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9"/>
  </p:notesMasterIdLst>
  <p:sldIdLst>
    <p:sldId id="256" r:id="rId2"/>
    <p:sldId id="262" r:id="rId3"/>
    <p:sldId id="263" r:id="rId4"/>
    <p:sldId id="258" r:id="rId5"/>
    <p:sldId id="443" r:id="rId6"/>
    <p:sldId id="269" r:id="rId7"/>
    <p:sldId id="266" r:id="rId8"/>
    <p:sldId id="264" r:id="rId9"/>
    <p:sldId id="265" r:id="rId10"/>
    <p:sldId id="267" r:id="rId11"/>
    <p:sldId id="273" r:id="rId12"/>
    <p:sldId id="275" r:id="rId13"/>
    <p:sldId id="274" r:id="rId14"/>
    <p:sldId id="276" r:id="rId15"/>
    <p:sldId id="277" r:id="rId16"/>
    <p:sldId id="278" r:id="rId17"/>
    <p:sldId id="279" r:id="rId18"/>
    <p:sldId id="281" r:id="rId19"/>
    <p:sldId id="280" r:id="rId20"/>
    <p:sldId id="282" r:id="rId21"/>
    <p:sldId id="283" r:id="rId22"/>
    <p:sldId id="284" r:id="rId23"/>
    <p:sldId id="285" r:id="rId24"/>
    <p:sldId id="287" r:id="rId25"/>
    <p:sldId id="290" r:id="rId26"/>
    <p:sldId id="288" r:id="rId27"/>
    <p:sldId id="289" r:id="rId28"/>
    <p:sldId id="291" r:id="rId29"/>
    <p:sldId id="292" r:id="rId30"/>
    <p:sldId id="293" r:id="rId31"/>
    <p:sldId id="294" r:id="rId32"/>
    <p:sldId id="295" r:id="rId33"/>
    <p:sldId id="296" r:id="rId34"/>
    <p:sldId id="297" r:id="rId35"/>
    <p:sldId id="298" r:id="rId36"/>
    <p:sldId id="259" r:id="rId37"/>
    <p:sldId id="316" r:id="rId38"/>
    <p:sldId id="319" r:id="rId39"/>
    <p:sldId id="317" r:id="rId40"/>
    <p:sldId id="299" r:id="rId41"/>
    <p:sldId id="300" r:id="rId42"/>
    <p:sldId id="301" r:id="rId43"/>
    <p:sldId id="302" r:id="rId44"/>
    <p:sldId id="320" r:id="rId45"/>
    <p:sldId id="304" r:id="rId46"/>
    <p:sldId id="305" r:id="rId47"/>
    <p:sldId id="306" r:id="rId48"/>
    <p:sldId id="307" r:id="rId49"/>
    <p:sldId id="321" r:id="rId50"/>
    <p:sldId id="308" r:id="rId51"/>
    <p:sldId id="309" r:id="rId52"/>
    <p:sldId id="310" r:id="rId53"/>
    <p:sldId id="311" r:id="rId54"/>
    <p:sldId id="312" r:id="rId55"/>
    <p:sldId id="322" r:id="rId56"/>
    <p:sldId id="325" r:id="rId57"/>
    <p:sldId id="323" r:id="rId58"/>
    <p:sldId id="326" r:id="rId59"/>
    <p:sldId id="327" r:id="rId60"/>
    <p:sldId id="328" r:id="rId61"/>
    <p:sldId id="335" r:id="rId62"/>
    <p:sldId id="339" r:id="rId63"/>
    <p:sldId id="336" r:id="rId64"/>
    <p:sldId id="330" r:id="rId65"/>
    <p:sldId id="338" r:id="rId66"/>
    <p:sldId id="331" r:id="rId67"/>
    <p:sldId id="337" r:id="rId68"/>
    <p:sldId id="332" r:id="rId69"/>
    <p:sldId id="333" r:id="rId70"/>
    <p:sldId id="334" r:id="rId71"/>
    <p:sldId id="32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6" r:id="rId87"/>
    <p:sldId id="357" r:id="rId88"/>
    <p:sldId id="355" r:id="rId89"/>
    <p:sldId id="358" r:id="rId90"/>
    <p:sldId id="359" r:id="rId91"/>
    <p:sldId id="360" r:id="rId92"/>
    <p:sldId id="361" r:id="rId93"/>
    <p:sldId id="362" r:id="rId94"/>
    <p:sldId id="363" r:id="rId95"/>
    <p:sldId id="257" r:id="rId96"/>
    <p:sldId id="364" r:id="rId97"/>
    <p:sldId id="365" r:id="rId98"/>
    <p:sldId id="366" r:id="rId99"/>
    <p:sldId id="367" r:id="rId100"/>
    <p:sldId id="368" r:id="rId101"/>
    <p:sldId id="369" r:id="rId102"/>
    <p:sldId id="370" r:id="rId103"/>
    <p:sldId id="371" r:id="rId104"/>
    <p:sldId id="374" r:id="rId105"/>
    <p:sldId id="372" r:id="rId106"/>
    <p:sldId id="373" r:id="rId107"/>
    <p:sldId id="376" r:id="rId108"/>
    <p:sldId id="377" r:id="rId109"/>
    <p:sldId id="378" r:id="rId110"/>
    <p:sldId id="379" r:id="rId111"/>
    <p:sldId id="380" r:id="rId112"/>
    <p:sldId id="381" r:id="rId113"/>
    <p:sldId id="383" r:id="rId114"/>
    <p:sldId id="382"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8" r:id="rId138"/>
    <p:sldId id="409" r:id="rId139"/>
    <p:sldId id="410" r:id="rId140"/>
    <p:sldId id="422" r:id="rId141"/>
    <p:sldId id="423" r:id="rId142"/>
    <p:sldId id="424" r:id="rId143"/>
    <p:sldId id="411" r:id="rId144"/>
    <p:sldId id="412" r:id="rId145"/>
    <p:sldId id="413" r:id="rId146"/>
    <p:sldId id="414" r:id="rId147"/>
    <p:sldId id="415" r:id="rId148"/>
    <p:sldId id="416" r:id="rId149"/>
    <p:sldId id="417" r:id="rId150"/>
    <p:sldId id="418" r:id="rId151"/>
    <p:sldId id="419" r:id="rId152"/>
    <p:sldId id="420" r:id="rId153"/>
    <p:sldId id="425" r:id="rId154"/>
    <p:sldId id="426" r:id="rId155"/>
    <p:sldId id="427" r:id="rId156"/>
    <p:sldId id="428" r:id="rId157"/>
    <p:sldId id="429" r:id="rId158"/>
    <p:sldId id="430" r:id="rId159"/>
    <p:sldId id="421" r:id="rId160"/>
    <p:sldId id="435" r:id="rId161"/>
    <p:sldId id="436" r:id="rId162"/>
    <p:sldId id="437" r:id="rId163"/>
    <p:sldId id="438" r:id="rId164"/>
    <p:sldId id="439" r:id="rId165"/>
    <p:sldId id="440" r:id="rId166"/>
    <p:sldId id="441" r:id="rId167"/>
    <p:sldId id="442" r:id="rId168"/>
  </p:sldIdLst>
  <p:sldSz cx="9144000" cy="6858000" type="screen4x3"/>
  <p:notesSz cx="6858000" cy="9144000"/>
  <p:custDataLst>
    <p:tags r:id="rId1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n Edward Ball" initials="se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2" d="100"/>
          <a:sy n="72" d="100"/>
        </p:scale>
        <p:origin x="-111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ableStyles" Target="tableStyles.xml"/><Relationship Id="rId170"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5D5870-CC9A-4E0A-9A0C-3DA53E36AD0D}" type="datetimeFigureOut">
              <a:rPr lang="en-US" smtClean="0"/>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07F02-0537-444B-89D5-9C4A79DA12A4}" type="slidenum">
              <a:rPr lang="en-US" smtClean="0"/>
              <a:pPr/>
              <a:t>‹#›</a:t>
            </a:fld>
            <a:endParaRPr lang="en-US"/>
          </a:p>
        </p:txBody>
      </p:sp>
    </p:spTree>
    <p:extLst>
      <p:ext uri="{BB962C8B-B14F-4D97-AF65-F5344CB8AC3E}">
        <p14:creationId xmlns:p14="http://schemas.microsoft.com/office/powerpoint/2010/main" xmlns="" val="327137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65F56ADF-3026-4C68-88B4-78D88BCB2ED0}" type="datetime1">
              <a:rPr lang="en-US" sz="1200">
                <a:latin typeface="Times New Roman" pitchFamily="18" charset="0"/>
              </a:rPr>
              <a:pPr algn="r"/>
              <a:t>10/1/2014</a:t>
            </a:fld>
            <a:endParaRPr lang="en-US" sz="1200">
              <a:latin typeface="Times New Roman" pitchFamily="18" charset="0"/>
            </a:endParaRPr>
          </a:p>
        </p:txBody>
      </p:sp>
      <p:sp>
        <p:nvSpPr>
          <p:cNvPr id="179203"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F19FF251-D5B0-4885-B526-1A2A629D1702}" type="slidenum">
              <a:rPr lang="en-US" sz="1200">
                <a:latin typeface="Times New Roman" pitchFamily="18" charset="0"/>
              </a:rPr>
              <a:pPr algn="r"/>
              <a:t>18</a:t>
            </a:fld>
            <a:endParaRPr lang="en-US" sz="1200">
              <a:latin typeface="Times New Roman" pitchFamily="18" charset="0"/>
            </a:endParaRPr>
          </a:p>
        </p:txBody>
      </p:sp>
      <p:sp>
        <p:nvSpPr>
          <p:cNvPr id="179204" name="Rectangle 2"/>
          <p:cNvSpPr>
            <a:spLocks noGrp="1" noRot="1" noChangeAspect="1" noChangeArrowheads="1" noTextEdit="1"/>
          </p:cNvSpPr>
          <p:nvPr>
            <p:ph type="sldImg"/>
          </p:nvPr>
        </p:nvSpPr>
        <p:spPr>
          <a:xfrm>
            <a:off x="1144588" y="687388"/>
            <a:ext cx="4570412" cy="3427412"/>
          </a:xfrm>
          <a:ln/>
        </p:spPr>
      </p:sp>
      <p:sp>
        <p:nvSpPr>
          <p:cNvPr id="179205"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3A28BD62-CD0C-4D18-9691-D2DCD2CC82A8}" type="datetime1">
              <a:rPr lang="en-US" altLang="en-US" sz="1200">
                <a:latin typeface="Times New Roman" pitchFamily="18" charset="0"/>
              </a:rPr>
              <a:pPr algn="r" eaLnBrk="0" hangingPunct="0"/>
              <a:t>10/1/2014</a:t>
            </a:fld>
            <a:endParaRPr lang="en-US" altLang="en-US" sz="1200">
              <a:latin typeface="Times New Roman" pitchFamily="18" charset="0"/>
            </a:endParaRPr>
          </a:p>
        </p:txBody>
      </p:sp>
      <p:sp>
        <p:nvSpPr>
          <p:cNvPr id="40963"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C4BD57BF-B7CA-4326-A554-326345228AFE}" type="slidenum">
              <a:rPr lang="en-US" altLang="en-US" sz="1200">
                <a:latin typeface="Times New Roman" pitchFamily="18" charset="0"/>
              </a:rPr>
              <a:pPr algn="r" eaLnBrk="0" hangingPunct="0"/>
              <a:t>87</a:t>
            </a:fld>
            <a:endParaRPr lang="en-US" altLang="en-US" sz="1200">
              <a:latin typeface="Times New Roman" pitchFamily="18" charset="0"/>
            </a:endParaRPr>
          </a:p>
        </p:txBody>
      </p:sp>
      <p:sp>
        <p:nvSpPr>
          <p:cNvPr id="40964" name="Rectangle 2"/>
          <p:cNvSpPr>
            <a:spLocks noChangeArrowheads="1" noTextEdit="1"/>
          </p:cNvSpPr>
          <p:nvPr>
            <p:ph type="sldImg"/>
          </p:nvPr>
        </p:nvSpPr>
        <p:spPr bwMode="auto">
          <a:xfrm>
            <a:off x="1144588" y="687388"/>
            <a:ext cx="4570412" cy="3427412"/>
          </a:xfrm>
          <a:noFill/>
          <a:ln>
            <a:solidFill>
              <a:srgbClr val="000000"/>
            </a:solidFill>
            <a:miter lim="800000"/>
            <a:headEnd/>
            <a:tailEnd/>
          </a:ln>
        </p:spPr>
      </p:sp>
      <p:sp>
        <p:nvSpPr>
          <p:cNvPr id="40965"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AE84BF1C-2EAA-46C7-AE2F-8BFA951C6EEB}" type="datetime1">
              <a:rPr lang="en-US" altLang="en-US" sz="1200">
                <a:latin typeface="Times New Roman" pitchFamily="18" charset="0"/>
              </a:rPr>
              <a:pPr algn="r"/>
              <a:t>10/2/2014</a:t>
            </a:fld>
            <a:endParaRPr lang="en-US" altLang="en-US" sz="1200">
              <a:latin typeface="Times New Roman" pitchFamily="18" charset="0"/>
            </a:endParaRPr>
          </a:p>
        </p:txBody>
      </p:sp>
      <p:sp>
        <p:nvSpPr>
          <p:cNvPr id="35843"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3E002E5F-5C32-4E5F-A60C-932CC99518EC}" type="slidenum">
              <a:rPr lang="en-US" altLang="en-US" sz="1200">
                <a:latin typeface="Times New Roman" pitchFamily="18" charset="0"/>
              </a:rPr>
              <a:pPr algn="r"/>
              <a:t>96</a:t>
            </a:fld>
            <a:endParaRPr lang="en-US" altLang="en-US" sz="1200">
              <a:latin typeface="Times New Roman" pitchFamily="18" charset="0"/>
            </a:endParaRPr>
          </a:p>
        </p:txBody>
      </p:sp>
      <p:sp>
        <p:nvSpPr>
          <p:cNvPr id="3584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5" name="Rectangle 3"/>
          <p:cNvSpPr>
            <a:spLocks noGrp="1" noChangeArrowheads="1"/>
          </p:cNvSpPr>
          <p:nvPr>
            <p:ph type="body" idx="1"/>
          </p:nvPr>
        </p:nvSpPr>
        <p:spPr bwMode="auto">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74535B27-F5AB-433C-85CE-D014F1164C42}" type="datetime1">
              <a:rPr lang="en-US" altLang="en-US" sz="1200">
                <a:latin typeface="Times New Roman" pitchFamily="18" charset="0"/>
              </a:rPr>
              <a:pPr algn="r"/>
              <a:t>10/2/2014</a:t>
            </a:fld>
            <a:endParaRPr lang="en-US" altLang="en-US" sz="1200">
              <a:latin typeface="Times New Roman" pitchFamily="18" charset="0"/>
            </a:endParaRPr>
          </a:p>
        </p:txBody>
      </p:sp>
      <p:sp>
        <p:nvSpPr>
          <p:cNvPr id="36867"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A283E3AA-443D-4C66-A7E7-7749663E077C}" type="slidenum">
              <a:rPr lang="en-US" altLang="en-US" sz="1200">
                <a:latin typeface="Times New Roman" pitchFamily="18" charset="0"/>
              </a:rPr>
              <a:pPr algn="r"/>
              <a:t>97</a:t>
            </a:fld>
            <a:endParaRPr lang="en-US" altLang="en-US" sz="1200">
              <a:latin typeface="Times New Roman" pitchFamily="18" charset="0"/>
            </a:endParaRPr>
          </a:p>
        </p:txBody>
      </p:sp>
      <p:sp>
        <p:nvSpPr>
          <p:cNvPr id="36868"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3"/>
          <p:cNvSpPr>
            <a:spLocks noGrp="1" noChangeArrowheads="1"/>
          </p:cNvSpPr>
          <p:nvPr>
            <p:ph type="body" idx="1"/>
          </p:nvPr>
        </p:nvSpPr>
        <p:spPr bwMode="auto">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D823BE7A-F458-482E-9CBB-205D16D250FB}" type="datetime1">
              <a:rPr lang="en-US" altLang="en-US" sz="1200">
                <a:latin typeface="Times New Roman" pitchFamily="18" charset="0"/>
              </a:rPr>
              <a:pPr algn="r"/>
              <a:t>10/2/2014</a:t>
            </a:fld>
            <a:endParaRPr lang="en-US" altLang="en-US" sz="1200">
              <a:latin typeface="Times New Roman" pitchFamily="18" charset="0"/>
            </a:endParaRPr>
          </a:p>
        </p:txBody>
      </p:sp>
      <p:sp>
        <p:nvSpPr>
          <p:cNvPr id="37891"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311DE570-9F2C-4D16-B9AE-34730A2728CE}" type="slidenum">
              <a:rPr lang="en-US" altLang="en-US" sz="1200">
                <a:latin typeface="Times New Roman" pitchFamily="18" charset="0"/>
              </a:rPr>
              <a:pPr algn="r"/>
              <a:t>98</a:t>
            </a:fld>
            <a:endParaRPr lang="en-US" altLang="en-US" sz="1200">
              <a:latin typeface="Times New Roman" pitchFamily="18" charset="0"/>
            </a:endParaRPr>
          </a:p>
        </p:txBody>
      </p:sp>
      <p:sp>
        <p:nvSpPr>
          <p:cNvPr id="37892"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3" name="Rectangle 3"/>
          <p:cNvSpPr>
            <a:spLocks noGrp="1" noChangeArrowheads="1"/>
          </p:cNvSpPr>
          <p:nvPr>
            <p:ph type="body" idx="1"/>
          </p:nvPr>
        </p:nvSpPr>
        <p:spPr bwMode="auto">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AB53FE21-5914-41E7-8437-A0876E300A06}" type="datetime1">
              <a:rPr lang="en-US" altLang="en-US" sz="1200">
                <a:latin typeface="Times New Roman" pitchFamily="18" charset="0"/>
              </a:rPr>
              <a:pPr algn="r"/>
              <a:t>10/2/2014</a:t>
            </a:fld>
            <a:endParaRPr lang="en-US" altLang="en-US" sz="1200">
              <a:latin typeface="Times New Roman" pitchFamily="18" charset="0"/>
            </a:endParaRPr>
          </a:p>
        </p:txBody>
      </p:sp>
      <p:sp>
        <p:nvSpPr>
          <p:cNvPr id="38915"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a:fld id="{FA98B8C4-82A2-4275-8FD9-41290EC63179}" type="slidenum">
              <a:rPr lang="en-US" altLang="en-US" sz="1200">
                <a:latin typeface="Times New Roman" pitchFamily="18" charset="0"/>
              </a:rPr>
              <a:pPr algn="r"/>
              <a:t>99</a:t>
            </a:fld>
            <a:endParaRPr lang="en-US" altLang="en-US" sz="1200">
              <a:latin typeface="Times New Roman" pitchFamily="18" charset="0"/>
            </a:endParaRPr>
          </a:p>
        </p:txBody>
      </p:sp>
      <p:sp>
        <p:nvSpPr>
          <p:cNvPr id="38916"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7" name="Rectangle 3"/>
          <p:cNvSpPr>
            <a:spLocks noGrp="1" noChangeArrowheads="1"/>
          </p:cNvSpPr>
          <p:nvPr>
            <p:ph type="body" idx="1"/>
          </p:nvPr>
        </p:nvSpPr>
        <p:spPr bwMode="auto">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BAC03440-D669-43EB-ABB0-87A1105023CE}" type="datetime1">
              <a:rPr lang="en-US" altLang="en-US" sz="1200">
                <a:latin typeface="Times New Roman" pitchFamily="18" charset="0"/>
              </a:rPr>
              <a:pPr algn="r" eaLnBrk="0" hangingPunct="0"/>
              <a:t>10/2/2014</a:t>
            </a:fld>
            <a:endParaRPr lang="en-US" altLang="en-US" sz="1200">
              <a:latin typeface="Times New Roman" pitchFamily="18" charset="0"/>
            </a:endParaRPr>
          </a:p>
        </p:txBody>
      </p:sp>
      <p:sp>
        <p:nvSpPr>
          <p:cNvPr id="110595"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38334A00-D47C-4072-8A63-D400F9B90D21}" type="slidenum">
              <a:rPr lang="en-US" altLang="en-US" sz="1200">
                <a:latin typeface="Times New Roman" pitchFamily="18" charset="0"/>
              </a:rPr>
              <a:pPr algn="r" eaLnBrk="0" hangingPunct="0"/>
              <a:t>130</a:t>
            </a:fld>
            <a:endParaRPr lang="en-US" altLang="en-US" sz="1200">
              <a:latin typeface="Times New Roman" pitchFamily="18" charset="0"/>
            </a:endParaRPr>
          </a:p>
        </p:txBody>
      </p:sp>
      <p:sp>
        <p:nvSpPr>
          <p:cNvPr id="110596" name="Rectangle 2"/>
          <p:cNvSpPr>
            <a:spLocks noGrp="1" noRot="1" noChangeAspect="1" noChangeArrowheads="1" noTextEdit="1"/>
          </p:cNvSpPr>
          <p:nvPr>
            <p:ph type="sldImg"/>
          </p:nvPr>
        </p:nvSpPr>
        <p:spPr>
          <a:xfrm>
            <a:off x="1144588" y="687388"/>
            <a:ext cx="4570412" cy="3427412"/>
          </a:xfrm>
          <a:ln/>
        </p:spPr>
      </p:sp>
      <p:sp>
        <p:nvSpPr>
          <p:cNvPr id="110597" name="Rectangle 3"/>
          <p:cNvSpPr>
            <a:spLocks noGrp="1" noChangeArrowheads="1"/>
          </p:cNvSpPr>
          <p:nvPr>
            <p:ph type="body" idx="1"/>
          </p:nvPr>
        </p:nvSpPr>
        <p:spPr>
          <a:xfrm>
            <a:off x="914400" y="4343400"/>
            <a:ext cx="5029200" cy="4113213"/>
          </a:xfrm>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D5EF02B7-E2C7-4B4A-B517-24E683FAB323}" type="datetime1">
              <a:rPr lang="en-US" altLang="en-US" sz="1200">
                <a:latin typeface="Times New Roman" pitchFamily="18" charset="0"/>
              </a:rPr>
              <a:pPr algn="r" eaLnBrk="0" hangingPunct="0"/>
              <a:t>10/2/2014</a:t>
            </a:fld>
            <a:endParaRPr lang="en-US" altLang="en-US" sz="1200">
              <a:latin typeface="Times New Roman" pitchFamily="18" charset="0"/>
            </a:endParaRPr>
          </a:p>
        </p:txBody>
      </p:sp>
      <p:sp>
        <p:nvSpPr>
          <p:cNvPr id="111619"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320F4DA-61AF-4B60-B10A-2372253A3263}" type="slidenum">
              <a:rPr lang="en-US" altLang="en-US" sz="1200">
                <a:latin typeface="Times New Roman" pitchFamily="18" charset="0"/>
              </a:rPr>
              <a:pPr algn="r" eaLnBrk="0" hangingPunct="0"/>
              <a:t>131</a:t>
            </a:fld>
            <a:endParaRPr lang="en-US" altLang="en-US" sz="1200">
              <a:latin typeface="Times New Roman" pitchFamily="18" charset="0"/>
            </a:endParaRPr>
          </a:p>
        </p:txBody>
      </p:sp>
      <p:sp>
        <p:nvSpPr>
          <p:cNvPr id="111620" name="Rectangle 2"/>
          <p:cNvSpPr>
            <a:spLocks noGrp="1" noRot="1" noChangeAspect="1" noChangeArrowheads="1" noTextEdit="1"/>
          </p:cNvSpPr>
          <p:nvPr>
            <p:ph type="sldImg"/>
          </p:nvPr>
        </p:nvSpPr>
        <p:spPr>
          <a:xfrm>
            <a:off x="1144588" y="687388"/>
            <a:ext cx="4570412" cy="3427412"/>
          </a:xfrm>
          <a:ln/>
        </p:spPr>
      </p:sp>
      <p:sp>
        <p:nvSpPr>
          <p:cNvPr id="111621" name="Rectangle 3"/>
          <p:cNvSpPr>
            <a:spLocks noGrp="1" noChangeArrowheads="1"/>
          </p:cNvSpPr>
          <p:nvPr>
            <p:ph type="body" idx="1"/>
          </p:nvPr>
        </p:nvSpPr>
        <p:spPr>
          <a:xfrm>
            <a:off x="914400" y="4343400"/>
            <a:ext cx="5029200" cy="4113213"/>
          </a:xfrm>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C13C173C-5541-453E-8F46-64C737096191}" type="slidenum">
              <a:rPr lang="en-US" smtClean="0">
                <a:latin typeface="Times New Roman" pitchFamily="18" charset="0"/>
              </a:rPr>
              <a:pPr>
                <a:defRPr/>
              </a:pPr>
              <a:t>135</a:t>
            </a:fld>
            <a:endParaRPr lang="en-US" smtClean="0">
              <a:latin typeface="Times New Roman"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219B94E5-09E2-4830-ABA4-F51162593712}" type="slidenum">
              <a:rPr lang="en-US" smtClean="0">
                <a:latin typeface="Times New Roman" pitchFamily="18" charset="0"/>
              </a:rPr>
              <a:pPr eaLnBrk="0" hangingPunct="0"/>
              <a:t>153</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AA2D6-D07C-4915-84C1-C084347B79AB}" type="slidenum">
              <a:rPr lang="en-US" smtClean="0"/>
              <a:pPr/>
              <a:t>155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E58472D1-A58E-4CE1-885A-871BB3380740}" type="datetime1">
              <a:rPr lang="en-US" sz="1200">
                <a:latin typeface="Times New Roman" pitchFamily="18" charset="0"/>
              </a:rPr>
              <a:pPr algn="r"/>
              <a:t>10/1/2014</a:t>
            </a:fld>
            <a:endParaRPr lang="en-US" sz="1200">
              <a:latin typeface="Times New Roman" pitchFamily="18" charset="0"/>
            </a:endParaRPr>
          </a:p>
        </p:txBody>
      </p:sp>
      <p:sp>
        <p:nvSpPr>
          <p:cNvPr id="192515"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48DBAAA8-A3F7-42D9-943A-A2FDEC3BB251}" type="slidenum">
              <a:rPr lang="en-US" sz="1200">
                <a:latin typeface="Times New Roman" pitchFamily="18" charset="0"/>
              </a:rPr>
              <a:pPr algn="r"/>
              <a:t>31</a:t>
            </a:fld>
            <a:endParaRPr lang="en-US" sz="1200">
              <a:latin typeface="Times New Roman" pitchFamily="18" charset="0"/>
            </a:endParaRPr>
          </a:p>
        </p:txBody>
      </p:sp>
      <p:sp>
        <p:nvSpPr>
          <p:cNvPr id="192516" name="Rectangle 2"/>
          <p:cNvSpPr>
            <a:spLocks noGrp="1" noRot="1" noChangeAspect="1" noChangeArrowheads="1" noTextEdit="1"/>
          </p:cNvSpPr>
          <p:nvPr>
            <p:ph type="sldImg"/>
          </p:nvPr>
        </p:nvSpPr>
        <p:spPr>
          <a:xfrm>
            <a:off x="1144588" y="687388"/>
            <a:ext cx="4570412" cy="3427412"/>
          </a:xfrm>
          <a:ln/>
        </p:spPr>
      </p:sp>
      <p:sp>
        <p:nvSpPr>
          <p:cNvPr id="192517"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AA2D6-D07C-4915-84C1-C084347B79AB}" type="slidenum">
              <a:rPr lang="en-US" smtClean="0"/>
              <a:pPr/>
              <a:t>161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E58472D1-A58E-4CE1-885A-871BB3380740}" type="datetime1">
              <a:rPr lang="en-US" sz="1200">
                <a:latin typeface="Times New Roman" pitchFamily="18" charset="0"/>
              </a:rPr>
              <a:pPr algn="r"/>
              <a:t>10/1/2014</a:t>
            </a:fld>
            <a:endParaRPr lang="en-US" sz="1200">
              <a:latin typeface="Times New Roman" pitchFamily="18" charset="0"/>
            </a:endParaRPr>
          </a:p>
        </p:txBody>
      </p:sp>
      <p:sp>
        <p:nvSpPr>
          <p:cNvPr id="192515"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48DBAAA8-A3F7-42D9-943A-A2FDEC3BB251}" type="slidenum">
              <a:rPr lang="en-US" sz="1200">
                <a:latin typeface="Times New Roman" pitchFamily="18" charset="0"/>
              </a:rPr>
              <a:pPr algn="r"/>
              <a:t>32</a:t>
            </a:fld>
            <a:endParaRPr lang="en-US" sz="1200">
              <a:latin typeface="Times New Roman" pitchFamily="18" charset="0"/>
            </a:endParaRPr>
          </a:p>
        </p:txBody>
      </p:sp>
      <p:sp>
        <p:nvSpPr>
          <p:cNvPr id="192516" name="Rectangle 2"/>
          <p:cNvSpPr>
            <a:spLocks noGrp="1" noRot="1" noChangeAspect="1" noChangeArrowheads="1" noTextEdit="1"/>
          </p:cNvSpPr>
          <p:nvPr>
            <p:ph type="sldImg"/>
          </p:nvPr>
        </p:nvSpPr>
        <p:spPr>
          <a:xfrm>
            <a:off x="1144588" y="687388"/>
            <a:ext cx="4570412" cy="3427412"/>
          </a:xfrm>
          <a:ln/>
        </p:spPr>
      </p:sp>
      <p:sp>
        <p:nvSpPr>
          <p:cNvPr id="192517"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197874E5-CC2F-4D96-B8FB-B0EB2E3E0940}" type="datetime1">
              <a:rPr lang="en-US" sz="1200">
                <a:latin typeface="Times New Roman" pitchFamily="18" charset="0"/>
              </a:rPr>
              <a:pPr algn="r"/>
              <a:t>10/1/2014</a:t>
            </a:fld>
            <a:endParaRPr lang="en-US" sz="1200">
              <a:latin typeface="Times New Roman" pitchFamily="18" charset="0"/>
            </a:endParaRPr>
          </a:p>
        </p:txBody>
      </p:sp>
      <p:sp>
        <p:nvSpPr>
          <p:cNvPr id="202755"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D1C27905-66D8-436E-AD31-685977A35A37}" type="slidenum">
              <a:rPr lang="en-US" sz="1200">
                <a:latin typeface="Times New Roman" pitchFamily="18" charset="0"/>
              </a:rPr>
              <a:pPr algn="r"/>
              <a:t>42</a:t>
            </a:fld>
            <a:endParaRPr lang="en-US" sz="1200">
              <a:latin typeface="Times New Roman" pitchFamily="18" charset="0"/>
            </a:endParaRPr>
          </a:p>
        </p:txBody>
      </p:sp>
      <p:sp>
        <p:nvSpPr>
          <p:cNvPr id="202756" name="Rectangle 2"/>
          <p:cNvSpPr>
            <a:spLocks noGrp="1" noRot="1" noChangeAspect="1" noChangeArrowheads="1" noTextEdit="1"/>
          </p:cNvSpPr>
          <p:nvPr>
            <p:ph type="sldImg"/>
          </p:nvPr>
        </p:nvSpPr>
        <p:spPr>
          <a:xfrm>
            <a:off x="1144588" y="687388"/>
            <a:ext cx="4570412" cy="3427412"/>
          </a:xfrm>
          <a:ln/>
        </p:spPr>
      </p:sp>
      <p:sp>
        <p:nvSpPr>
          <p:cNvPr id="202757"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1"/>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FA881B92-3C99-462D-8C0B-A2A8889BE0A4}" type="datetime1">
              <a:rPr lang="en-US" sz="1200">
                <a:latin typeface="Times New Roman" pitchFamily="18" charset="0"/>
              </a:rPr>
              <a:pPr algn="r"/>
              <a:t>10/1/2014</a:t>
            </a:fld>
            <a:endParaRPr lang="en-US" sz="1200">
              <a:latin typeface="Times New Roman" pitchFamily="18" charset="0"/>
            </a:endParaRPr>
          </a:p>
        </p:txBody>
      </p:sp>
      <p:sp>
        <p:nvSpPr>
          <p:cNvPr id="204803" name="Rectangle 1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r"/>
            <a:fld id="{F1D81E46-2C6A-454D-8289-B29399B8774D}" type="slidenum">
              <a:rPr lang="en-US" sz="1200">
                <a:latin typeface="Times New Roman" pitchFamily="18" charset="0"/>
              </a:rPr>
              <a:pPr algn="r"/>
              <a:t>47</a:t>
            </a:fld>
            <a:endParaRPr lang="en-US" sz="1200">
              <a:latin typeface="Times New Roman" pitchFamily="18" charset="0"/>
            </a:endParaRPr>
          </a:p>
        </p:txBody>
      </p:sp>
      <p:sp>
        <p:nvSpPr>
          <p:cNvPr id="204804" name="Rectangle 2"/>
          <p:cNvSpPr>
            <a:spLocks noGrp="1" noRot="1" noChangeAspect="1" noChangeArrowheads="1" noTextEdit="1"/>
          </p:cNvSpPr>
          <p:nvPr>
            <p:ph type="sldImg"/>
          </p:nvPr>
        </p:nvSpPr>
        <p:spPr>
          <a:xfrm>
            <a:off x="1144588" y="687388"/>
            <a:ext cx="4570412" cy="3427412"/>
          </a:xfrm>
          <a:ln/>
        </p:spPr>
      </p:sp>
      <p:sp>
        <p:nvSpPr>
          <p:cNvPr id="204805" name="Rectangle 3"/>
          <p:cNvSpPr>
            <a:spLocks noGrp="1" noChangeArrowheads="1"/>
          </p:cNvSpPr>
          <p:nvPr>
            <p:ph type="body" idx="1"/>
          </p:nvPr>
        </p:nvSpPr>
        <p:spPr>
          <a:xfrm>
            <a:off x="914400" y="4343400"/>
            <a:ext cx="5029200"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1E5C062D-2474-4B7E-8B53-295A8B1689F5}" type="datetime1">
              <a:rPr lang="en-US" altLang="en-US" sz="1200">
                <a:latin typeface="Times New Roman" pitchFamily="18" charset="0"/>
              </a:rPr>
              <a:pPr algn="r" eaLnBrk="0" hangingPunct="0"/>
              <a:t>10/1/2014</a:t>
            </a:fld>
            <a:endParaRPr lang="en-US" altLang="en-US" sz="1200">
              <a:latin typeface="Times New Roman" pitchFamily="18" charset="0"/>
            </a:endParaRPr>
          </a:p>
        </p:txBody>
      </p:sp>
      <p:sp>
        <p:nvSpPr>
          <p:cNvPr id="38915"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9C24699-7B40-49F4-A17C-1DEC6C49A196}" type="slidenum">
              <a:rPr lang="en-US" altLang="en-US" sz="1200">
                <a:latin typeface="Times New Roman" pitchFamily="18" charset="0"/>
              </a:rPr>
              <a:pPr algn="r" eaLnBrk="0" hangingPunct="0"/>
              <a:t>80</a:t>
            </a:fld>
            <a:endParaRPr lang="en-US" altLang="en-US" sz="1200">
              <a:latin typeface="Times New Roman" pitchFamily="18" charset="0"/>
            </a:endParaRPr>
          </a:p>
        </p:txBody>
      </p:sp>
      <p:sp>
        <p:nvSpPr>
          <p:cNvPr id="38916" name="Rectangle 2"/>
          <p:cNvSpPr>
            <a:spLocks noChangeArrowheads="1" noTextEdit="1"/>
          </p:cNvSpPr>
          <p:nvPr>
            <p:ph type="sldImg"/>
          </p:nvPr>
        </p:nvSpPr>
        <p:spPr bwMode="auto">
          <a:xfrm>
            <a:off x="1144588" y="687388"/>
            <a:ext cx="4570412" cy="3427412"/>
          </a:xfrm>
          <a:noFill/>
          <a:ln>
            <a:solidFill>
              <a:srgbClr val="000000"/>
            </a:solidFill>
            <a:miter lim="800000"/>
            <a:headEnd/>
            <a:tailEnd/>
          </a:ln>
        </p:spPr>
      </p:sp>
      <p:sp>
        <p:nvSpPr>
          <p:cNvPr id="38917"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3290F3CA-03A6-4BEF-B799-259BE9465358}" type="datetime1">
              <a:rPr lang="en-US" altLang="en-US" sz="1200">
                <a:latin typeface="Times New Roman" pitchFamily="18" charset="0"/>
              </a:rPr>
              <a:pPr algn="r" eaLnBrk="0" hangingPunct="0"/>
              <a:t>10/1/2014</a:t>
            </a:fld>
            <a:endParaRPr lang="en-US" altLang="en-US" sz="1200">
              <a:latin typeface="Times New Roman" pitchFamily="18" charset="0"/>
            </a:endParaRPr>
          </a:p>
        </p:txBody>
      </p:sp>
      <p:sp>
        <p:nvSpPr>
          <p:cNvPr id="36867"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86F3A2E-3ACE-4868-ADED-CFF729E07454}" type="slidenum">
              <a:rPr lang="en-US" altLang="en-US" sz="1200">
                <a:latin typeface="Times New Roman" pitchFamily="18" charset="0"/>
              </a:rPr>
              <a:pPr algn="r" eaLnBrk="0" hangingPunct="0"/>
              <a:t>81</a:t>
            </a:fld>
            <a:endParaRPr lang="en-US" altLang="en-US" sz="1200">
              <a:latin typeface="Times New Roman" pitchFamily="18" charset="0"/>
            </a:endParaRPr>
          </a:p>
        </p:txBody>
      </p:sp>
      <p:sp>
        <p:nvSpPr>
          <p:cNvPr id="36868" name="Rectangle 2"/>
          <p:cNvSpPr>
            <a:spLocks noChangeArrowheads="1" noTextEdit="1"/>
          </p:cNvSpPr>
          <p:nvPr>
            <p:ph type="sldImg"/>
          </p:nvPr>
        </p:nvSpPr>
        <p:spPr bwMode="auto">
          <a:xfrm>
            <a:off x="1144588" y="687388"/>
            <a:ext cx="4570412" cy="3427412"/>
          </a:xfrm>
          <a:noFill/>
          <a:ln>
            <a:solidFill>
              <a:srgbClr val="000000"/>
            </a:solidFill>
            <a:miter lim="800000"/>
            <a:headEnd/>
            <a:tailEnd/>
          </a:ln>
        </p:spPr>
      </p:sp>
      <p:sp>
        <p:nvSpPr>
          <p:cNvPr id="36869"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72DCA431-9182-4183-A4DD-9EFF071CDF10}" type="datetime1">
              <a:rPr lang="en-US" altLang="en-US" sz="1200">
                <a:latin typeface="Times New Roman" pitchFamily="18" charset="0"/>
              </a:rPr>
              <a:pPr algn="r" eaLnBrk="0" hangingPunct="0"/>
              <a:t>10/1/2014</a:t>
            </a:fld>
            <a:endParaRPr lang="en-US" altLang="en-US" sz="1200">
              <a:latin typeface="Times New Roman" pitchFamily="18" charset="0"/>
            </a:endParaRPr>
          </a:p>
        </p:txBody>
      </p:sp>
      <p:sp>
        <p:nvSpPr>
          <p:cNvPr id="37891"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7493E82-2D84-4B48-AB26-66134696FFA3}" type="slidenum">
              <a:rPr lang="en-US" altLang="en-US" sz="1200">
                <a:latin typeface="Times New Roman" pitchFamily="18" charset="0"/>
              </a:rPr>
              <a:pPr algn="r" eaLnBrk="0" hangingPunct="0"/>
              <a:t>82</a:t>
            </a:fld>
            <a:endParaRPr lang="en-US" altLang="en-US" sz="1200">
              <a:latin typeface="Times New Roman" pitchFamily="18" charset="0"/>
            </a:endParaRPr>
          </a:p>
        </p:txBody>
      </p:sp>
      <p:sp>
        <p:nvSpPr>
          <p:cNvPr id="37892" name="Rectangle 2"/>
          <p:cNvSpPr>
            <a:spLocks noChangeArrowheads="1" noTextEdit="1"/>
          </p:cNvSpPr>
          <p:nvPr>
            <p:ph type="sldImg"/>
          </p:nvPr>
        </p:nvSpPr>
        <p:spPr bwMode="auto">
          <a:xfrm>
            <a:off x="1144588" y="687388"/>
            <a:ext cx="4570412" cy="3427412"/>
          </a:xfrm>
          <a:noFill/>
          <a:ln>
            <a:solidFill>
              <a:srgbClr val="000000"/>
            </a:solidFill>
            <a:miter lim="800000"/>
            <a:headEnd/>
            <a:tailEnd/>
          </a:ln>
        </p:spPr>
      </p:sp>
      <p:sp>
        <p:nvSpPr>
          <p:cNvPr id="37893"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txBox="1">
            <a:spLocks noGrp="1" noChangeArrowheads="1"/>
          </p:cNvSpPr>
          <p:nvPr/>
        </p:nvSpPr>
        <p:spPr bwMode="auto">
          <a:xfrm>
            <a:off x="3886200" y="0"/>
            <a:ext cx="2971800" cy="457200"/>
          </a:xfrm>
          <a:prstGeom prst="rect">
            <a:avLst/>
          </a:prstGeom>
          <a:noFill/>
          <a:ln w="9525">
            <a:noFill/>
            <a:miter lim="800000"/>
            <a:headEnd/>
            <a:tailEnd/>
          </a:ln>
        </p:spPr>
        <p:txBody>
          <a:bodyPr/>
          <a:lstStyle/>
          <a:p>
            <a:pPr algn="r" eaLnBrk="0" hangingPunct="0"/>
            <a:fld id="{43CA7C39-DC7C-4A84-879D-BD0E4DF88D3B}" type="datetime1">
              <a:rPr lang="en-US" altLang="en-US" sz="1200">
                <a:latin typeface="Times New Roman" pitchFamily="18" charset="0"/>
              </a:rPr>
              <a:pPr algn="r" eaLnBrk="0" hangingPunct="0"/>
              <a:t>10/1/2014</a:t>
            </a:fld>
            <a:endParaRPr lang="en-US" altLang="en-US" sz="1200">
              <a:latin typeface="Times New Roman" pitchFamily="18" charset="0"/>
            </a:endParaRPr>
          </a:p>
        </p:txBody>
      </p:sp>
      <p:sp>
        <p:nvSpPr>
          <p:cNvPr id="39939" name="Rectangle 13"/>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B970E86-21B9-4156-87EE-470C97B6666E}" type="slidenum">
              <a:rPr lang="en-US" altLang="en-US" sz="1200">
                <a:latin typeface="Times New Roman" pitchFamily="18" charset="0"/>
              </a:rPr>
              <a:pPr algn="r" eaLnBrk="0" hangingPunct="0"/>
              <a:t>84</a:t>
            </a:fld>
            <a:endParaRPr lang="en-US" altLang="en-US" sz="1200">
              <a:latin typeface="Times New Roman" pitchFamily="18" charset="0"/>
            </a:endParaRPr>
          </a:p>
        </p:txBody>
      </p:sp>
      <p:sp>
        <p:nvSpPr>
          <p:cNvPr id="39940" name="Rectangle 2"/>
          <p:cNvSpPr>
            <a:spLocks noChangeArrowheads="1" noTextEdit="1"/>
          </p:cNvSpPr>
          <p:nvPr>
            <p:ph type="sldImg"/>
          </p:nvPr>
        </p:nvSpPr>
        <p:spPr bwMode="auto">
          <a:xfrm>
            <a:off x="1144588" y="687388"/>
            <a:ext cx="4570412" cy="3427412"/>
          </a:xfrm>
          <a:noFill/>
          <a:ln>
            <a:solidFill>
              <a:srgbClr val="000000"/>
            </a:solidFill>
            <a:miter lim="800000"/>
            <a:headEnd/>
            <a:tailEnd/>
          </a:ln>
        </p:spPr>
      </p:sp>
      <p:sp>
        <p:nvSpPr>
          <p:cNvPr id="39941" name="Rectangle 3"/>
          <p:cNvSpPr>
            <a:spLocks noGrp="1" noChangeArrowheads="1"/>
          </p:cNvSpPr>
          <p:nvPr>
            <p:ph type="body" idx="1"/>
          </p:nvPr>
        </p:nvSpPr>
        <p:spPr bwMode="auto">
          <a:xfrm>
            <a:off x="914400" y="4343400"/>
            <a:ext cx="5029200" cy="4113213"/>
          </a:xfrm>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BB3212-8470-40B1-ACF3-222DD785314E}" type="datetime1">
              <a:rPr lang="en-US" smtClean="0"/>
              <a:t>10/2/2014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en-US" smtClean="0"/>
              <a:t>Novel text copyright S. E. Ball &amp; L.H. Ball, All Rights Reserved</a:t>
            </a: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A73A237-2C40-4589-B05D-4B54120FAA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15EA94-CB8B-4B55-9C3A-245FBC206837}" type="datetime1">
              <a:rPr lang="en-US" smtClean="0"/>
              <a:t>10/2/2014</a:t>
            </a:fld>
            <a:endParaRPr lang="en-US"/>
          </a:p>
        </p:txBody>
      </p:sp>
      <p:sp>
        <p:nvSpPr>
          <p:cNvPr id="5" name="Footer Placeholder 4"/>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6" name="Slide Number Placeholder 5"/>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C3C92E6-98EA-452C-9D85-B4433FA645F2}" type="datetime1">
              <a:rPr lang="en-US" smtClean="0"/>
              <a:t>10/2/2014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r>
              <a:rPr lang="en-US" smtClean="0"/>
              <a:t>Novel text copyright S. E. Ball &amp; L.H. Ball, All Rights Reserved</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A73A237-2C40-4589-B05D-4B54120FAA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399467-4765-496B-B904-13B3441D3F38}" type="datetime1">
              <a:rPr lang="en-US" smtClean="0"/>
              <a:t>10/2/2014</a:t>
            </a:fld>
            <a:endParaRPr lang="en-US"/>
          </a:p>
        </p:txBody>
      </p:sp>
      <p:sp>
        <p:nvSpPr>
          <p:cNvPr id="5" name="Footer Placeholder 4"/>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6" name="Slide Number Placeholder 5"/>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41CD8E5-D79D-4D75-B262-23CF107F83BC}" type="datetime1">
              <a:rPr lang="en-US" smtClean="0"/>
              <a:t>10/2/2014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en-US" smtClean="0"/>
              <a:t>Novel text copyright S. E. Ball &amp; L.H. Ball, All Rights Reserved</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A73A237-2C40-4589-B05D-4B54120FAA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0741A1-8AD0-429A-B6D0-B7E60A9B09CD}" type="datetime1">
              <a:rPr lang="en-US" smtClean="0"/>
              <a:t>10/2/2014</a:t>
            </a:fld>
            <a:endParaRPr lang="en-US"/>
          </a:p>
        </p:txBody>
      </p:sp>
      <p:sp>
        <p:nvSpPr>
          <p:cNvPr id="6" name="Footer Placeholder 5"/>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7" name="Slide Number Placeholder 6"/>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6B7D9D-C619-4D7B-AD87-067F2C2C62FF}" type="datetime1">
              <a:rPr lang="en-US" smtClean="0"/>
              <a:t>10/2/2014</a:t>
            </a:fld>
            <a:endParaRPr lang="en-US"/>
          </a:p>
        </p:txBody>
      </p:sp>
      <p:sp>
        <p:nvSpPr>
          <p:cNvPr id="8" name="Footer Placeholder 7"/>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9" name="Slide Number Placeholder 8"/>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47B467-D8CB-43EE-870B-ABF85CF832B6}" type="datetime1">
              <a:rPr lang="en-US" smtClean="0"/>
              <a:t>10/2/2014</a:t>
            </a:fld>
            <a:endParaRPr lang="en-US"/>
          </a:p>
        </p:txBody>
      </p:sp>
      <p:sp>
        <p:nvSpPr>
          <p:cNvPr id="4" name="Footer Placeholder 3"/>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5" name="Slide Number Placeholder 4"/>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F11890C-598A-443E-9488-54D837F73B50}" type="datetime1">
              <a:rPr lang="en-US" smtClean="0"/>
              <a:t>10/2/2014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r>
              <a:rPr lang="en-US" smtClean="0"/>
              <a:t>Novel text copyright S. E. Ball &amp; L.H. Ball, All Rights Reserved</a:t>
            </a:r>
            <a:endParaRPr lang="en-US"/>
          </a:p>
        </p:txBody>
      </p:sp>
      <p:sp>
        <p:nvSpPr>
          <p:cNvPr id="4" name="Slide Number Placeholder 3"/>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B039DE-C82C-4ED8-ACFE-298F9D495872}" type="datetime1">
              <a:rPr lang="en-US" smtClean="0"/>
              <a:t>10/2/2014</a:t>
            </a:fld>
            <a:endParaRPr lang="en-US"/>
          </a:p>
        </p:txBody>
      </p:sp>
      <p:sp>
        <p:nvSpPr>
          <p:cNvPr id="6" name="Footer Placeholder 5"/>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7" name="Slide Number Placeholder 6"/>
          <p:cNvSpPr>
            <a:spLocks noGrp="1"/>
          </p:cNvSpPr>
          <p:nvPr>
            <p:ph type="sldNum" sz="quarter" idx="12"/>
          </p:nvPr>
        </p:nvSpPr>
        <p:spPr/>
        <p:txBody>
          <a:bodyPr/>
          <a:lstStyle>
            <a:extLst/>
          </a:lstStyle>
          <a:p>
            <a:fld id="{4A73A237-2C40-4589-B05D-4B54120FAA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31FE622-E609-488D-9004-E4C243014822}" type="datetime1">
              <a:rPr lang="en-US" smtClean="0"/>
              <a:t>10/2/2014</a:t>
            </a:fld>
            <a:endParaRPr lang="en-US"/>
          </a:p>
        </p:txBody>
      </p:sp>
      <p:sp>
        <p:nvSpPr>
          <p:cNvPr id="6" name="Footer Placeholder 5"/>
          <p:cNvSpPr>
            <a:spLocks noGrp="1"/>
          </p:cNvSpPr>
          <p:nvPr>
            <p:ph type="ftr" sz="quarter" idx="11"/>
          </p:nvPr>
        </p:nvSpPr>
        <p:spPr/>
        <p:txBody>
          <a:bodyPr/>
          <a:lstStyle>
            <a:extLst/>
          </a:lstStyle>
          <a:p>
            <a:r>
              <a:rPr lang="en-US" smtClean="0"/>
              <a:t>Novel text copyright S. E. Ball &amp; L.H. Ball, All Rights Reserved</a:t>
            </a:r>
            <a:endParaRPr lang="en-US"/>
          </a:p>
        </p:txBody>
      </p:sp>
      <p:sp>
        <p:nvSpPr>
          <p:cNvPr id="7" name="Slide Number Placeholder 6"/>
          <p:cNvSpPr>
            <a:spLocks noGrp="1"/>
          </p:cNvSpPr>
          <p:nvPr>
            <p:ph type="sldNum" sz="quarter" idx="12"/>
          </p:nvPr>
        </p:nvSpPr>
        <p:spPr/>
        <p:txBody>
          <a:bodyPr/>
          <a:lstStyle>
            <a:extLst/>
          </a:lstStyle>
          <a:p>
            <a:fld id="{4A73A237-2C40-4589-B05D-4B54120FAAF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54A3BCD-15CF-4628-9438-BFF0850F5E50}" type="datetime1">
              <a:rPr lang="en-US" smtClean="0"/>
              <a:t>10/2/2014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smtClean="0"/>
              <a:t>Novel text copyright S. E. Ball &amp; L.H. Ball, All Rights Reserved</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A73A237-2C40-4589-B05D-4B54120FAA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4.bp.blogspot.com/_v79apjky7lM/TTzvEFc7ZnI/AAAAAAAABqY/h4aVMox6bfQ/s1600/Synapse.jpg&amp;imgrefurl=http://iymbas.blogspot.com/2011/01/fewer-synapses-more-efficient-learning.html&amp;h=281&amp;w=504&amp;sz=56&amp;tbnid=p3-NnBcqDd0xFM:&amp;tbnh=72&amp;tbnw=130&amp;prev=/images?q=synapse&amp;zoom=1&amp;q=synapse&amp;hl=en&amp;usg=__BueC0LqU5x8_Kemcc9AcAppl4I8=&amp;sa=X&amp;ei=izmOTbirAfCP0QH9sdilCw&amp;ved=0CD4Q9QEwBA"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imgres?imgurl=http://www.mult-sclerosis.org/synapse.gif&amp;imgrefurl=http://www.mult-sclerosis.org/synapse.html&amp;usg=__B9g_OtjpJBU7zmXT-7FsTqsux1Y=&amp;h=426&amp;w=400&amp;sz=96&amp;hl=en&amp;start=6&amp;zoom=1&amp;um=1&amp;itbs=1&amp;tbnid=H6eyiRv6Qcz2GM:&amp;tbnh=126&amp;tbnw=118&amp;prev=/images?q=synapse&amp;um=1&amp;hl=en&amp;safe=off&amp;sa=N&amp;tbs=isch:1&amp;ei=1DmOTdLMJoWM0QH3puHICw"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 Id="rId9" Type="http://schemas.openxmlformats.org/officeDocument/2006/relationships/image" Target="../media/image106.jpeg"/></Relationships>
</file>

<file path=ppt/slides/_rels/slide11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image" Target="../media/image111.jpeg"/><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12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jpeg"/><Relationship Id="rId18" Type="http://schemas.openxmlformats.org/officeDocument/2006/relationships/image" Target="../media/image140.jpeg"/><Relationship Id="rId3" Type="http://schemas.openxmlformats.org/officeDocument/2006/relationships/hyperlink" Target="http://rds.yahoo.com/S=96062883/K=imipramine/v=2/l=IVI/*-http:/www.psyweb.com/Drughtm/Drugimages/imipramine.jpg" TargetMode="External"/><Relationship Id="rId7" Type="http://schemas.openxmlformats.org/officeDocument/2006/relationships/image" Target="../media/image129.png"/><Relationship Id="rId12" Type="http://schemas.openxmlformats.org/officeDocument/2006/relationships/image" Target="../media/image134.jpeg"/><Relationship Id="rId17" Type="http://schemas.openxmlformats.org/officeDocument/2006/relationships/image" Target="../media/image139.jpeg"/><Relationship Id="rId2" Type="http://schemas.openxmlformats.org/officeDocument/2006/relationships/notesSlide" Target="../notesSlides/notesSlide15.xml"/><Relationship Id="rId16" Type="http://schemas.openxmlformats.org/officeDocument/2006/relationships/image" Target="../media/image138.jpeg"/><Relationship Id="rId20" Type="http://schemas.openxmlformats.org/officeDocument/2006/relationships/image" Target="../media/image142.jpeg"/><Relationship Id="rId1" Type="http://schemas.openxmlformats.org/officeDocument/2006/relationships/slideLayout" Target="../slideLayouts/slideLayout7.xml"/><Relationship Id="rId6" Type="http://schemas.openxmlformats.org/officeDocument/2006/relationships/image" Target="../media/image128.png"/><Relationship Id="rId11" Type="http://schemas.openxmlformats.org/officeDocument/2006/relationships/image" Target="../media/image133.jpeg"/><Relationship Id="rId5" Type="http://schemas.openxmlformats.org/officeDocument/2006/relationships/image" Target="../media/image127.png"/><Relationship Id="rId15" Type="http://schemas.openxmlformats.org/officeDocument/2006/relationships/image" Target="../media/image137.jpeg"/><Relationship Id="rId10" Type="http://schemas.openxmlformats.org/officeDocument/2006/relationships/image" Target="../media/image132.jpeg"/><Relationship Id="rId19" Type="http://schemas.openxmlformats.org/officeDocument/2006/relationships/image" Target="../media/image141.png"/><Relationship Id="rId4" Type="http://schemas.openxmlformats.org/officeDocument/2006/relationships/image" Target="../media/image126.jpeg"/><Relationship Id="rId9" Type="http://schemas.openxmlformats.org/officeDocument/2006/relationships/image" Target="../media/image131.jpeg"/><Relationship Id="rId14" Type="http://schemas.openxmlformats.org/officeDocument/2006/relationships/image" Target="../media/image136.jpeg"/></Relationships>
</file>

<file path=ppt/slides/_rels/slide131.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image" Target="../media/image143.jpeg"/><Relationship Id="rId7" Type="http://schemas.openxmlformats.org/officeDocument/2006/relationships/image" Target="../media/image14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144.jpeg"/></Relationships>
</file>

<file path=ppt/slides/_rels/slide13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52.jpeg"/><Relationship Id="rId7" Type="http://schemas.openxmlformats.org/officeDocument/2006/relationships/image" Target="../media/image156.jpeg"/><Relationship Id="rId2" Type="http://schemas.openxmlformats.org/officeDocument/2006/relationships/image" Target="../media/image151.jpeg"/><Relationship Id="rId1" Type="http://schemas.openxmlformats.org/officeDocument/2006/relationships/slideLayout" Target="../slideLayouts/slideLayout2.xml"/><Relationship Id="rId6" Type="http://schemas.openxmlformats.org/officeDocument/2006/relationships/image" Target="../media/image155.jpeg"/><Relationship Id="rId5" Type="http://schemas.openxmlformats.org/officeDocument/2006/relationships/image" Target="../media/image154.jpeg"/><Relationship Id="rId4" Type="http://schemas.openxmlformats.org/officeDocument/2006/relationships/image" Target="../media/image153.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58.jpeg"/></Relationships>
</file>

<file path=ppt/slides/_rels/slide138.xml.rels><?xml version="1.0" encoding="UTF-8" standalone="yes"?>
<Relationships xmlns="http://schemas.openxmlformats.org/package/2006/relationships"><Relationship Id="rId3" Type="http://schemas.openxmlformats.org/officeDocument/2006/relationships/image" Target="../media/image160.gif"/><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4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8.jpeg"/><Relationship Id="rId1" Type="http://schemas.openxmlformats.org/officeDocument/2006/relationships/slideLayout" Target="../slideLayouts/slideLayout2.xml"/><Relationship Id="rId4" Type="http://schemas.openxmlformats.org/officeDocument/2006/relationships/image" Target="../media/image17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7.jpeg"/><Relationship Id="rId4" Type="http://schemas.openxmlformats.org/officeDocument/2006/relationships/image" Target="../media/image176.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png"/><Relationship Id="rId7" Type="http://schemas.openxmlformats.org/officeDocument/2006/relationships/image" Target="../media/image183.jpeg"/><Relationship Id="rId12" Type="http://schemas.openxmlformats.org/officeDocument/2006/relationships/image" Target="../media/image188.jpe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7.jpeg"/><Relationship Id="rId5" Type="http://schemas.openxmlformats.org/officeDocument/2006/relationships/image" Target="../media/image181.png"/><Relationship Id="rId10" Type="http://schemas.openxmlformats.org/officeDocument/2006/relationships/image" Target="../media/image186.jpeg"/><Relationship Id="rId4" Type="http://schemas.openxmlformats.org/officeDocument/2006/relationships/image" Target="../media/image180.png"/><Relationship Id="rId9" Type="http://schemas.openxmlformats.org/officeDocument/2006/relationships/image" Target="../media/image185.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73.jpe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7.jpeg"/><Relationship Id="rId4" Type="http://schemas.openxmlformats.org/officeDocument/2006/relationships/image" Target="../media/image176.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png"/><Relationship Id="rId7" Type="http://schemas.openxmlformats.org/officeDocument/2006/relationships/image" Target="../media/image183.jpeg"/><Relationship Id="rId12" Type="http://schemas.openxmlformats.org/officeDocument/2006/relationships/image" Target="../media/image188.jpe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2.png"/><Relationship Id="rId11" Type="http://schemas.openxmlformats.org/officeDocument/2006/relationships/image" Target="../media/image187.jpeg"/><Relationship Id="rId5" Type="http://schemas.openxmlformats.org/officeDocument/2006/relationships/image" Target="../media/image181.png"/><Relationship Id="rId10" Type="http://schemas.openxmlformats.org/officeDocument/2006/relationships/image" Target="../media/image186.jpeg"/><Relationship Id="rId4" Type="http://schemas.openxmlformats.org/officeDocument/2006/relationships/image" Target="../media/image180.png"/><Relationship Id="rId9" Type="http://schemas.openxmlformats.org/officeDocument/2006/relationships/image" Target="../media/image185.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6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www.google.com/imgres?imgurl=http://www.nlm.nih.gov/medlineplus/ency/images/ency/fullsize/19306.jpg&amp;imgrefurl=http://www.nlm.nih.gov/medlineplus/ency/imagepages/19306.htm&amp;usg=__OJ0X7eB9rKStitB1wYJgnog0f6c=&amp;h=320&amp;w=400&amp;sz=26&amp;hl=en&amp;start=1&amp;zoom=1&amp;itbs=1&amp;tbnid=2h4682r65CxvOM:&amp;tbnh=99&amp;tbnw=124&amp;prev=/images?q=St.+John's+wort&amp;hl=en&amp;safe=off&amp;tbs=isch:1&amp;ei=7A-OTe_6KI2I0QHIh_iyCw" TargetMode="External"/><Relationship Id="rId1" Type="http://schemas.openxmlformats.org/officeDocument/2006/relationships/slideLayout" Target="../slideLayouts/slideLayout2.xml"/><Relationship Id="rId6" Type="http://schemas.openxmlformats.org/officeDocument/2006/relationships/hyperlink" Target="http://www.google.com/imgres?imgurl=http://www.primehealthchannel.com/wp-content/uploads/2010/11/cocaine-addict1.jpg&amp;imgrefurl=http://www.primehealthchannel.com/how-long-does-cocaine-stay-in-your-system-urine-blood-hair-test-for-cocaine.html&amp;usg=__hwqh4_X47Kxw90bg7J5TR2Ch5Sc=&amp;h=435&amp;w=468&amp;sz=28&amp;hl=en&amp;start=6&amp;zoom=1&amp;itbs=1&amp;tbnid=WrTBk4Iee-dj3M:&amp;tbnh=119&amp;tbnw=128&amp;prev=/images?q=cocaine&amp;hl=en&amp;safe=off&amp;tbs=isch:1&amp;ei=fhCOTZzhJ4ey0QGnqIiwCw" TargetMode="External"/><Relationship Id="rId5" Type="http://schemas.openxmlformats.org/officeDocument/2006/relationships/image" Target="../media/image6.jpeg"/><Relationship Id="rId4" Type="http://schemas.openxmlformats.org/officeDocument/2006/relationships/hyperlink" Target="http://www.google.com/imgres?imgurl=http://marijuanacannabis.files.wordpress.com/2011/02/42128524-cannabis-pa416-tm.jpg&amp;imgrefurl=http://marijuanacannabis.wordpress.com/&amp;usg=__NgHcVg_yGFV1iTehKlbb_o_XGFs=&amp;h=288&amp;w=400&amp;sz=80&amp;hl=en&amp;start=3&amp;zoom=1&amp;itbs=1&amp;tbnid=Lijd1LxedBs6uM:&amp;tbnh=89&amp;tbnw=124&amp;prev=/images?q=cannabis&amp;hl=en&amp;safe=off&amp;tbs=isch:1&amp;ei=ExCOTbTeIsWV0QGLwu2gCw" TargetMode="Externa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hyperlink" Target="http://www.google.com/imgres?imgurl=http://www.wcdtf.org/images/drugs/ritalin.jpg&amp;imgrefurl=http://www.wcdtf.org/education/drugs/stim.htm&amp;usg=__1vbYrzOfoW8MJNoRVFvmU83rtng=&amp;h=285&amp;w=150&amp;sz=11&amp;hl=en&amp;start=13&amp;zoom=1&amp;itbs=1&amp;tbnid=405aYRSARyjrhM:&amp;tbnh=115&amp;tbnw=61&amp;prev=/images%3Fq%3Dmethylphenidate%26hl%3Den%26safe%3Doff%26tbs%3Disch:1&amp;ei=CB6UTdqWNu6E0QGX2bT5Cw" TargetMode="External"/><Relationship Id="rId3" Type="http://schemas.openxmlformats.org/officeDocument/2006/relationships/image" Target="../media/image45.png"/><Relationship Id="rId7" Type="http://schemas.openxmlformats.org/officeDocument/2006/relationships/hyperlink" Target="http://www.google.com/imgres?imgurl=http://www.drug3k.com/img2/desoxyn_14284_4_(big)_.jpg&amp;imgrefurl=http://www.drug3k.com/imagepages/14284/image4.html&amp;usg=__mYUpaIFCzS36mWQg-Z5JKIyi7kQ=&amp;h=186&amp;w=318&amp;sz=6&amp;hl=en&amp;start=1&amp;zoom=1&amp;itbs=1&amp;tbnid=yJZWmou_pduxaM:&amp;tbnh=69&amp;tbnw=118&amp;prev=/images%3Fq%3DDesoxyn%26hl%3Den%26safe%3Doff%26tbs%3Disch:1&amp;ei=pB2UTZPLAeWV0QHy25DpCw" TargetMode="External"/><Relationship Id="rId12" Type="http://schemas.openxmlformats.org/officeDocument/2006/relationships/image" Target="../media/image51.jpeg"/><Relationship Id="rId2" Type="http://schemas.openxmlformats.org/officeDocument/2006/relationships/notesSlide" Target="../notesSlides/notesSlide7.xml"/><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hyperlink" Target="http://www.google.com/imgres?imgurl=http://www.druglibrary.org/schaffer/dea/pubs/abuse/chap4/sched2/gif/gif4-08.gif&amp;imgrefurl=http://www.druglibrary.org/schaffer/dea/pubs/abuse/chap4/sched2/gif/gif4-08.htm&amp;usg=__daiOBGitpT5tLOksh5WyLZEHv_M=&amp;h=154&amp;w=304&amp;sz=16&amp;hl=en&amp;start=5&amp;zoom=1&amp;itbs=1&amp;tbnid=75dWQX-0z-8IjM:&amp;tbnh=59&amp;tbnw=116&amp;prev=/images%3Fq%3DBiphetamine%26hl%3Den%26safe%3Doff%26tbs%3Disch:1&amp;ei=xR2UTbr3O-TB0QH5s7XuCw" TargetMode="External"/><Relationship Id="rId5" Type="http://schemas.openxmlformats.org/officeDocument/2006/relationships/image" Target="../media/image47.png"/><Relationship Id="rId15" Type="http://schemas.openxmlformats.org/officeDocument/2006/relationships/hyperlink" Target="http://www.google.com/imgres?imgurl=http://www.clinicalpharmacology.com/apps/images/photo_us/020/cyle001t.jpg&amp;imgrefurl=http://www.answers.com/topic/pemoline&amp;usg=__jzAZ2mo7QAVErhecm95qeRUbHp8=&amp;h=150&amp;w=215&amp;sz=9&amp;hl=en&amp;start=18&amp;zoom=1&amp;itbs=1&amp;tbnid=_hCsVgzG9dWqVM:&amp;tbnh=74&amp;tbnw=106&amp;prev=/images%3Fq%3Dcylert%26hl%3Den%26safe%3Doff%26tbs%3Disch:1&amp;ei=XB6UTZW7JKi20QGdkIGDDA" TargetMode="External"/><Relationship Id="rId10" Type="http://schemas.openxmlformats.org/officeDocument/2006/relationships/image" Target="../media/image50.jpeg"/><Relationship Id="rId4" Type="http://schemas.openxmlformats.org/officeDocument/2006/relationships/image" Target="../media/image46.png"/><Relationship Id="rId9" Type="http://schemas.openxmlformats.org/officeDocument/2006/relationships/hyperlink" Target="http://www.google.com/imgres?imgurl=http://www.druglibrary.org/schaffer/dea/pubs/abuse/chap4/sched2/gif/gif4-07.gif&amp;imgrefurl=http://www.addforums.com/forums/showthread.php%3Ft%3D55844&amp;usg=__Hn4-b7fk5G0XXlmLeMH93Lr6bto=&amp;h=252&amp;w=288&amp;sz=22&amp;hl=en&amp;start=3&amp;zoom=1&amp;itbs=1&amp;tbnid=CqBCwElKHn4eVM:&amp;tbnh=101&amp;tbnw=115&amp;prev=/images%3Fq%3DBiphetamine%26hl%3Den%26safe%3Doff%26tbs%3Disch:1&amp;ei=xR2UTbr3O-TB0QH5s7XuCw" TargetMode="External"/><Relationship Id="rId14" Type="http://schemas.openxmlformats.org/officeDocument/2006/relationships/image" Target="../media/image52.jpeg"/></Relationships>
</file>

<file path=ppt/slides/_rels/slide8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hyperlink" Target="http://www.google.com/imgres?imgurl=http://www.wcdtf.org/images/drugs/ritalin.jpg&amp;imgrefurl=http://www.wcdtf.org/education/drugs/stim.htm&amp;usg=__1vbYrzOfoW8MJNoRVFvmU83rtng=&amp;h=285&amp;w=150&amp;sz=11&amp;hl=en&amp;start=13&amp;zoom=1&amp;itbs=1&amp;tbnid=405aYRSARyjrhM:&amp;tbnh=115&amp;tbnw=61&amp;prev=/images%3Fq%3Dmethylphenidate%26hl%3Den%26safe%3Doff%26tbs%3Disch:1&amp;ei=CB6UTdqWNu6E0QGX2bT5Cw" TargetMode="External"/><Relationship Id="rId18" Type="http://schemas.openxmlformats.org/officeDocument/2006/relationships/image" Target="../media/image56.jpeg"/><Relationship Id="rId3" Type="http://schemas.openxmlformats.org/officeDocument/2006/relationships/image" Target="../media/image45.png"/><Relationship Id="rId7" Type="http://schemas.openxmlformats.org/officeDocument/2006/relationships/hyperlink" Target="http://www.google.com/imgres?imgurl=http://www.drug3k.com/img2/desoxyn_14284_4_(big)_.jpg&amp;imgrefurl=http://www.drug3k.com/imagepages/14284/image4.html&amp;usg=__mYUpaIFCzS36mWQg-Z5JKIyi7kQ=&amp;h=186&amp;w=318&amp;sz=6&amp;hl=en&amp;start=1&amp;zoom=1&amp;itbs=1&amp;tbnid=yJZWmou_pduxaM:&amp;tbnh=69&amp;tbnw=118&amp;prev=/images%3Fq%3DDesoxyn%26hl%3Den%26safe%3Doff%26tbs%3Disch:1&amp;ei=pB2UTZPLAeWV0QHy25DpCw" TargetMode="External"/><Relationship Id="rId12" Type="http://schemas.openxmlformats.org/officeDocument/2006/relationships/image" Target="../media/image51.jpeg"/><Relationship Id="rId17" Type="http://schemas.openxmlformats.org/officeDocument/2006/relationships/image" Target="../media/image55.jpeg"/><Relationship Id="rId2" Type="http://schemas.openxmlformats.org/officeDocument/2006/relationships/notesSlide" Target="../notesSlides/notesSlide8.xml"/><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hyperlink" Target="http://www.google.com/imgres?imgurl=http://www.druglibrary.org/schaffer/dea/pubs/abuse/chap4/sched2/gif/gif4-08.gif&amp;imgrefurl=http://www.druglibrary.org/schaffer/dea/pubs/abuse/chap4/sched2/gif/gif4-08.htm&amp;usg=__daiOBGitpT5tLOksh5WyLZEHv_M=&amp;h=154&amp;w=304&amp;sz=16&amp;hl=en&amp;start=5&amp;zoom=1&amp;itbs=1&amp;tbnid=75dWQX-0z-8IjM:&amp;tbnh=59&amp;tbnw=116&amp;prev=/images%3Fq%3DBiphetamine%26hl%3Den%26safe%3Doff%26tbs%3Disch:1&amp;ei=xR2UTbr3O-TB0QH5s7XuCw" TargetMode="External"/><Relationship Id="rId5" Type="http://schemas.openxmlformats.org/officeDocument/2006/relationships/image" Target="../media/image47.png"/><Relationship Id="rId15" Type="http://schemas.openxmlformats.org/officeDocument/2006/relationships/hyperlink" Target="http://www.google.com/imgres?imgurl=http://www.clinicalpharmacology.com/apps/images/photo_us/020/cyle001t.jpg&amp;imgrefurl=http://www.answers.com/topic/pemoline&amp;usg=__jzAZ2mo7QAVErhecm95qeRUbHp8=&amp;h=150&amp;w=215&amp;sz=9&amp;hl=en&amp;start=18&amp;zoom=1&amp;itbs=1&amp;tbnid=_hCsVgzG9dWqVM:&amp;tbnh=74&amp;tbnw=106&amp;prev=/images%3Fq%3Dcylert%26hl%3Den%26safe%3Doff%26tbs%3Disch:1&amp;ei=XB6UTZW7JKi20QGdkIGDDA" TargetMode="External"/><Relationship Id="rId10" Type="http://schemas.openxmlformats.org/officeDocument/2006/relationships/image" Target="../media/image50.jpeg"/><Relationship Id="rId19" Type="http://schemas.openxmlformats.org/officeDocument/2006/relationships/image" Target="../media/image57.jpeg"/><Relationship Id="rId4" Type="http://schemas.openxmlformats.org/officeDocument/2006/relationships/image" Target="../media/image46.png"/><Relationship Id="rId9" Type="http://schemas.openxmlformats.org/officeDocument/2006/relationships/hyperlink" Target="http://www.google.com/imgres?imgurl=http://www.druglibrary.org/schaffer/dea/pubs/abuse/chap4/sched2/gif/gif4-07.gif&amp;imgrefurl=http://www.addforums.com/forums/showthread.php%3Ft%3D55844&amp;usg=__Hn4-b7fk5G0XXlmLeMH93Lr6bto=&amp;h=252&amp;w=288&amp;sz=22&amp;hl=en&amp;start=3&amp;zoom=1&amp;itbs=1&amp;tbnid=CqBCwElKHn4eVM:&amp;tbnh=101&amp;tbnw=115&amp;prev=/images%3Fq%3DBiphetamine%26hl%3Den%26safe%3Doff%26tbs%3Disch:1&amp;ei=xR2UTbr3O-TB0QH5s7XuCw" TargetMode="External"/><Relationship Id="rId14" Type="http://schemas.openxmlformats.org/officeDocument/2006/relationships/image" Target="../media/image52.jpeg"/></Relationships>
</file>

<file path=ppt/slides/_rels/slide8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hyperlink" Target="http://www.google.com/imgres?imgurl=http://www.theodora.com/drugs/images/1527.jpg&amp;imgrefurl=http://www.theodora.com/drugs/xanax_xr_tablets_pharmacia_upjohn.html&amp;usg=__O7cSX6YO47kgfrlIIByxn8oNAjM=&amp;h=595&amp;w=480&amp;sz=21&amp;hl=en&amp;start=3&amp;zoom=1&amp;itbs=1&amp;tbnid=DJjriXw-fw7lIM:&amp;tbnh=135&amp;tbnw=109&amp;prev=/images?q=alprazolam+molecule&amp;hl=en&amp;safe=off&amp;tbs=isch:1&amp;ei=LwqUTae0BqXn0gGcnvjxCw" TargetMode="External"/><Relationship Id="rId18" Type="http://schemas.openxmlformats.org/officeDocument/2006/relationships/image" Target="../media/image83.jpeg"/><Relationship Id="rId3" Type="http://schemas.openxmlformats.org/officeDocument/2006/relationships/hyperlink" Target="http://www.google.com/imgres?imgurl=http://www.drug3k.com/img2/librium_10281_5_(big)_.jpg&amp;imgrefurl=http://www.drug3k.com/imagepages/10281/image5.html&amp;usg=__Nx6rapoRIywozWvWFcivxk_Elnc=&amp;h=216&amp;w=288&amp;sz=42&amp;hl=en&amp;start=1&amp;zoom=1&amp;itbs=1&amp;tbnid=LONtK5WmlERBKM:&amp;tbnh=86&amp;tbnw=115&amp;prev=/images?q=librium&amp;hl=en&amp;safe=off&amp;tbs=isch:1&amp;ei=QwmUTZqlGtKx0QG1l-SGDA" TargetMode="External"/><Relationship Id="rId21" Type="http://schemas.openxmlformats.org/officeDocument/2006/relationships/hyperlink" Target="http://www.google.com/imgres?imgurl=http://upload.wikimedia.org/wikipedia/commons/thumb/1/1a/Clorazepate.svg/200px-Clorazepate.svg.png&amp;imgrefurl=http://en.wikipedia.org/wiki/Clorazepate&amp;usg=__SG0uPtGGn9P5ueAZMUkZh3i1rTo=&amp;h=171&amp;w=200&amp;sz=4&amp;hl=en&amp;start=8&amp;zoom=1&amp;itbs=1&amp;tbnid=bjKK5-g_G8sWIM:&amp;tbnh=89&amp;tbnw=104&amp;prev=/images?q=clorazepate&amp;hl=en&amp;safe=off&amp;tbs=isch:1&amp;ei=DQuUTbGDEcGa0QG8z6DqCw" TargetMode="External"/><Relationship Id="rId7" Type="http://schemas.openxmlformats.org/officeDocument/2006/relationships/hyperlink" Target="http://www.google.com/imgres?imgurl=http://www.psyweb.com/drughtm/Drugimages/librium.gif&amp;imgrefurl=http://www.psyweb.com/drughtm/jsp/librium.jsp&amp;usg=__mvAyPvopJDKxHbTkshKSUKhjFXQ=&amp;h=231&amp;w=214&amp;sz=3&amp;hl=en&amp;start=7&amp;zoom=1&amp;itbs=1&amp;tbnid=2S8e0LUbrYbeYM:&amp;tbnh=108&amp;tbnw=100&amp;prev=/images?q=librium&amp;hl=en&amp;safe=off&amp;tbs=isch:1&amp;ei=QwmUTZqlGtKx0QG1l-SGDA" TargetMode="External"/><Relationship Id="rId12" Type="http://schemas.openxmlformats.org/officeDocument/2006/relationships/image" Target="../media/image80.jpeg"/><Relationship Id="rId17" Type="http://schemas.openxmlformats.org/officeDocument/2006/relationships/hyperlink" Target="http://www.google.com/imgres?imgurl=http://www.drugrehab.net/img/ativan.jpg&amp;imgrefurl=http://www.drugrehab.net/ativan-abuse/&amp;usg=___gbE-YQkalOK5rpAEtlZzPCwJzc=&amp;h=216&amp;w=288&amp;sz=45&amp;hl=en&amp;start=1&amp;zoom=1&amp;itbs=1&amp;tbnid=MTw8dUegmr7RVM:&amp;tbnh=86&amp;tbnw=115&amp;prev=/images?q=ativan&amp;hl=en&amp;safe=off&amp;tbs=isch:1&amp;ei=rQqUTbf8GNK00QHSy5zZCw" TargetMode="External"/><Relationship Id="rId2" Type="http://schemas.openxmlformats.org/officeDocument/2006/relationships/notesSlide" Target="../notesSlides/notesSlide11.xml"/><Relationship Id="rId16" Type="http://schemas.openxmlformats.org/officeDocument/2006/relationships/image" Target="../media/image82.jpeg"/><Relationship Id="rId20"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77.jpeg"/><Relationship Id="rId11" Type="http://schemas.openxmlformats.org/officeDocument/2006/relationships/hyperlink" Target="http://www.google.com/imgres?imgurl=http://www.emcdda.europa.eu/imglib/Drugprofiles/BDZ.gif&amp;imgrefurl=http://www.emcdda.europa.eu/publications/drug-profiles/benzodiazepine&amp;usg=__rLmOrlE9pCfBaNlVlzEXzOyZEFY=&amp;h=385&amp;w=333&amp;sz=5&amp;hl=en&amp;start=4&amp;zoom=1&amp;itbs=1&amp;tbnid=4dNW06aey4jbFM:&amp;tbnh=123&amp;tbnw=106&amp;prev=/images?q=valium+molecule&amp;hl=en&amp;safe=off&amp;tbs=isch:1&amp;ei=BAqUTa6QG5C40QGajtCKDA" TargetMode="External"/><Relationship Id="rId24" Type="http://schemas.openxmlformats.org/officeDocument/2006/relationships/image" Target="../media/image86.jpeg"/><Relationship Id="rId5" Type="http://schemas.openxmlformats.org/officeDocument/2006/relationships/hyperlink" Target="http://www.google.com/imgres?imgurl=http://www.drugs-expert.com/wp-content/uploads/2010/05/Librium.jpg&amp;imgrefurl=http://www.drugs-expert.com/librium-chlordiazepoxide/&amp;usg=__rSCcX-ZdFZtF98k9onYfM2TOmDM=&amp;h=216&amp;w=288&amp;sz=22&amp;hl=en&amp;start=2&amp;zoom=1&amp;itbs=1&amp;tbnid=YJrzx013nZhCsM:&amp;tbnh=86&amp;tbnw=115&amp;prev=/images?q=librium&amp;hl=en&amp;safe=off&amp;tbs=isch:1&amp;ei=QwmUTZqlGtKx0QG1l-SGDA" TargetMode="External"/><Relationship Id="rId15" Type="http://schemas.openxmlformats.org/officeDocument/2006/relationships/hyperlink" Target="http://www.google.com/imgres?imgurl=http://www.xanaxaddictions.com/wp-content/uploads/2007/05/xanax-tablet.jpg&amp;imgrefurl=http://www.xanaxaddictions.com/&amp;usg=__UK44lNBNT1P8dsTB2ptrqG8dTLs=&amp;h=352&amp;w=347&amp;sz=54&amp;hl=en&amp;start=6&amp;zoom=1&amp;itbs=1&amp;tbnid=JsegTRRwf3bsjM:&amp;tbnh=120&amp;tbnw=118&amp;prev=/images?q=xanax&amp;hl=en&amp;safe=off&amp;tbs=isch:1&amp;ei=WwqUTce-LarE0QHDldiNDA" TargetMode="External"/><Relationship Id="rId23" Type="http://schemas.openxmlformats.org/officeDocument/2006/relationships/hyperlink" Target="http://www.google.com/imgres?imgurl=http://www.drugs-expert.com/wp-content/uploads/2010/05/Tranxene-T-Tab.jpg&amp;imgrefurl=http://www.drugs-expert.com/tranxene-t-tab-clorazepate/&amp;usg=__1u3RBEk7_Y-MQ4zbXkJzs5SvPxs=&amp;h=216&amp;w=288&amp;sz=35&amp;hl=en&amp;start=6&amp;zoom=0&amp;itbs=1&amp;tbnid=aUSwGhNheSmyFM:&amp;tbnh=86&amp;tbnw=115&amp;prev=/images?q=tranxene&amp;hl=en&amp;safe=off&amp;tbs=isch:1&amp;ei=PwuUTYbJJ4m60QHQvPyFDA" TargetMode="External"/><Relationship Id="rId10" Type="http://schemas.openxmlformats.org/officeDocument/2006/relationships/image" Target="../media/image79.jpeg"/><Relationship Id="rId19" Type="http://schemas.openxmlformats.org/officeDocument/2006/relationships/hyperlink" Target="http://www.google.com/imgres?imgurl=http://www.ganfyd.org/images/1/1a/Lorazepam.png&amp;imgrefurl=http://www.ganfyd.org/index.php?title=Lorazepam&amp;usg=__8HgoOhavfggXqGE4NL7q3UpJ0pM=&amp;h=165&amp;w=138&amp;sz=3&amp;hl=en&amp;start=5&amp;zoom=1&amp;itbs=1&amp;tbnid=9OH7waZP57dP2M:&amp;tbnh=99&amp;tbnw=83&amp;prev=/images?q=ativan+molecule&amp;hl=en&amp;safe=off&amp;tbs=isch:1&amp;ei=3wqUTYDxO4uL0QGQ9NztCw" TargetMode="External"/><Relationship Id="rId4" Type="http://schemas.openxmlformats.org/officeDocument/2006/relationships/image" Target="../media/image76.jpeg"/><Relationship Id="rId9" Type="http://schemas.openxmlformats.org/officeDocument/2006/relationships/hyperlink" Target="http://www.google.com/imgres?imgurl=http://crocodilemarketing.com/wp-content/uploads/2010/12/valium.jpg&amp;imgrefurl=http://crocodilemarketing.com/do-you-need-valium-to-improve-your-sales-results&amp;usg=__H8FNJTtdmfZGCsDSxkwpnso9I4c=&amp;h=435&amp;w=580&amp;sz=107&amp;hl=en&amp;start=11&amp;zoom=1&amp;itbs=1&amp;tbnid=wj9KCy__FlywlM:&amp;tbnh=101&amp;tbnw=134&amp;prev=/images?q=valium&amp;hl=en&amp;safe=off&amp;tbs=isch:1&amp;ei=uAmUTefzM4aV0QGWgZnxCw" TargetMode="External"/><Relationship Id="rId14" Type="http://schemas.openxmlformats.org/officeDocument/2006/relationships/image" Target="../media/image81.jpeg"/><Relationship Id="rId22" Type="http://schemas.openxmlformats.org/officeDocument/2006/relationships/image" Target="../media/image85.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www.drugs-expert.com/wp-content/uploads/2010/05/Buspar.jpg" TargetMode="External"/><Relationship Id="rId7" Type="http://schemas.openxmlformats.org/officeDocument/2006/relationships/image" Target="../media/image9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jpeg"/></Relationships>
</file>

<file path=ppt/slides/_rels/slide99.xml.rels><?xml version="1.0" encoding="UTF-8" standalone="yes"?>
<Relationships xmlns="http://schemas.openxmlformats.org/package/2006/relationships"><Relationship Id="rId3" Type="http://schemas.openxmlformats.org/officeDocument/2006/relationships/hyperlink" Target="http://simpaticoliticos.files.wordpress.com/2010/02/propranolol-2d-skeletal.p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hyperlink" Target="http://www.google.com/imgres?imgurl=http://www.everydayhealth.com/drugs/images/multum/Propranolol%20LA%20120%20mg-ESI.jpg&amp;imgrefurl=http://www.everydayhealth.com/drugs/innopran-xl&amp;usg=__QySMiYIJQosIZsbJL9NQGQ6LxCk=&amp;h=225&amp;w=300&amp;sz=19&amp;hl=en&amp;start=11&amp;zoom=1&amp;itbs=1&amp;tbnid=SyeMsl4g2zFDhM:&amp;tbnh=87&amp;tbnw=116&amp;prev=/images?q=propranolol&amp;hl=en&amp;safe=off&amp;sa=G&amp;tbs=isch:1&amp;ei=pSSUTYzLDeXB0QHN9rnuCw" TargetMode="External"/><Relationship Id="rId4" Type="http://schemas.openxmlformats.org/officeDocument/2006/relationships/image" Target="../media/image9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3400"/>
            <a:ext cx="5348068" cy="2868168"/>
          </a:xfrm>
        </p:spPr>
        <p:txBody>
          <a:bodyPr/>
          <a:lstStyle/>
          <a:p>
            <a:r>
              <a:rPr lang="en-US" sz="3600" dirty="0" smtClean="0"/>
              <a:t>Pediatric Psychopharmacology</a:t>
            </a:r>
            <a:endParaRPr lang="en-US" sz="3600" dirty="0"/>
          </a:p>
        </p:txBody>
      </p:sp>
      <p:sp>
        <p:nvSpPr>
          <p:cNvPr id="3" name="Subtitle 2"/>
          <p:cNvSpPr>
            <a:spLocks noGrp="1"/>
          </p:cNvSpPr>
          <p:nvPr>
            <p:ph type="subTitle" idx="1"/>
          </p:nvPr>
        </p:nvSpPr>
        <p:spPr/>
        <p:txBody>
          <a:bodyPr/>
          <a:lstStyle/>
          <a:p>
            <a:r>
              <a:rPr lang="en-US" dirty="0" smtClean="0"/>
              <a:t>The Good, the Bad, &amp; the Ugly </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286000"/>
            <a:ext cx="2203450" cy="278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0072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bwMode="auto">
          <a:xfrm>
            <a:off x="914400" y="136814"/>
            <a:ext cx="4267200" cy="76200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bodyPr>
          <a:lstStyle/>
          <a:p>
            <a:pPr eaLnBrk="1" hangingPunct="1"/>
            <a:r>
              <a:rPr lang="en-US" dirty="0" smtClean="0">
                <a:effectLst/>
              </a:rPr>
              <a:t>Neurons</a:t>
            </a:r>
          </a:p>
        </p:txBody>
      </p:sp>
      <p:sp>
        <p:nvSpPr>
          <p:cNvPr id="7172" name="Rectangle 3"/>
          <p:cNvSpPr>
            <a:spLocks noGrp="1"/>
          </p:cNvSpPr>
          <p:nvPr>
            <p:ph idx="1"/>
          </p:nvPr>
        </p:nvSpPr>
        <p:spPr>
          <a:xfrm>
            <a:off x="-228600" y="990600"/>
            <a:ext cx="8382000" cy="5562600"/>
          </a:xfrm>
        </p:spPr>
        <p:txBody>
          <a:bodyPr>
            <a:noAutofit/>
          </a:bodyPr>
          <a:lstStyle/>
          <a:p>
            <a:pPr lvl="1" eaLnBrk="1" hangingPunct="1">
              <a:lnSpc>
                <a:spcPct val="90000"/>
              </a:lnSpc>
              <a:defRPr/>
            </a:pPr>
            <a:r>
              <a:rPr lang="en-US" sz="2800" dirty="0" smtClean="0">
                <a:solidFill>
                  <a:schemeClr val="bg2">
                    <a:lumMod val="25000"/>
                  </a:schemeClr>
                </a:solidFill>
              </a:rPr>
              <a:t>The working parts of the nervous system are made up of cells known as neurons (and their supportive cells – glia and microglia). Adult brains have about 100 million neurons and considerably more glial cells.</a:t>
            </a:r>
          </a:p>
          <a:p>
            <a:pPr lvl="1" eaLnBrk="1" hangingPunct="1">
              <a:lnSpc>
                <a:spcPct val="90000"/>
              </a:lnSpc>
              <a:defRPr/>
            </a:pPr>
            <a:r>
              <a:rPr lang="en-US" sz="2800" dirty="0" smtClean="0">
                <a:solidFill>
                  <a:schemeClr val="bg2">
                    <a:lumMod val="25000"/>
                  </a:schemeClr>
                </a:solidFill>
              </a:rPr>
              <a:t>Like (almost) all cells, neurons have a nucleus that contains virtually all of the body’s encoded genetic information (</a:t>
            </a:r>
            <a:r>
              <a:rPr lang="en-US" sz="2800" u="sng" dirty="0" smtClean="0">
                <a:solidFill>
                  <a:schemeClr val="bg2">
                    <a:lumMod val="25000"/>
                  </a:schemeClr>
                </a:solidFill>
              </a:rPr>
              <a:t>an important point</a:t>
            </a:r>
            <a:r>
              <a:rPr lang="en-US" sz="2800" dirty="0" smtClean="0">
                <a:solidFill>
                  <a:schemeClr val="bg2">
                    <a:lumMod val="25000"/>
                  </a:schemeClr>
                </a:solidFill>
              </a:rPr>
              <a:t>). </a:t>
            </a:r>
          </a:p>
          <a:p>
            <a:pPr lvl="1" eaLnBrk="1" hangingPunct="1">
              <a:lnSpc>
                <a:spcPct val="90000"/>
              </a:lnSpc>
              <a:defRPr/>
            </a:pPr>
            <a:r>
              <a:rPr lang="en-US" sz="2800" dirty="0" smtClean="0">
                <a:solidFill>
                  <a:schemeClr val="bg2">
                    <a:lumMod val="25000"/>
                  </a:schemeClr>
                </a:solidFill>
              </a:rPr>
              <a:t>The genetic information tells the cell what proteins to make and assemble into working units, i.e., it determines what the cell will build</a:t>
            </a:r>
            <a:r>
              <a:rPr lang="en-US" sz="2400" dirty="0" smtClean="0">
                <a:solidFill>
                  <a:schemeClr val="bg2">
                    <a:lumMod val="25000"/>
                  </a:schemeClr>
                </a:solidFill>
              </a:rPr>
              <a:t> </a:t>
            </a:r>
            <a:r>
              <a:rPr lang="en-US" sz="2800" dirty="0" smtClean="0">
                <a:solidFill>
                  <a:schemeClr val="bg2">
                    <a:lumMod val="25000"/>
                  </a:schemeClr>
                </a:solidFill>
              </a:rPr>
              <a:t>and how it will work.</a:t>
            </a:r>
          </a:p>
          <a:p>
            <a:pPr lvl="2">
              <a:lnSpc>
                <a:spcPct val="90000"/>
              </a:lnSpc>
              <a:defRPr/>
            </a:pPr>
            <a:r>
              <a:rPr lang="en-US" sz="2200" dirty="0" smtClean="0">
                <a:solidFill>
                  <a:schemeClr val="bg2">
                    <a:lumMod val="25000"/>
                  </a:schemeClr>
                </a:solidFill>
              </a:rPr>
              <a:t>Only  a portion of the genetic information carried in any cell is active.</a:t>
            </a:r>
          </a:p>
          <a:p>
            <a:pPr lvl="1" eaLnBrk="1" hangingPunct="1">
              <a:lnSpc>
                <a:spcPct val="90000"/>
              </a:lnSpc>
              <a:defRPr/>
            </a:pPr>
            <a:endParaRPr lang="en-US" sz="2400" dirty="0" smtClean="0">
              <a:solidFill>
                <a:schemeClr val="bg2">
                  <a:lumMod val="25000"/>
                </a:schemeClr>
              </a:solidFill>
            </a:endParaRPr>
          </a:p>
        </p:txBody>
      </p:sp>
      <p:sp>
        <p:nvSpPr>
          <p:cNvPr id="21506"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21509" name="Picture 5" descr="Synaps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86591"/>
            <a:ext cx="12287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9" descr="ANd9GcQwvJ1aXuX_I0okOZ0AzBPq29kXP2VgxdVtfDZ4hCRsLWUZTboAIAPilA">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20050" y="19050"/>
            <a:ext cx="11239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2211555"/>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Considerations with Children &amp; Adolescents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Antidepressants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609600"/>
          </a:xfrm>
        </p:spPr>
        <p:txBody>
          <a:bodyPr>
            <a:normAutofit/>
          </a:bodyPr>
          <a:lstStyle/>
          <a:p>
            <a:pPr algn="ctr"/>
            <a:r>
              <a:rPr lang="en-US" dirty="0" smtClean="0"/>
              <a:t>A Quick Look at Depression</a:t>
            </a:r>
            <a:endParaRPr lang="en-US" dirty="0"/>
          </a:p>
        </p:txBody>
      </p:sp>
      <p:sp>
        <p:nvSpPr>
          <p:cNvPr id="3" name="Content Placeholder 2"/>
          <p:cNvSpPr>
            <a:spLocks noGrp="1"/>
          </p:cNvSpPr>
          <p:nvPr>
            <p:ph idx="1"/>
          </p:nvPr>
        </p:nvSpPr>
        <p:spPr>
          <a:xfrm>
            <a:off x="457200" y="533400"/>
            <a:ext cx="7239000" cy="5922336"/>
          </a:xfrm>
        </p:spPr>
        <p:txBody>
          <a:bodyPr>
            <a:normAutofit fontScale="92500" lnSpcReduction="10000"/>
          </a:bodyPr>
          <a:lstStyle/>
          <a:p>
            <a:pPr marL="273050" indent="-273050">
              <a:lnSpc>
                <a:spcPct val="90000"/>
              </a:lnSpc>
            </a:pPr>
            <a:r>
              <a:rPr lang="en-US" altLang="en-US" sz="2200" dirty="0" smtClean="0"/>
              <a:t>in a two-week period and representing a change from previous functioning, </a:t>
            </a:r>
            <a:r>
              <a:rPr lang="en-US" altLang="en-US" sz="2200" dirty="0" smtClean="0"/>
              <a:t>the person experiences </a:t>
            </a:r>
            <a:r>
              <a:rPr lang="en-US" altLang="en-US" sz="2200" dirty="0" smtClean="0"/>
              <a:t>either depressed mood or </a:t>
            </a:r>
            <a:r>
              <a:rPr lang="en-US" altLang="en-US" sz="2200" dirty="0" err="1" smtClean="0"/>
              <a:t>anhedonia</a:t>
            </a:r>
            <a:r>
              <a:rPr lang="en-US" altLang="en-US" sz="2200" dirty="0" smtClean="0"/>
              <a:t>. Symptoms </a:t>
            </a:r>
            <a:r>
              <a:rPr lang="en-US" altLang="en-US" sz="2200" dirty="0" smtClean="0"/>
              <a:t>may entail increased negative affect, </a:t>
            </a:r>
            <a:r>
              <a:rPr lang="en-US" altLang="en-US" sz="2200" dirty="0" smtClean="0">
                <a:solidFill>
                  <a:schemeClr val="tx2"/>
                </a:solidFill>
              </a:rPr>
              <a:t>INA</a:t>
            </a:r>
            <a:r>
              <a:rPr lang="en-US" altLang="en-US" sz="2200" dirty="0" smtClean="0"/>
              <a:t>, or decreased positive affect, </a:t>
            </a:r>
            <a:r>
              <a:rPr lang="en-US" altLang="en-US" sz="2200" dirty="0" smtClean="0">
                <a:solidFill>
                  <a:srgbClr val="00B0F0"/>
                </a:solidFill>
              </a:rPr>
              <a:t>DPA</a:t>
            </a:r>
            <a:r>
              <a:rPr lang="en-US" altLang="en-US" sz="2200" dirty="0" smtClean="0"/>
              <a:t>)</a:t>
            </a:r>
          </a:p>
          <a:p>
            <a:pPr marL="639763" lvl="1" indent="-273050">
              <a:lnSpc>
                <a:spcPct val="90000"/>
              </a:lnSpc>
            </a:pPr>
            <a:r>
              <a:rPr lang="en-US" altLang="en-US" sz="2000" dirty="0" smtClean="0"/>
              <a:t>Depressed mood most of the day most days, measured by self-report or objective behavior </a:t>
            </a:r>
            <a:r>
              <a:rPr lang="en-US" altLang="en-US" sz="2000" dirty="0" smtClean="0">
                <a:solidFill>
                  <a:srgbClr val="00B0F0"/>
                </a:solidFill>
              </a:rPr>
              <a:t>DPA</a:t>
            </a:r>
            <a:r>
              <a:rPr lang="en-US" altLang="en-US" sz="2000" dirty="0" smtClean="0"/>
              <a:t>/</a:t>
            </a:r>
            <a:r>
              <a:rPr lang="en-US" altLang="en-US" sz="2000" dirty="0" smtClean="0">
                <a:solidFill>
                  <a:schemeClr val="accent2"/>
                </a:solidFill>
              </a:rPr>
              <a:t> </a:t>
            </a:r>
            <a:r>
              <a:rPr lang="en-US" altLang="en-US" sz="2000" dirty="0" smtClean="0">
                <a:solidFill>
                  <a:schemeClr val="tx2"/>
                </a:solidFill>
              </a:rPr>
              <a:t>INA</a:t>
            </a:r>
          </a:p>
          <a:p>
            <a:pPr marL="639763" lvl="1" indent="-273050">
              <a:lnSpc>
                <a:spcPct val="90000"/>
              </a:lnSpc>
            </a:pPr>
            <a:r>
              <a:rPr lang="en-US" altLang="en-US" sz="2000" dirty="0" smtClean="0"/>
              <a:t>Markedly diminished interest or pleasure in all, or almost all, activities most of the day most days (self-report or objective behavior) </a:t>
            </a:r>
            <a:r>
              <a:rPr lang="en-US" altLang="en-US" sz="2000" dirty="0" smtClean="0">
                <a:solidFill>
                  <a:srgbClr val="00B0F0"/>
                </a:solidFill>
              </a:rPr>
              <a:t>DPA</a:t>
            </a:r>
          </a:p>
          <a:p>
            <a:pPr marL="639763" lvl="1" indent="-273050">
              <a:lnSpc>
                <a:spcPct val="90000"/>
              </a:lnSpc>
            </a:pPr>
            <a:r>
              <a:rPr lang="en-US" altLang="en-US" sz="2000" dirty="0" smtClean="0"/>
              <a:t>Significant unplanned or unexpected weight loss, or decreased or increased appetite most days</a:t>
            </a:r>
          </a:p>
          <a:p>
            <a:pPr marL="639763" lvl="1" indent="-273050">
              <a:lnSpc>
                <a:spcPct val="90000"/>
              </a:lnSpc>
            </a:pPr>
            <a:r>
              <a:rPr lang="en-US" altLang="en-US" sz="2000" dirty="0" smtClean="0"/>
              <a:t>Insomnia or </a:t>
            </a:r>
            <a:r>
              <a:rPr lang="en-US" altLang="en-US" sz="2000" dirty="0" err="1" smtClean="0"/>
              <a:t>hypersomnia</a:t>
            </a:r>
            <a:r>
              <a:rPr lang="en-US" altLang="en-US" sz="2000" dirty="0" smtClean="0"/>
              <a:t> most days (</a:t>
            </a:r>
            <a:r>
              <a:rPr lang="en-US" altLang="en-US" sz="2000" dirty="0" smtClean="0">
                <a:solidFill>
                  <a:schemeClr val="tx2"/>
                </a:solidFill>
              </a:rPr>
              <a:t>INA</a:t>
            </a:r>
            <a:r>
              <a:rPr lang="en-US" altLang="en-US" sz="2000" dirty="0" smtClean="0"/>
              <a:t>?)</a:t>
            </a:r>
          </a:p>
          <a:p>
            <a:pPr marL="639763" lvl="1" indent="-273050">
              <a:lnSpc>
                <a:spcPct val="90000"/>
              </a:lnSpc>
            </a:pPr>
            <a:r>
              <a:rPr lang="en-US" altLang="en-US" sz="2000" dirty="0" smtClean="0"/>
              <a:t>Objective psychomotor agitation (</a:t>
            </a:r>
            <a:r>
              <a:rPr lang="en-US" altLang="en-US" sz="2000" dirty="0" smtClean="0">
                <a:solidFill>
                  <a:schemeClr val="tx2"/>
                </a:solidFill>
              </a:rPr>
              <a:t>INA</a:t>
            </a:r>
            <a:r>
              <a:rPr lang="en-US" altLang="en-US" sz="2000" dirty="0" smtClean="0"/>
              <a:t>) or retardation (</a:t>
            </a:r>
            <a:r>
              <a:rPr lang="en-US" altLang="en-US" sz="2000" dirty="0" smtClean="0">
                <a:solidFill>
                  <a:srgbClr val="00B0F0"/>
                </a:solidFill>
              </a:rPr>
              <a:t>DPA</a:t>
            </a:r>
            <a:r>
              <a:rPr lang="en-US" altLang="en-US" sz="2000" dirty="0" smtClean="0"/>
              <a:t>) most days</a:t>
            </a:r>
          </a:p>
          <a:p>
            <a:pPr marL="639763" lvl="1" indent="-273050">
              <a:lnSpc>
                <a:spcPct val="90000"/>
              </a:lnSpc>
            </a:pPr>
            <a:r>
              <a:rPr lang="en-US" altLang="en-US" sz="2000" dirty="0" smtClean="0"/>
              <a:t>Fatigue or loss of energy most days </a:t>
            </a:r>
            <a:r>
              <a:rPr lang="en-US" altLang="en-US" sz="2000" dirty="0" smtClean="0">
                <a:solidFill>
                  <a:srgbClr val="00B0F0"/>
                </a:solidFill>
              </a:rPr>
              <a:t>DPA</a:t>
            </a:r>
          </a:p>
          <a:p>
            <a:pPr marL="639763" lvl="1" indent="-273050">
              <a:lnSpc>
                <a:spcPct val="90000"/>
              </a:lnSpc>
            </a:pPr>
            <a:r>
              <a:rPr lang="en-US" altLang="en-US" sz="2000" dirty="0" smtClean="0"/>
              <a:t>Feelings of worthless or excessive or inappropriate guilt most days </a:t>
            </a:r>
            <a:r>
              <a:rPr lang="en-US" altLang="en-US" sz="1800" dirty="0" smtClean="0">
                <a:solidFill>
                  <a:schemeClr val="tx2"/>
                </a:solidFill>
              </a:rPr>
              <a:t>INA</a:t>
            </a:r>
            <a:endParaRPr lang="en-US" altLang="en-US" sz="2000" dirty="0" smtClean="0">
              <a:solidFill>
                <a:schemeClr val="tx2"/>
              </a:solidFill>
            </a:endParaRPr>
          </a:p>
          <a:p>
            <a:pPr marL="639763" lvl="1" indent="-273050">
              <a:lnSpc>
                <a:spcPct val="90000"/>
              </a:lnSpc>
            </a:pPr>
            <a:r>
              <a:rPr lang="en-US" altLang="en-US" sz="2000" dirty="0" smtClean="0"/>
              <a:t>Diminished ability to think or concentrate, or indecisiveness, most days</a:t>
            </a:r>
          </a:p>
          <a:p>
            <a:pPr marL="639763" lvl="1" indent="-273050">
              <a:lnSpc>
                <a:spcPct val="90000"/>
              </a:lnSpc>
            </a:pPr>
            <a:r>
              <a:rPr lang="en-US" altLang="en-US" sz="2000" dirty="0" smtClean="0"/>
              <a:t>Recurrent thoughts of death or suicide without plan), or a specific plan or attempt </a:t>
            </a:r>
            <a:r>
              <a:rPr lang="en-US" altLang="en-US" sz="1800" dirty="0" smtClean="0">
                <a:solidFill>
                  <a:schemeClr val="tx2"/>
                </a:solidFill>
              </a:rPr>
              <a:t>INA</a:t>
            </a:r>
            <a:endParaRPr lang="en-US" altLang="en-US" sz="2000" dirty="0" smtClean="0">
              <a:solidFill>
                <a:schemeClr val="tx2"/>
              </a:solidFill>
            </a:endParaRPr>
          </a:p>
          <a:p>
            <a:pPr marL="639763" lvl="1" indent="-273050">
              <a:lnSpc>
                <a:spcPct val="90000"/>
              </a:lnSpc>
            </a:pPr>
            <a:endParaRPr lang="en-US" altLang="en-US" sz="2000" dirty="0" smtClean="0"/>
          </a:p>
          <a:p>
            <a:endParaRPr lang="en-US" dirty="0"/>
          </a:p>
        </p:txBody>
      </p:sp>
      <p:sp>
        <p:nvSpPr>
          <p:cNvPr id="4" name="Footer Placeholder 3"/>
          <p:cNvSpPr>
            <a:spLocks noGrp="1"/>
          </p:cNvSpPr>
          <p:nvPr>
            <p:ph type="ftr" sz="quarter" idx="11"/>
          </p:nvPr>
        </p:nvSpPr>
        <p:spPr>
          <a:xfrm>
            <a:off x="457200" y="6553200"/>
            <a:ext cx="4953000" cy="233346"/>
          </a:xfrm>
        </p:spPr>
        <p:txBody>
          <a:bodyPr/>
          <a:lstStyle/>
          <a:p>
            <a:r>
              <a:rPr lang="en-US" dirty="0"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p:nvPr>
        </p:nvSpPr>
        <p:spPr>
          <a:xfrm>
            <a:off x="2743200" y="695325"/>
            <a:ext cx="6248400" cy="2349500"/>
          </a:xfrm>
        </p:spPr>
        <p:txBody>
          <a:bodyPr/>
          <a:lstStyle/>
          <a:p>
            <a:pPr algn="ctr" eaLnBrk="1" hangingPunct="1"/>
            <a:r>
              <a:rPr lang="en-US" altLang="en-US" sz="4800" dirty="0" smtClean="0"/>
              <a:t>The Monoamine Hypothesis and Depression</a:t>
            </a:r>
          </a:p>
        </p:txBody>
      </p:sp>
      <p:sp>
        <p:nvSpPr>
          <p:cNvPr id="14339" name="AutoShape 7" descr="nrn1008-f1"/>
          <p:cNvSpPr>
            <a:spLocks noChangeAspect="1" noChangeArrowheads="1"/>
          </p:cNvSpPr>
          <p:nvPr/>
        </p:nvSpPr>
        <p:spPr bwMode="auto">
          <a:xfrm>
            <a:off x="1238250" y="1847850"/>
            <a:ext cx="6667500" cy="3162300"/>
          </a:xfrm>
          <a:prstGeom prst="rect">
            <a:avLst/>
          </a:prstGeom>
          <a:noFill/>
          <a:ln w="9525">
            <a:noFill/>
            <a:miter lim="800000"/>
            <a:headEnd/>
            <a:tailEnd/>
          </a:ln>
        </p:spPr>
        <p:txBody>
          <a:bodyPr/>
          <a:lstStyle/>
          <a:p>
            <a:endParaRPr lang="en-US" altLang="en-US"/>
          </a:p>
        </p:txBody>
      </p:sp>
      <p:sp>
        <p:nvSpPr>
          <p:cNvPr id="14340" name="AutoShape 9" descr="nrn1008-f1"/>
          <p:cNvSpPr>
            <a:spLocks noChangeAspect="1" noChangeArrowheads="1"/>
          </p:cNvSpPr>
          <p:nvPr/>
        </p:nvSpPr>
        <p:spPr bwMode="auto">
          <a:xfrm>
            <a:off x="1238250" y="1847850"/>
            <a:ext cx="6667500" cy="3162300"/>
          </a:xfrm>
          <a:prstGeom prst="rect">
            <a:avLst/>
          </a:prstGeom>
          <a:noFill/>
          <a:ln w="9525">
            <a:noFill/>
            <a:miter lim="800000"/>
            <a:headEnd/>
            <a:tailEnd/>
          </a:ln>
        </p:spPr>
        <p:txBody>
          <a:bodyPr/>
          <a:lstStyle/>
          <a:p>
            <a:endParaRPr lang="en-US" altLang="en-US"/>
          </a:p>
        </p:txBody>
      </p:sp>
      <p:sp>
        <p:nvSpPr>
          <p:cNvPr id="14341" name="AutoShape 11" descr="nrn1008-f1"/>
          <p:cNvSpPr>
            <a:spLocks noChangeAspect="1" noChangeArrowheads="1"/>
          </p:cNvSpPr>
          <p:nvPr/>
        </p:nvSpPr>
        <p:spPr bwMode="auto">
          <a:xfrm>
            <a:off x="1238250" y="1847850"/>
            <a:ext cx="6667500" cy="3162300"/>
          </a:xfrm>
          <a:prstGeom prst="rect">
            <a:avLst/>
          </a:prstGeom>
          <a:noFill/>
          <a:ln w="9525">
            <a:noFill/>
            <a:miter lim="800000"/>
            <a:headEnd/>
            <a:tailEnd/>
          </a:ln>
        </p:spPr>
        <p:txBody>
          <a:bodyPr/>
          <a:lstStyle/>
          <a:p>
            <a:endParaRPr lang="en-US" altLang="en-US"/>
          </a:p>
        </p:txBody>
      </p:sp>
      <p:sp>
        <p:nvSpPr>
          <p:cNvPr id="14342" name="AutoShape 13" descr="Plasma membrane monoamine transporters: structure, regulation and functi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ltLang="en-US"/>
          </a:p>
        </p:txBody>
      </p:sp>
      <p:sp>
        <p:nvSpPr>
          <p:cNvPr id="14343" name="AutoShape 17" descr="nrn1008-f1"/>
          <p:cNvSpPr>
            <a:spLocks noChangeAspect="1" noChangeArrowheads="1"/>
          </p:cNvSpPr>
          <p:nvPr/>
        </p:nvSpPr>
        <p:spPr bwMode="auto">
          <a:xfrm>
            <a:off x="1238250" y="1847850"/>
            <a:ext cx="6667500" cy="3162300"/>
          </a:xfrm>
          <a:prstGeom prst="rect">
            <a:avLst/>
          </a:prstGeom>
          <a:noFill/>
          <a:ln w="9525">
            <a:noFill/>
            <a:miter lim="800000"/>
            <a:headEnd/>
            <a:tailEnd/>
          </a:ln>
        </p:spPr>
        <p:txBody>
          <a:bodyPr/>
          <a:lstStyle/>
          <a:p>
            <a:endParaRPr lang="en-US" altLang="en-US"/>
          </a:p>
        </p:txBody>
      </p:sp>
      <p:pic>
        <p:nvPicPr>
          <p:cNvPr id="14344" name="Picture 22" descr="Plasma membrane monoamine transporters: structure, regulation and function"/>
          <p:cNvPicPr>
            <a:picLocks noChangeAspect="1" noChangeArrowheads="1"/>
          </p:cNvPicPr>
          <p:nvPr/>
        </p:nvPicPr>
        <p:blipFill>
          <a:blip r:embed="rId2" cstate="print"/>
          <a:srcRect/>
          <a:stretch>
            <a:fillRect/>
          </a:stretch>
        </p:blipFill>
        <p:spPr bwMode="auto">
          <a:xfrm>
            <a:off x="1238250" y="3514725"/>
            <a:ext cx="6667500" cy="316230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746760"/>
          </a:xfrm>
        </p:spPr>
        <p:txBody>
          <a:bodyPr>
            <a:normAutofit/>
          </a:bodyPr>
          <a:lstStyle/>
          <a:p>
            <a:pPr algn="ctr"/>
            <a:r>
              <a:rPr lang="en-US" sz="3200" dirty="0" smtClean="0"/>
              <a:t>Monoamines &amp; Depressive Symptoms</a:t>
            </a:r>
            <a:endParaRPr lang="en-US" sz="3200" dirty="0"/>
          </a:p>
        </p:txBody>
      </p:sp>
      <p:sp>
        <p:nvSpPr>
          <p:cNvPr id="3" name="Content Placeholder 2"/>
          <p:cNvSpPr>
            <a:spLocks noGrp="1"/>
          </p:cNvSpPr>
          <p:nvPr>
            <p:ph idx="1"/>
          </p:nvPr>
        </p:nvSpPr>
        <p:spPr>
          <a:xfrm>
            <a:off x="457200" y="1219200"/>
            <a:ext cx="7239000" cy="5236536"/>
          </a:xfrm>
        </p:spPr>
        <p:txBody>
          <a:bodyPr>
            <a:noAutofit/>
          </a:bodyPr>
          <a:lstStyle/>
          <a:p>
            <a:pPr lvl="1"/>
            <a:r>
              <a:rPr lang="en-US" altLang="en-US" sz="2400" dirty="0" smtClean="0"/>
              <a:t>In general, lowered availability of serotonin is associated with increased negative affect depressed mood, guilt/disgust, fear/anxiety, hostility, irritability, “feelings of </a:t>
            </a:r>
            <a:r>
              <a:rPr lang="en-US" altLang="en-US" sz="2400" dirty="0" smtClean="0"/>
              <a:t>loneliness.”</a:t>
            </a:r>
            <a:endParaRPr lang="en-US" altLang="en-US" sz="2400" dirty="0" smtClean="0"/>
          </a:p>
          <a:p>
            <a:pPr lvl="1"/>
            <a:r>
              <a:rPr lang="en-US" altLang="en-US" sz="2400" dirty="0" smtClean="0"/>
              <a:t>In general, lowered availability of dopamine is associated with decreased positive affect depressed mood, loss of happiness, loss of interest or pleasure, loss of energy</a:t>
            </a:r>
            <a:r>
              <a:rPr lang="en-US" altLang="en-US" sz="2400" dirty="0" smtClean="0"/>
              <a:t>/ </a:t>
            </a:r>
          </a:p>
          <a:p>
            <a:pPr lvl="1"/>
            <a:r>
              <a:rPr lang="en-US" altLang="en-US" sz="2400" dirty="0" smtClean="0"/>
              <a:t>enthusiasm</a:t>
            </a:r>
            <a:r>
              <a:rPr lang="en-US" altLang="en-US" sz="2400" dirty="0" smtClean="0"/>
              <a:t>, decreased alertness, and loss of self-confidence (esteem).</a:t>
            </a:r>
          </a:p>
          <a:p>
            <a:pPr lvl="1"/>
            <a:r>
              <a:rPr lang="en-US" altLang="en-US" sz="2400" dirty="0" smtClean="0"/>
              <a:t>Lowered availability of norepinephrine appears to play a role in both increased negative affect and decreased positive affect. </a:t>
            </a:r>
          </a:p>
          <a:p>
            <a:endParaRPr lang="en-US" sz="2400"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normAutofit fontScale="90000"/>
          </a:bodyPr>
          <a:lstStyle/>
          <a:p>
            <a:pPr eaLnBrk="1" fontAlgn="auto" hangingPunct="1">
              <a:spcAft>
                <a:spcPts val="0"/>
              </a:spcAft>
              <a:defRPr/>
            </a:pPr>
            <a:r>
              <a:rPr lang="en-US" kern="1200" dirty="0">
                <a:solidFill>
                  <a:schemeClr val="accent1">
                    <a:tint val="88000"/>
                    <a:satMod val="150000"/>
                  </a:schemeClr>
                </a:solidFill>
                <a:effectLst>
                  <a:outerShdw blurRad="53975" dist="22860" dir="5400000" algn="tl" rotWithShape="0">
                    <a:srgbClr val="000000">
                      <a:alpha val="55000"/>
                    </a:srgbClr>
                  </a:outerShdw>
                </a:effectLst>
              </a:rPr>
              <a:t>The Monoamine Hypothesis Concerning Depression</a:t>
            </a:r>
          </a:p>
        </p:txBody>
      </p:sp>
      <p:sp>
        <p:nvSpPr>
          <p:cNvPr id="3" name="Content Placeholder 2"/>
          <p:cNvSpPr>
            <a:spLocks noGrp="1"/>
          </p:cNvSpPr>
          <p:nvPr>
            <p:ph idx="4294967295"/>
          </p:nvPr>
        </p:nvSpPr>
        <p:spPr>
          <a:xfrm>
            <a:off x="0" y="685800"/>
            <a:ext cx="8077200" cy="4160520"/>
          </a:xfrm>
        </p:spPr>
        <p:txBody>
          <a:bodyPr>
            <a:normAutofit/>
          </a:bodyPr>
          <a:lstStyle/>
          <a:p>
            <a:pPr marL="265176" indent="-265176" eaLnBrk="1" fontAlgn="auto" hangingPunct="1">
              <a:spcAft>
                <a:spcPts val="0"/>
              </a:spcAft>
              <a:buFont typeface="Wingdings 2"/>
              <a:buChar char=""/>
              <a:defRPr/>
            </a:pPr>
            <a:r>
              <a:rPr lang="en-US" kern="1200" dirty="0"/>
              <a:t>The </a:t>
            </a:r>
            <a:r>
              <a:rPr lang="en-US" kern="1200" dirty="0" err="1"/>
              <a:t>monamine</a:t>
            </a:r>
            <a:r>
              <a:rPr lang="en-US" kern="1200" dirty="0"/>
              <a:t> </a:t>
            </a:r>
            <a:r>
              <a:rPr lang="en-US" kern="1200" dirty="0" smtClean="0"/>
              <a:t>(or </a:t>
            </a:r>
            <a:r>
              <a:rPr lang="en-US" kern="1200" dirty="0" err="1"/>
              <a:t>trimonoaminergic</a:t>
            </a:r>
            <a:r>
              <a:rPr lang="en-US" kern="1200" dirty="0"/>
              <a:t>) hypothesis of depression has been with us for some time </a:t>
            </a:r>
            <a:r>
              <a:rPr lang="en-US" kern="1200" dirty="0" smtClean="0"/>
              <a:t>(approaching </a:t>
            </a:r>
            <a:r>
              <a:rPr lang="en-US" kern="1200" dirty="0"/>
              <a:t>50 years).</a:t>
            </a:r>
          </a:p>
          <a:p>
            <a:pPr marL="548640" lvl="1" indent="-201168" eaLnBrk="1" fontAlgn="auto" hangingPunct="1">
              <a:spcAft>
                <a:spcPts val="0"/>
              </a:spcAft>
              <a:buFont typeface="Verdana"/>
              <a:buChar char="◦"/>
              <a:defRPr/>
            </a:pPr>
            <a:r>
              <a:rPr lang="en-US" kern="1200" dirty="0">
                <a:ea typeface="+mn-ea"/>
                <a:cs typeface="+mn-cs"/>
              </a:rPr>
              <a:t>The basic idea is that there is not enough of the key monoamine neurotransmitters </a:t>
            </a:r>
            <a:r>
              <a:rPr lang="en-US" kern="1200" dirty="0" smtClean="0">
                <a:ea typeface="+mn-ea"/>
                <a:cs typeface="+mn-cs"/>
              </a:rPr>
              <a:t>(norepinephrine</a:t>
            </a:r>
            <a:r>
              <a:rPr lang="en-US" kern="1200" dirty="0">
                <a:ea typeface="+mn-ea"/>
                <a:cs typeface="+mn-cs"/>
              </a:rPr>
              <a:t>, dopamine, and serotonin) to prevent the emergence of depression – that is to say, the neural regulation of mood is out of tune.</a:t>
            </a:r>
          </a:p>
          <a:p>
            <a:pPr marL="786384" lvl="2" indent="-182880" eaLnBrk="1" fontAlgn="auto" hangingPunct="1">
              <a:spcAft>
                <a:spcPts val="0"/>
              </a:spcAft>
              <a:buClr>
                <a:schemeClr val="accent2">
                  <a:tint val="85000"/>
                  <a:satMod val="285000"/>
                </a:schemeClr>
              </a:buClr>
              <a:buFont typeface="Wingdings 2"/>
              <a:buChar char=""/>
              <a:defRPr/>
            </a:pPr>
            <a:r>
              <a:rPr lang="en-US" kern="1200" dirty="0">
                <a:ea typeface="+mn-ea"/>
                <a:cs typeface="+mn-cs"/>
              </a:rPr>
              <a:t>The idea of “chemical imbalance” has been talked around for years, but the story is more complex than that.   </a:t>
            </a:r>
          </a:p>
        </p:txBody>
      </p:sp>
      <p:sp>
        <p:nvSpPr>
          <p:cNvPr id="4" name="Footer Placeholder 3"/>
          <p:cNvSpPr>
            <a:spLocks noGrp="1"/>
          </p:cNvSpPr>
          <p:nvPr>
            <p:ph type="ftr" sz="quarter" idx="11"/>
          </p:nvPr>
        </p:nvSpPr>
        <p:spPr>
          <a:xfrm>
            <a:off x="457200" y="6553200"/>
            <a:ext cx="4419600" cy="233346"/>
          </a:xfrm>
        </p:spPr>
        <p:txBody>
          <a:bodyPr/>
          <a:lstStyle/>
          <a:p>
            <a:pPr>
              <a:defRPr/>
            </a:pPr>
            <a:r>
              <a:rPr lang="en-US" dirty="0"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503238" y="5108575"/>
            <a:ext cx="8183562" cy="1050925"/>
          </a:xfrm>
        </p:spPr>
        <p:txBody>
          <a:bodyPr/>
          <a:lstStyle/>
          <a:p>
            <a:pPr eaLnBrk="1" hangingPunct="1"/>
            <a:r>
              <a:rPr lang="en-US" altLang="en-US" smtClean="0"/>
              <a:t>Current Thinking (Simplified)</a:t>
            </a:r>
          </a:p>
        </p:txBody>
      </p:sp>
      <p:sp>
        <p:nvSpPr>
          <p:cNvPr id="17411" name="Rectangle 3"/>
          <p:cNvSpPr>
            <a:spLocks noGrp="1"/>
          </p:cNvSpPr>
          <p:nvPr>
            <p:ph type="body" idx="1"/>
          </p:nvPr>
        </p:nvSpPr>
        <p:spPr>
          <a:xfrm>
            <a:off x="152400" y="530225"/>
            <a:ext cx="7848600" cy="5067300"/>
          </a:xfrm>
        </p:spPr>
        <p:txBody>
          <a:bodyPr/>
          <a:lstStyle/>
          <a:p>
            <a:pPr eaLnBrk="1" hangingPunct="1">
              <a:lnSpc>
                <a:spcPct val="80000"/>
              </a:lnSpc>
            </a:pPr>
            <a:r>
              <a:rPr lang="en-US" altLang="en-US" sz="2600" dirty="0" smtClean="0"/>
              <a:t>Functional unavailability of NE, DA, and 5HT occurs for multiple reasons</a:t>
            </a:r>
          </a:p>
          <a:p>
            <a:pPr lvl="1" eaLnBrk="1" hangingPunct="1">
              <a:lnSpc>
                <a:spcPct val="80000"/>
              </a:lnSpc>
            </a:pPr>
            <a:r>
              <a:rPr lang="en-US" altLang="en-US" sz="2400" dirty="0" smtClean="0"/>
              <a:t>Availability of the neurotransmitters in </a:t>
            </a:r>
            <a:r>
              <a:rPr lang="en-US" altLang="en-US" sz="2400" dirty="0" err="1" smtClean="0"/>
              <a:t>presynaptic</a:t>
            </a:r>
            <a:r>
              <a:rPr lang="en-US" altLang="en-US" sz="2400" dirty="0" smtClean="0"/>
              <a:t> vesicles may be one reason, but, more likely</a:t>
            </a:r>
          </a:p>
          <a:p>
            <a:pPr lvl="2" eaLnBrk="1" hangingPunct="1">
              <a:lnSpc>
                <a:spcPct val="80000"/>
              </a:lnSpc>
            </a:pPr>
            <a:r>
              <a:rPr lang="en-US" altLang="en-US" sz="2200" dirty="0" smtClean="0"/>
              <a:t>For a variety of reasons the genome of the postsynaptic cell may </a:t>
            </a:r>
            <a:r>
              <a:rPr lang="en-US" altLang="en-US" sz="2200" dirty="0" err="1" smtClean="0"/>
              <a:t>downregulate</a:t>
            </a:r>
            <a:r>
              <a:rPr lang="en-US" altLang="en-US" sz="2200" dirty="0" smtClean="0"/>
              <a:t> </a:t>
            </a:r>
            <a:r>
              <a:rPr lang="en-US" altLang="en-US" sz="2200" i="1" dirty="0" smtClean="0"/>
              <a:t>or</a:t>
            </a:r>
            <a:r>
              <a:rPr lang="en-US" altLang="en-US" sz="2200" dirty="0" smtClean="0"/>
              <a:t> </a:t>
            </a:r>
            <a:r>
              <a:rPr lang="en-US" altLang="en-US" sz="2200" dirty="0" err="1" smtClean="0"/>
              <a:t>upregulate</a:t>
            </a:r>
            <a:r>
              <a:rPr lang="en-US" altLang="en-US" sz="2200" dirty="0" smtClean="0"/>
              <a:t> the available number of receptors it produces for a given monoamine</a:t>
            </a:r>
          </a:p>
          <a:p>
            <a:pPr lvl="2" eaLnBrk="1" hangingPunct="1">
              <a:lnSpc>
                <a:spcPct val="80000"/>
              </a:lnSpc>
            </a:pPr>
            <a:r>
              <a:rPr lang="en-US" altLang="en-US" sz="2200" dirty="0" smtClean="0"/>
              <a:t>For a number of reasons based on </a:t>
            </a:r>
            <a:r>
              <a:rPr lang="en-US" altLang="en-US" sz="2200" dirty="0" err="1" smtClean="0"/>
              <a:t>on</a:t>
            </a:r>
            <a:r>
              <a:rPr lang="en-US" altLang="en-US" sz="2200" dirty="0" smtClean="0"/>
              <a:t> short- and long-term neural firing patterns, a </a:t>
            </a:r>
            <a:r>
              <a:rPr lang="en-US" altLang="en-US" sz="2200" dirty="0" err="1" smtClean="0"/>
              <a:t>presynaptic</a:t>
            </a:r>
            <a:r>
              <a:rPr lang="en-US" altLang="en-US" sz="2200" dirty="0" smtClean="0"/>
              <a:t> cell may be inhibited in its ability to fire and release a specific monoamine</a:t>
            </a:r>
          </a:p>
          <a:p>
            <a:pPr lvl="2" eaLnBrk="1" hangingPunct="1">
              <a:lnSpc>
                <a:spcPct val="80000"/>
              </a:lnSpc>
            </a:pPr>
            <a:r>
              <a:rPr lang="en-US" altLang="en-US" sz="2200" dirty="0" smtClean="0"/>
              <a:t>Either of these general conditions can obtain because of environmental experiences, cognitive appraisal of events, purely biological </a:t>
            </a:r>
            <a:r>
              <a:rPr lang="en-US" altLang="en-US" sz="2200" dirty="0" err="1" smtClean="0"/>
              <a:t>endogeneous</a:t>
            </a:r>
            <a:r>
              <a:rPr lang="en-US" altLang="en-US" sz="2200" dirty="0" smtClean="0"/>
              <a:t> events, e.g., intrinsic </a:t>
            </a:r>
            <a:r>
              <a:rPr lang="en-US" altLang="en-US" sz="2200" dirty="0" err="1" smtClean="0"/>
              <a:t>cyclicity</a:t>
            </a:r>
            <a:r>
              <a:rPr lang="en-US" altLang="en-US" sz="2200" dirty="0" smtClean="0"/>
              <a:t> around a “</a:t>
            </a:r>
            <a:r>
              <a:rPr lang="en-US" altLang="en-US" sz="2200" dirty="0" err="1" smtClean="0"/>
              <a:t>setpoint</a:t>
            </a:r>
            <a:r>
              <a:rPr lang="en-US" altLang="en-US" sz="2200" dirty="0" smtClean="0"/>
              <a:t>”.  </a:t>
            </a:r>
          </a:p>
          <a:p>
            <a:pPr lvl="1" eaLnBrk="1" hangingPunct="1">
              <a:lnSpc>
                <a:spcPct val="80000"/>
              </a:lnSpc>
            </a:pPr>
            <a:endParaRPr lang="en-US" altLang="en-US" sz="2000" dirty="0" smtClean="0"/>
          </a:p>
        </p:txBody>
      </p:sp>
      <p:sp>
        <p:nvSpPr>
          <p:cNvPr id="2" name="Footer Placeholder 1"/>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surprisingly…</a:t>
            </a:r>
            <a:endParaRPr lang="en-US" dirty="0"/>
          </a:p>
        </p:txBody>
      </p:sp>
      <p:sp>
        <p:nvSpPr>
          <p:cNvPr id="3" name="Content Placeholder 2"/>
          <p:cNvSpPr>
            <a:spLocks noGrp="1"/>
          </p:cNvSpPr>
          <p:nvPr>
            <p:ph idx="1"/>
          </p:nvPr>
        </p:nvSpPr>
        <p:spPr>
          <a:xfrm>
            <a:off x="457200" y="1609416"/>
            <a:ext cx="7239000" cy="1286184"/>
          </a:xfrm>
        </p:spPr>
        <p:txBody>
          <a:bodyPr/>
          <a:lstStyle/>
          <a:p>
            <a:r>
              <a:rPr lang="en-US" dirty="0" smtClean="0"/>
              <a:t>Some of our old friends are involved in depression</a:t>
            </a:r>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pic>
        <p:nvPicPr>
          <p:cNvPr id="121858" name="Picture 2" descr="http://1.bp.blogspot.com/-DXPhKKdoZfw/TyrD7Ba3B3I/AAAAAAAABuU/7UNHAEGPy-o/s1600/3ladies.jpg"/>
          <p:cNvPicPr>
            <a:picLocks noChangeAspect="1" noChangeArrowheads="1"/>
          </p:cNvPicPr>
          <p:nvPr/>
        </p:nvPicPr>
        <p:blipFill>
          <a:blip r:embed="rId2" cstate="print"/>
          <a:srcRect/>
          <a:stretch>
            <a:fillRect/>
          </a:stretch>
        </p:blipFill>
        <p:spPr bwMode="auto">
          <a:xfrm>
            <a:off x="1752600" y="2514600"/>
            <a:ext cx="5852160" cy="4026720"/>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143000"/>
          </a:xfrm>
        </p:spPr>
        <p:txBody>
          <a:bodyPr>
            <a:normAutofit/>
          </a:bodyPr>
          <a:lstStyle/>
          <a:p>
            <a:pPr algn="ctr" eaLnBrk="1" hangingPunct="1">
              <a:defRPr/>
            </a:pPr>
            <a:r>
              <a:rPr lang="en-US" sz="3200" dirty="0" smtClean="0">
                <a:solidFill>
                  <a:schemeClr val="accent1">
                    <a:lumMod val="75000"/>
                  </a:schemeClr>
                </a:solidFill>
              </a:rPr>
              <a:t>Overview of Cortically Organized Functions &amp; the Monoamines</a:t>
            </a:r>
          </a:p>
        </p:txBody>
      </p:sp>
      <p:sp>
        <p:nvSpPr>
          <p:cNvPr id="30723" name="Content Placeholder 2"/>
          <p:cNvSpPr>
            <a:spLocks noGrp="1"/>
          </p:cNvSpPr>
          <p:nvPr>
            <p:ph idx="1"/>
          </p:nvPr>
        </p:nvSpPr>
        <p:spPr/>
        <p:txBody>
          <a:bodyPr/>
          <a:lstStyle/>
          <a:p>
            <a:pPr eaLnBrk="1" hangingPunct="1"/>
            <a:r>
              <a:rPr lang="en-US" altLang="en-US" smtClean="0"/>
              <a:t>Depressed Mood</a:t>
            </a:r>
          </a:p>
          <a:p>
            <a:pPr lvl="1" eaLnBrk="1" hangingPunct="1"/>
            <a:r>
              <a:rPr lang="en-US" altLang="en-US" smtClean="0"/>
              <a:t>Amygdala &amp; ventromedial prefrontal cortex (DA, NE, 5HT)</a:t>
            </a:r>
          </a:p>
          <a:p>
            <a:pPr eaLnBrk="1" hangingPunct="1"/>
            <a:r>
              <a:rPr lang="en-US" altLang="en-US" smtClean="0"/>
              <a:t>Apathy</a:t>
            </a:r>
          </a:p>
          <a:p>
            <a:pPr lvl="1" eaLnBrk="1" hangingPunct="1"/>
            <a:r>
              <a:rPr lang="en-US" altLang="en-US" smtClean="0"/>
              <a:t>Diffuse prefrontal cortex (DA, NE)</a:t>
            </a:r>
          </a:p>
          <a:p>
            <a:pPr lvl="1" eaLnBrk="1" hangingPunct="1"/>
            <a:r>
              <a:rPr lang="en-US" altLang="en-US" smtClean="0"/>
              <a:t>Nucleus accumbens &amp; hypothalamus (DA)</a:t>
            </a:r>
          </a:p>
          <a:p>
            <a:pPr eaLnBrk="1" hangingPunct="1"/>
            <a:r>
              <a:rPr lang="en-US" altLang="en-US" smtClean="0"/>
              <a:t>Sleep disturbances</a:t>
            </a:r>
          </a:p>
          <a:p>
            <a:pPr lvl="1" eaLnBrk="1" hangingPunct="1"/>
            <a:r>
              <a:rPr lang="en-US" altLang="en-US" smtClean="0"/>
              <a:t>Diffuse prefrontal cortex, basal forebrain, hypothalamus, thalamus (DA, NE, 5HT) </a:t>
            </a:r>
          </a:p>
        </p:txBody>
      </p:sp>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chemeClr val="accent1">
                    <a:lumMod val="75000"/>
                  </a:schemeClr>
                </a:solidFill>
              </a:rPr>
              <a:t>Overview of Cortically Organized Functions &amp; the Monoamines</a:t>
            </a:r>
          </a:p>
        </p:txBody>
      </p:sp>
      <p:sp>
        <p:nvSpPr>
          <p:cNvPr id="31747" name="Content Placeholder 2"/>
          <p:cNvSpPr>
            <a:spLocks noGrp="1"/>
          </p:cNvSpPr>
          <p:nvPr>
            <p:ph idx="1"/>
          </p:nvPr>
        </p:nvSpPr>
        <p:spPr/>
        <p:txBody>
          <a:bodyPr/>
          <a:lstStyle/>
          <a:p>
            <a:pPr eaLnBrk="1" hangingPunct="1"/>
            <a:r>
              <a:rPr lang="en-US" altLang="en-US" smtClean="0"/>
              <a:t>Suicidal tendencies</a:t>
            </a:r>
          </a:p>
          <a:p>
            <a:pPr lvl="1" eaLnBrk="1" hangingPunct="1"/>
            <a:r>
              <a:rPr lang="en-US" altLang="en-US" smtClean="0"/>
              <a:t>Ventromedial precentral cortex, orbito-frontal cortex, amygdala (5HT)</a:t>
            </a:r>
          </a:p>
          <a:p>
            <a:pPr lvl="2" eaLnBrk="1" hangingPunct="1"/>
            <a:r>
              <a:rPr lang="en-US" altLang="en-US" smtClean="0"/>
              <a:t>The orbito-frontal cortex functions in relation to appraisal of outcomes and impulse control</a:t>
            </a:r>
          </a:p>
          <a:p>
            <a:pPr eaLnBrk="1" hangingPunct="1"/>
            <a:r>
              <a:rPr lang="en-US" altLang="en-US" smtClean="0"/>
              <a:t>Sense of guilt, worthlessness, and poor self-esteem</a:t>
            </a:r>
          </a:p>
          <a:p>
            <a:pPr lvl="1" eaLnBrk="1" hangingPunct="1"/>
            <a:r>
              <a:rPr lang="en-US" altLang="en-US" smtClean="0"/>
              <a:t> Ventromedial precentral cortex, amygdala (5HT)</a:t>
            </a:r>
          </a:p>
          <a:p>
            <a:pPr lvl="1" eaLnBrk="1" hangingPunct="1"/>
            <a:endParaRPr lang="en-US" altLang="en-US" smtClean="0"/>
          </a:p>
        </p:txBody>
      </p:sp>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Kinds of Neurons</a:t>
            </a:r>
            <a:endParaRPr lang="en-US" dirty="0"/>
          </a:p>
        </p:txBody>
      </p:sp>
      <p:sp>
        <p:nvSpPr>
          <p:cNvPr id="3" name="Content Placeholder 2"/>
          <p:cNvSpPr>
            <a:spLocks noGrp="1"/>
          </p:cNvSpPr>
          <p:nvPr>
            <p:ph idx="1"/>
          </p:nvPr>
        </p:nvSpPr>
        <p:spPr>
          <a:xfrm>
            <a:off x="304800" y="1609416"/>
            <a:ext cx="7620000" cy="4846320"/>
          </a:xfrm>
        </p:spPr>
        <p:txBody>
          <a:bodyPr>
            <a:normAutofit/>
          </a:bodyPr>
          <a:lstStyle/>
          <a:p>
            <a:r>
              <a:rPr lang="en-US" dirty="0" smtClean="0"/>
              <a:t>There are of course many kinds of neuron cells, but just three basic functions (and only two forms, really, at least for present purposes)</a:t>
            </a:r>
          </a:p>
          <a:p>
            <a:pPr lvl="1"/>
            <a:r>
              <a:rPr lang="en-US" dirty="0" smtClean="0">
                <a:solidFill>
                  <a:schemeClr val="tx1"/>
                </a:solidFill>
              </a:rPr>
              <a:t>Sensory (unipolar and bipolar) neurons</a:t>
            </a:r>
          </a:p>
          <a:p>
            <a:pPr lvl="1"/>
            <a:r>
              <a:rPr lang="en-US" b="1" u="sng" dirty="0" smtClean="0">
                <a:solidFill>
                  <a:schemeClr val="tx1"/>
                </a:solidFill>
              </a:rPr>
              <a:t>Processing or decision-making (multipolar) neurons</a:t>
            </a:r>
          </a:p>
          <a:p>
            <a:pPr lvl="1"/>
            <a:r>
              <a:rPr lang="en-US" dirty="0" smtClean="0">
                <a:solidFill>
                  <a:schemeClr val="tx1"/>
                </a:solidFill>
              </a:rPr>
              <a:t>Motor (multipolar) neurons</a:t>
            </a:r>
          </a:p>
          <a:p>
            <a:r>
              <a:rPr lang="en-US" dirty="0" smtClean="0"/>
              <a:t>The decision-making and (to a lesser extent) motor neurons are where the actions of the drugs we’re talking about produce their effects</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18511013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Autofit/>
          </a:bodyPr>
          <a:lstStyle/>
          <a:p>
            <a:pPr algn="ctr" eaLnBrk="1" hangingPunct="1">
              <a:defRPr/>
            </a:pPr>
            <a:r>
              <a:rPr lang="en-US" sz="3200" dirty="0" smtClean="0">
                <a:solidFill>
                  <a:schemeClr val="accent1">
                    <a:lumMod val="75000"/>
                  </a:schemeClr>
                </a:solidFill>
              </a:rPr>
              <a:t>Overview of Cortically Organized Functions &amp; the Monoamines</a:t>
            </a:r>
          </a:p>
        </p:txBody>
      </p:sp>
      <p:sp>
        <p:nvSpPr>
          <p:cNvPr id="32771" name="Content Placeholder 2"/>
          <p:cNvSpPr>
            <a:spLocks noGrp="1"/>
          </p:cNvSpPr>
          <p:nvPr>
            <p:ph idx="1"/>
          </p:nvPr>
        </p:nvSpPr>
        <p:spPr>
          <a:xfrm>
            <a:off x="304800" y="1295400"/>
            <a:ext cx="7924800" cy="5029200"/>
          </a:xfrm>
        </p:spPr>
        <p:txBody>
          <a:bodyPr>
            <a:normAutofit/>
          </a:bodyPr>
          <a:lstStyle/>
          <a:p>
            <a:pPr eaLnBrk="1" hangingPunct="1"/>
            <a:r>
              <a:rPr lang="en-US" altLang="en-US" sz="2400" dirty="0" smtClean="0"/>
              <a:t>Fatigue</a:t>
            </a:r>
          </a:p>
          <a:p>
            <a:pPr lvl="1" eaLnBrk="1" hangingPunct="1"/>
            <a:r>
              <a:rPr lang="en-US" altLang="en-US" sz="2000" dirty="0" smtClean="0"/>
              <a:t>Diffuse prefrontal cortex (DA, NE)</a:t>
            </a:r>
          </a:p>
          <a:p>
            <a:pPr lvl="1" eaLnBrk="1" hangingPunct="1"/>
            <a:r>
              <a:rPr lang="en-US" altLang="en-US" sz="2000" dirty="0" smtClean="0"/>
              <a:t>Striatum &amp; nucleus </a:t>
            </a:r>
            <a:r>
              <a:rPr lang="en-US" altLang="en-US" sz="2000" dirty="0" err="1" smtClean="0"/>
              <a:t>accumbens</a:t>
            </a:r>
            <a:r>
              <a:rPr lang="en-US" altLang="en-US" sz="2000" dirty="0" smtClean="0"/>
              <a:t> (DA)</a:t>
            </a:r>
          </a:p>
          <a:p>
            <a:pPr eaLnBrk="1" hangingPunct="1"/>
            <a:r>
              <a:rPr lang="en-US" altLang="en-US" sz="2400" dirty="0" smtClean="0"/>
              <a:t>Executive dysfunction</a:t>
            </a:r>
          </a:p>
          <a:p>
            <a:pPr lvl="1" eaLnBrk="1" hangingPunct="1"/>
            <a:r>
              <a:rPr lang="en-US" altLang="en-US" sz="2000" dirty="0" err="1" smtClean="0"/>
              <a:t>Dorsolateral</a:t>
            </a:r>
            <a:r>
              <a:rPr lang="en-US" altLang="en-US" sz="2000" dirty="0" smtClean="0"/>
              <a:t> prefrontal cortex (DA, NE)</a:t>
            </a:r>
          </a:p>
          <a:p>
            <a:pPr eaLnBrk="1" hangingPunct="1"/>
            <a:r>
              <a:rPr lang="en-US" altLang="en-US" sz="2400" dirty="0" smtClean="0"/>
              <a:t>Psychomotor agitation/retardation</a:t>
            </a:r>
          </a:p>
          <a:p>
            <a:pPr lvl="1" eaLnBrk="1" hangingPunct="1"/>
            <a:r>
              <a:rPr lang="en-US" altLang="en-US" sz="2000" dirty="0" smtClean="0"/>
              <a:t>Diffuse prefrontal cortex (DA, NE, 5HT)</a:t>
            </a:r>
          </a:p>
          <a:p>
            <a:pPr lvl="1" eaLnBrk="1" hangingPunct="1"/>
            <a:r>
              <a:rPr lang="en-US" altLang="en-US" sz="2000" dirty="0" smtClean="0"/>
              <a:t>Striatum &amp; nucleus </a:t>
            </a:r>
            <a:r>
              <a:rPr lang="en-US" altLang="en-US" sz="2000" dirty="0" err="1" smtClean="0"/>
              <a:t>accumbens</a:t>
            </a:r>
            <a:r>
              <a:rPr lang="en-US" altLang="en-US" sz="2000" dirty="0" smtClean="0"/>
              <a:t> (DA, 5HT)</a:t>
            </a:r>
          </a:p>
          <a:p>
            <a:pPr lvl="1" eaLnBrk="1" hangingPunct="1"/>
            <a:r>
              <a:rPr lang="en-US" altLang="en-US" sz="2000" dirty="0" smtClean="0"/>
              <a:t>Cerebellum (NE, 5HT) </a:t>
            </a:r>
          </a:p>
          <a:p>
            <a:pPr eaLnBrk="1" hangingPunct="1"/>
            <a:r>
              <a:rPr lang="en-US" altLang="en-US" sz="2400" dirty="0" smtClean="0"/>
              <a:t>Disturbances in appetite and weight maintenance</a:t>
            </a:r>
          </a:p>
          <a:p>
            <a:pPr lvl="1" eaLnBrk="1" hangingPunct="1"/>
            <a:r>
              <a:rPr lang="en-US" altLang="en-US" sz="2000" dirty="0" err="1" smtClean="0"/>
              <a:t>Amygdala</a:t>
            </a:r>
            <a:r>
              <a:rPr lang="en-US" altLang="en-US" sz="2000" dirty="0" smtClean="0"/>
              <a:t> (5HT)</a:t>
            </a:r>
          </a:p>
        </p:txBody>
      </p:sp>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Antidepressant Medications</a:t>
            </a:r>
          </a:p>
        </p:txBody>
      </p:sp>
      <p:sp>
        <p:nvSpPr>
          <p:cNvPr id="33795" name="Text Placeholder 2"/>
          <p:cNvSpPr>
            <a:spLocks noGrp="1"/>
          </p:cNvSpPr>
          <p:nvPr>
            <p:ph type="body" idx="1"/>
          </p:nvPr>
        </p:nvSpPr>
        <p:spPr>
          <a:xfrm>
            <a:off x="722313" y="3495675"/>
            <a:ext cx="7354887" cy="911225"/>
          </a:xfrm>
        </p:spPr>
        <p:txBody>
          <a:bodyPr/>
          <a:lstStyle/>
          <a:p>
            <a:pPr eaLnBrk="1" hangingPunct="1"/>
            <a:r>
              <a:rPr lang="en-US" altLang="en-US" dirty="0" smtClean="0"/>
              <a:t>A Glittering Array Affecting the Monoamines</a:t>
            </a:r>
          </a:p>
        </p:txBody>
      </p:sp>
      <p:pic>
        <p:nvPicPr>
          <p:cNvPr id="33796" name="Picture 6" descr="https://encrypted-tbn2.gstatic.com/images?q=tbn:ANd9GcSyTi2vUUh5K1SrbVCaVuJgYrqCG9VKJ09UrKarlPyh33YMtE8X3A"/>
          <p:cNvPicPr>
            <a:picLocks noChangeAspect="1" noChangeArrowheads="1"/>
          </p:cNvPicPr>
          <p:nvPr/>
        </p:nvPicPr>
        <p:blipFill>
          <a:blip r:embed="rId2" cstate="print"/>
          <a:srcRect/>
          <a:stretch>
            <a:fillRect/>
          </a:stretch>
        </p:blipFill>
        <p:spPr bwMode="auto">
          <a:xfrm>
            <a:off x="762000" y="3429000"/>
            <a:ext cx="1857375" cy="246697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algn="ctr"/>
            <a:r>
              <a:rPr lang="en-US" altLang="en-US" dirty="0" smtClean="0"/>
              <a:t>Selective Serotonin Reuptake Inhibitors (SERT Blockers)</a:t>
            </a:r>
          </a:p>
        </p:txBody>
      </p:sp>
      <p:sp>
        <p:nvSpPr>
          <p:cNvPr id="35843" name="Content Placeholder 2"/>
          <p:cNvSpPr>
            <a:spLocks noGrp="1"/>
          </p:cNvSpPr>
          <p:nvPr>
            <p:ph idx="1"/>
          </p:nvPr>
        </p:nvSpPr>
        <p:spPr>
          <a:xfrm>
            <a:off x="0" y="1600200"/>
            <a:ext cx="8183562" cy="4840288"/>
          </a:xfrm>
        </p:spPr>
        <p:txBody>
          <a:bodyPr/>
          <a:lstStyle/>
          <a:p>
            <a:r>
              <a:rPr lang="en-US" altLang="en-US" sz="2200" dirty="0" smtClean="0"/>
              <a:t>These antidepressants have their therapeutic action by increasing the length of time that 5HT can linger in the synaptic cleft before it is transported back into the </a:t>
            </a:r>
            <a:r>
              <a:rPr lang="en-US" altLang="en-US" sz="2200" dirty="0" err="1" smtClean="0"/>
              <a:t>presynaptic</a:t>
            </a:r>
            <a:r>
              <a:rPr lang="en-US" altLang="en-US" sz="2200" dirty="0" smtClean="0"/>
              <a:t> cell by the SERT. The net effect is to increase 5HT everywhere in the brain (and elsewhere in the body).</a:t>
            </a:r>
          </a:p>
          <a:p>
            <a:r>
              <a:rPr lang="en-US" altLang="en-US" sz="2200" dirty="0" smtClean="0"/>
              <a:t>The effects are to</a:t>
            </a:r>
          </a:p>
          <a:p>
            <a:pPr lvl="1"/>
            <a:r>
              <a:rPr lang="en-US" altLang="en-US" sz="2000" dirty="0" smtClean="0">
                <a:solidFill>
                  <a:schemeClr val="tx1"/>
                </a:solidFill>
              </a:rPr>
              <a:t>Increase </a:t>
            </a:r>
            <a:r>
              <a:rPr lang="en-US" altLang="en-US" sz="2000" dirty="0" err="1" smtClean="0">
                <a:solidFill>
                  <a:schemeClr val="tx1"/>
                </a:solidFill>
              </a:rPr>
              <a:t>serotoninergic</a:t>
            </a:r>
            <a:r>
              <a:rPr lang="en-US" altLang="en-US" sz="2000" dirty="0" smtClean="0">
                <a:solidFill>
                  <a:schemeClr val="tx1"/>
                </a:solidFill>
              </a:rPr>
              <a:t> action at 5HT </a:t>
            </a:r>
            <a:r>
              <a:rPr lang="en-US" altLang="en-US" sz="2000" dirty="0" err="1" smtClean="0">
                <a:solidFill>
                  <a:schemeClr val="tx1"/>
                </a:solidFill>
              </a:rPr>
              <a:t>autoreceptors</a:t>
            </a:r>
            <a:r>
              <a:rPr lang="en-US" altLang="en-US" sz="2000" dirty="0" smtClean="0">
                <a:solidFill>
                  <a:schemeClr val="tx1"/>
                </a:solidFill>
              </a:rPr>
              <a:t> and </a:t>
            </a:r>
            <a:r>
              <a:rPr lang="en-US" altLang="en-US" sz="2000" dirty="0" err="1" smtClean="0">
                <a:solidFill>
                  <a:schemeClr val="tx1"/>
                </a:solidFill>
              </a:rPr>
              <a:t>heteroreceptors</a:t>
            </a:r>
            <a:endParaRPr lang="en-US" altLang="en-US" sz="2000" dirty="0" smtClean="0">
              <a:solidFill>
                <a:schemeClr val="tx1"/>
              </a:solidFill>
            </a:endParaRPr>
          </a:p>
          <a:p>
            <a:pPr lvl="1"/>
            <a:r>
              <a:rPr lang="en-US" altLang="en-US" sz="2000" dirty="0" smtClean="0">
                <a:solidFill>
                  <a:schemeClr val="tx1"/>
                </a:solidFill>
              </a:rPr>
              <a:t>The clinical effect in some sites is to reduce the negative affective component of depression</a:t>
            </a:r>
          </a:p>
          <a:p>
            <a:pPr lvl="1"/>
            <a:r>
              <a:rPr lang="en-US" altLang="en-US" sz="2000" dirty="0" smtClean="0">
                <a:solidFill>
                  <a:schemeClr val="tx1"/>
                </a:solidFill>
              </a:rPr>
              <a:t>In other sites the excessive serotonin produces a number of problematic side effects, many of which are transient</a:t>
            </a:r>
          </a:p>
          <a:p>
            <a:pPr lvl="1"/>
            <a:endParaRPr lang="en-US" altLang="en-US" sz="1800" dirty="0" smtClean="0">
              <a:solidFill>
                <a:schemeClr val="tx1"/>
              </a:solidFill>
            </a:endParaRPr>
          </a:p>
          <a:p>
            <a:pPr lvl="2"/>
            <a:endParaRPr lang="en-US" altLang="en-US" sz="1600" dirty="0" smtClean="0"/>
          </a:p>
          <a:p>
            <a:pPr lvl="1"/>
            <a:endParaRPr lang="en-US" altLang="en-US" dirty="0" smtClean="0"/>
          </a:p>
          <a:p>
            <a:pPr lvl="1"/>
            <a:endParaRPr lang="en-US" altLang="en-US" dirty="0" smtClean="0"/>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r>
              <a:rPr lang="en-US" altLang="en-US" sz="3200" smtClean="0"/>
              <a:t>The Beginning of SSRI Treatment</a:t>
            </a:r>
            <a:br>
              <a:rPr lang="en-US" altLang="en-US" sz="3200" smtClean="0"/>
            </a:br>
            <a:r>
              <a:rPr lang="en-US" altLang="en-US" sz="3200" smtClean="0"/>
              <a:t>(Stahl)</a:t>
            </a:r>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37892" name="Picture 4" descr="http://psyberspace.com.au/depression/images/depressedsynapsewithssri.jpg"/>
          <p:cNvPicPr>
            <a:picLocks noChangeAspect="1" noChangeArrowheads="1"/>
          </p:cNvPicPr>
          <p:nvPr/>
        </p:nvPicPr>
        <p:blipFill>
          <a:blip r:embed="rId2" cstate="print"/>
          <a:srcRect/>
          <a:stretch>
            <a:fillRect/>
          </a:stretch>
        </p:blipFill>
        <p:spPr bwMode="auto">
          <a:xfrm>
            <a:off x="304800" y="1676400"/>
            <a:ext cx="6765925" cy="477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altLang="en-US" sz="3200" smtClean="0"/>
              <a:t>After a Period of SSRI Treatment</a:t>
            </a:r>
            <a:br>
              <a:rPr lang="en-US" altLang="en-US" sz="3200" smtClean="0"/>
            </a:br>
            <a:r>
              <a:rPr lang="en-US" altLang="en-US" sz="3200" smtClean="0"/>
              <a:t>(Stahl)</a:t>
            </a:r>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38916" name="Picture 2" descr="http://psyberspace.com.au/depression/images/depressedsynapsewithssri3.jpg"/>
          <p:cNvPicPr>
            <a:picLocks noChangeAspect="1" noChangeArrowheads="1"/>
          </p:cNvPicPr>
          <p:nvPr/>
        </p:nvPicPr>
        <p:blipFill>
          <a:blip r:embed="rId2" cstate="print"/>
          <a:srcRect/>
          <a:stretch>
            <a:fillRect/>
          </a:stretch>
        </p:blipFill>
        <p:spPr bwMode="auto">
          <a:xfrm>
            <a:off x="457200" y="1676400"/>
            <a:ext cx="6400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03238" y="4986338"/>
            <a:ext cx="4214812" cy="1050925"/>
          </a:xfrm>
        </p:spPr>
        <p:txBody>
          <a:bodyPr/>
          <a:lstStyle/>
          <a:p>
            <a:pPr eaLnBrk="1" hangingPunct="1"/>
            <a:r>
              <a:rPr lang="en-US" altLang="en-US" smtClean="0"/>
              <a:t>Clinically…</a:t>
            </a:r>
          </a:p>
        </p:txBody>
      </p:sp>
      <p:sp>
        <p:nvSpPr>
          <p:cNvPr id="43011" name="Content Placeholder 2"/>
          <p:cNvSpPr>
            <a:spLocks noGrp="1"/>
          </p:cNvSpPr>
          <p:nvPr>
            <p:ph idx="1"/>
          </p:nvPr>
        </p:nvSpPr>
        <p:spPr>
          <a:xfrm>
            <a:off x="503238" y="530225"/>
            <a:ext cx="7573962" cy="2366963"/>
          </a:xfrm>
        </p:spPr>
        <p:txBody>
          <a:bodyPr>
            <a:normAutofit/>
          </a:bodyPr>
          <a:lstStyle/>
          <a:p>
            <a:pPr eaLnBrk="1" hangingPunct="1"/>
            <a:r>
              <a:rPr lang="en-US" altLang="en-US" sz="3600" dirty="0" smtClean="0"/>
              <a:t>If the person will get clinically effective results from an SSRI alone, it should come by about 8 weeks</a:t>
            </a:r>
          </a:p>
        </p:txBody>
      </p:sp>
      <p:pic>
        <p:nvPicPr>
          <p:cNvPr id="43012" name="Picture 2" descr="https://encrypted-tbn3.gstatic.com/images?q=tbn:ANd9GcTmAsGTt5pBrtu8ibaUk2yHsAs7XDQDLAfS5ejAb4eu6B16K3E_"/>
          <p:cNvPicPr>
            <a:picLocks noChangeAspect="1" noChangeArrowheads="1"/>
          </p:cNvPicPr>
          <p:nvPr/>
        </p:nvPicPr>
        <p:blipFill>
          <a:blip r:embed="rId2" cstate="print"/>
          <a:srcRect/>
          <a:stretch>
            <a:fillRect/>
          </a:stretch>
        </p:blipFill>
        <p:spPr bwMode="auto">
          <a:xfrm>
            <a:off x="566738" y="3619500"/>
            <a:ext cx="2466975" cy="1847850"/>
          </a:xfrm>
          <a:prstGeom prst="rect">
            <a:avLst/>
          </a:prstGeom>
          <a:noFill/>
          <a:ln w="9525">
            <a:noFill/>
            <a:miter lim="800000"/>
            <a:headEnd/>
            <a:tailEnd/>
          </a:ln>
        </p:spPr>
      </p:pic>
      <p:pic>
        <p:nvPicPr>
          <p:cNvPr id="43013" name="Picture 4" descr="https://encrypted-tbn0.gstatic.com/images?q=tbn:ANd9GcT9-96rZlw7iFlN5GYmVwI8qoMpXwqHbYEKxN6kiK7ilF_pa-Ta"/>
          <p:cNvPicPr>
            <a:picLocks noChangeAspect="1" noChangeArrowheads="1"/>
          </p:cNvPicPr>
          <p:nvPr/>
        </p:nvPicPr>
        <p:blipFill>
          <a:blip r:embed="rId3" cstate="print"/>
          <a:srcRect/>
          <a:stretch>
            <a:fillRect/>
          </a:stretch>
        </p:blipFill>
        <p:spPr bwMode="auto">
          <a:xfrm>
            <a:off x="4805363" y="4119563"/>
            <a:ext cx="2143125" cy="2133600"/>
          </a:xfrm>
          <a:prstGeom prst="rect">
            <a:avLst/>
          </a:prstGeom>
          <a:noFill/>
          <a:ln w="9525">
            <a:noFill/>
            <a:miter lim="800000"/>
            <a:headEnd/>
            <a:tailEnd/>
          </a:ln>
        </p:spPr>
      </p:pic>
      <p:sp>
        <p:nvSpPr>
          <p:cNvPr id="2" name="Footer Placeholder 1"/>
          <p:cNvSpPr>
            <a:spLocks noGrp="1"/>
          </p:cNvSpPr>
          <p:nvPr>
            <p:ph type="ftr" sz="quarter" idx="11"/>
          </p:nvPr>
        </p:nvSpPr>
        <p:spPr>
          <a:xfrm>
            <a:off x="3505200" y="6027738"/>
            <a:ext cx="3846513" cy="830262"/>
          </a:xfrm>
        </p:spPr>
        <p:txBody>
          <a:bodyPr/>
          <a:lstStyle/>
          <a:p>
            <a:pPr algn="r">
              <a:defRPr/>
            </a:pPr>
            <a:r>
              <a:rPr lang="en-US"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03238" y="5468938"/>
            <a:ext cx="6897687" cy="846137"/>
          </a:xfrm>
        </p:spPr>
        <p:txBody>
          <a:bodyPr/>
          <a:lstStyle/>
          <a:p>
            <a:pPr eaLnBrk="1" hangingPunct="1"/>
            <a:r>
              <a:rPr lang="en-US" altLang="en-US" dirty="0" smtClean="0"/>
              <a:t>OK, some other Effects</a:t>
            </a:r>
            <a:endParaRPr lang="en-US" altLang="en-US" dirty="0" smtClean="0"/>
          </a:p>
        </p:txBody>
      </p:sp>
      <p:sp>
        <p:nvSpPr>
          <p:cNvPr id="45059" name="Content Placeholder 2"/>
          <p:cNvSpPr>
            <a:spLocks noGrp="1"/>
          </p:cNvSpPr>
          <p:nvPr>
            <p:ph idx="1"/>
          </p:nvPr>
        </p:nvSpPr>
        <p:spPr>
          <a:xfrm>
            <a:off x="503238" y="530225"/>
            <a:ext cx="8183562" cy="5041900"/>
          </a:xfrm>
        </p:spPr>
        <p:txBody>
          <a:bodyPr/>
          <a:lstStyle/>
          <a:p>
            <a:pPr eaLnBrk="1" hangingPunct="1"/>
            <a:r>
              <a:rPr lang="en-US" altLang="en-US" dirty="0" smtClean="0"/>
              <a:t>In addition to blocking the SERT, different SSRI’s may</a:t>
            </a:r>
          </a:p>
          <a:p>
            <a:pPr lvl="1" eaLnBrk="1" hangingPunct="1"/>
            <a:r>
              <a:rPr lang="en-US" altLang="en-US" dirty="0" smtClean="0"/>
              <a:t>Block the norepinephrine transporter (NET)</a:t>
            </a:r>
          </a:p>
          <a:p>
            <a:pPr lvl="1" eaLnBrk="1" hangingPunct="1"/>
            <a:r>
              <a:rPr lang="en-US" altLang="en-US" dirty="0" smtClean="0"/>
              <a:t>Block the dopamine transporter (DAT)</a:t>
            </a:r>
          </a:p>
          <a:p>
            <a:pPr lvl="1" eaLnBrk="1" hangingPunct="1"/>
            <a:r>
              <a:rPr lang="en-US" altLang="en-US" dirty="0" smtClean="0"/>
              <a:t>Antagonize 5HT</a:t>
            </a:r>
            <a:r>
              <a:rPr lang="en-US" altLang="en-US" baseline="-25000" dirty="0" smtClean="0"/>
              <a:t>2C</a:t>
            </a:r>
            <a:r>
              <a:rPr lang="en-US" altLang="en-US" dirty="0" smtClean="0"/>
              <a:t> receptors helps (with side effects)</a:t>
            </a:r>
          </a:p>
          <a:p>
            <a:pPr lvl="1" eaLnBrk="1" hangingPunct="1"/>
            <a:r>
              <a:rPr lang="en-US" altLang="en-US" dirty="0" smtClean="0"/>
              <a:t>Antagonize M</a:t>
            </a:r>
            <a:r>
              <a:rPr lang="en-US" altLang="en-US" baseline="-25000" dirty="0" smtClean="0"/>
              <a:t>1 </a:t>
            </a:r>
            <a:r>
              <a:rPr lang="en-US" altLang="en-US" dirty="0" smtClean="0"/>
              <a:t>(</a:t>
            </a:r>
            <a:r>
              <a:rPr lang="en-US" altLang="en-US" dirty="0" err="1" smtClean="0"/>
              <a:t>muscarinic</a:t>
            </a:r>
            <a:r>
              <a:rPr lang="en-US" altLang="en-US" dirty="0" smtClean="0"/>
              <a:t>) receptors for </a:t>
            </a:r>
            <a:r>
              <a:rPr lang="en-US" altLang="en-US" dirty="0" err="1" smtClean="0"/>
              <a:t>ACh</a:t>
            </a:r>
            <a:endParaRPr lang="en-US" altLang="en-US" dirty="0" smtClean="0"/>
          </a:p>
          <a:p>
            <a:pPr lvl="1" eaLnBrk="1" hangingPunct="1"/>
            <a:r>
              <a:rPr lang="en-US" altLang="en-US" dirty="0" smtClean="0"/>
              <a:t>Unspecified on the </a:t>
            </a:r>
            <a:r>
              <a:rPr lang="en-US" altLang="en-US" dirty="0" smtClean="0">
                <a:sym typeface="Symbol" pitchFamily="18" charset="2"/>
              </a:rPr>
              <a:t></a:t>
            </a:r>
            <a:r>
              <a:rPr lang="en-US" altLang="en-US" dirty="0" smtClean="0"/>
              <a:t> receptor actions on NMDA ion channel</a:t>
            </a:r>
          </a:p>
          <a:p>
            <a:pPr lvl="1" eaLnBrk="1" hangingPunct="1"/>
            <a:r>
              <a:rPr lang="en-US" altLang="en-US" dirty="0" smtClean="0"/>
              <a:t>Inhibition of nitrous oxide </a:t>
            </a:r>
            <a:r>
              <a:rPr lang="en-US" altLang="en-US" dirty="0" err="1" smtClean="0"/>
              <a:t>synthetase</a:t>
            </a:r>
            <a:r>
              <a:rPr lang="en-US" altLang="en-US" dirty="0" smtClean="0"/>
              <a:t> </a:t>
            </a:r>
          </a:p>
          <a:p>
            <a:pPr lvl="1" eaLnBrk="1" hangingPunct="1"/>
            <a:r>
              <a:rPr lang="en-US" altLang="en-US" dirty="0" smtClean="0"/>
              <a:t>Inhibition of various metabolic enzymes</a:t>
            </a:r>
          </a:p>
          <a:p>
            <a:pPr lvl="1" eaLnBrk="1" hangingPunct="1"/>
            <a:r>
              <a:rPr lang="en-US" altLang="en-US" dirty="0" smtClean="0"/>
              <a:t>Act as a 5HT</a:t>
            </a:r>
            <a:r>
              <a:rPr lang="en-US" altLang="en-US" baseline="-25000" dirty="0" smtClean="0"/>
              <a:t>1A</a:t>
            </a:r>
            <a:r>
              <a:rPr lang="en-US" altLang="en-US" dirty="0" smtClean="0"/>
              <a:t> partial agonist</a:t>
            </a:r>
          </a:p>
        </p:txBody>
      </p:sp>
      <p:pic>
        <p:nvPicPr>
          <p:cNvPr id="45060" name="Picture 2" descr="https://encrypted-tbn2.gstatic.com/images?q=tbn:ANd9GcRo2LfjLxYOgYWpzNA9MKue5ISjlQXTSv0g34KmWumvtXxL0VDC"/>
          <p:cNvPicPr>
            <a:picLocks noChangeAspect="1" noChangeArrowheads="1"/>
          </p:cNvPicPr>
          <p:nvPr/>
        </p:nvPicPr>
        <p:blipFill>
          <a:blip r:embed="rId2" cstate="print"/>
          <a:srcRect/>
          <a:stretch>
            <a:fillRect/>
          </a:stretch>
        </p:blipFill>
        <p:spPr bwMode="auto">
          <a:xfrm>
            <a:off x="7400925" y="4067175"/>
            <a:ext cx="1743075" cy="2628900"/>
          </a:xfrm>
          <a:prstGeom prst="rect">
            <a:avLst/>
          </a:prstGeom>
          <a:noFill/>
          <a:ln w="9525">
            <a:noFill/>
            <a:miter lim="800000"/>
            <a:headEnd/>
            <a:tailEnd/>
          </a:ln>
        </p:spPr>
      </p:pic>
      <p:sp>
        <p:nvSpPr>
          <p:cNvPr id="2" name="Footer Placeholder 1"/>
          <p:cNvSpPr>
            <a:spLocks noGrp="1"/>
          </p:cNvSpPr>
          <p:nvPr>
            <p:ph type="ftr" sz="quarter" idx="11"/>
          </p:nvPr>
        </p:nvSpPr>
        <p:spPr>
          <a:xfrm>
            <a:off x="5181600" y="6492875"/>
            <a:ext cx="2286000" cy="365125"/>
          </a:xfrm>
        </p:spPr>
        <p:txBody>
          <a:bodyPr/>
          <a:lstStyle/>
          <a:p>
            <a:pPr>
              <a:defRPr/>
            </a:pPr>
            <a:r>
              <a:rPr lang="en-US"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7975" y="5186363"/>
            <a:ext cx="7616825" cy="1162050"/>
          </a:xfrm>
        </p:spPr>
        <p:txBody>
          <a:bodyPr>
            <a:noAutofit/>
          </a:bodyPr>
          <a:lstStyle/>
          <a:p>
            <a:pPr algn="ctr" eaLnBrk="1" fontAlgn="auto" hangingPunct="1">
              <a:spcAft>
                <a:spcPts val="0"/>
              </a:spcAft>
              <a:defRPr/>
            </a:pPr>
            <a:r>
              <a:rPr lang="en-US" sz="2800" kern="1200" dirty="0">
                <a:solidFill>
                  <a:schemeClr val="accent1">
                    <a:tint val="88000"/>
                    <a:satMod val="150000"/>
                  </a:schemeClr>
                </a:solidFill>
                <a:effectLst>
                  <a:outerShdw blurRad="53975" dist="22860" dir="5400000" algn="tl" rotWithShape="0">
                    <a:srgbClr val="000000">
                      <a:alpha val="55000"/>
                    </a:srgbClr>
                  </a:outerShdw>
                </a:effectLst>
              </a:rPr>
              <a:t>Currently Available </a:t>
            </a:r>
            <a:r>
              <a:rPr lang="en-US" sz="2800" kern="1200" dirty="0" smtClean="0">
                <a:solidFill>
                  <a:schemeClr val="accent1">
                    <a:tint val="88000"/>
                    <a:satMod val="150000"/>
                  </a:schemeClr>
                </a:solidFill>
                <a:effectLst>
                  <a:outerShdw blurRad="53975" dist="22860" dir="5400000" algn="tl" rotWithShape="0">
                    <a:srgbClr val="000000">
                      <a:alpha val="55000"/>
                    </a:srgbClr>
                  </a:outerShdw>
                </a:effectLst>
              </a:rPr>
              <a:t>Selective Serotonin Reuptake Inhibitors (SSRI’s)</a:t>
            </a:r>
            <a:endParaRPr lang="en-US" sz="2800"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46083" name="Content Placeholder 2"/>
          <p:cNvSpPr>
            <a:spLocks noGrp="1"/>
          </p:cNvSpPr>
          <p:nvPr>
            <p:ph idx="4294967295"/>
          </p:nvPr>
        </p:nvSpPr>
        <p:spPr>
          <a:xfrm>
            <a:off x="503238" y="530225"/>
            <a:ext cx="8183562" cy="3786188"/>
          </a:xfrm>
        </p:spPr>
        <p:txBody>
          <a:bodyPr>
            <a:normAutofit lnSpcReduction="10000"/>
          </a:bodyPr>
          <a:lstStyle/>
          <a:p>
            <a:pPr eaLnBrk="1" hangingPunct="1"/>
            <a:r>
              <a:rPr lang="en-US" altLang="en-US" sz="2600" dirty="0" err="1" smtClean="0"/>
              <a:t>fluoxetine</a:t>
            </a:r>
            <a:r>
              <a:rPr lang="en-US" altLang="en-US" sz="2600" dirty="0" smtClean="0"/>
              <a:t> (Prozac)</a:t>
            </a:r>
          </a:p>
          <a:p>
            <a:pPr eaLnBrk="1" hangingPunct="1"/>
            <a:r>
              <a:rPr lang="en-US" altLang="en-US" sz="2600" dirty="0" err="1" smtClean="0"/>
              <a:t>sertraline</a:t>
            </a:r>
            <a:r>
              <a:rPr lang="en-US" altLang="en-US" sz="2600" dirty="0" smtClean="0"/>
              <a:t> (Zoloft, </a:t>
            </a:r>
            <a:r>
              <a:rPr lang="en-US" altLang="en-US" sz="2600" dirty="0" err="1" smtClean="0"/>
              <a:t>Lustral</a:t>
            </a:r>
            <a:r>
              <a:rPr lang="en-US" altLang="en-US" sz="2600" dirty="0" smtClean="0"/>
              <a:t>)</a:t>
            </a:r>
          </a:p>
          <a:p>
            <a:pPr eaLnBrk="1" hangingPunct="1"/>
            <a:r>
              <a:rPr lang="en-US" altLang="en-US" sz="2600" dirty="0" err="1" smtClean="0"/>
              <a:t>paroxetine</a:t>
            </a:r>
            <a:r>
              <a:rPr lang="en-US" altLang="en-US" sz="2600" dirty="0" smtClean="0"/>
              <a:t> (Paxil, </a:t>
            </a:r>
            <a:r>
              <a:rPr lang="en-US" altLang="en-US" sz="2600" dirty="0" err="1" smtClean="0"/>
              <a:t>Aropax</a:t>
            </a:r>
            <a:r>
              <a:rPr lang="en-US" altLang="en-US" sz="2600" dirty="0" smtClean="0"/>
              <a:t>, </a:t>
            </a:r>
            <a:r>
              <a:rPr lang="en-US" altLang="en-US" sz="2600" dirty="0" err="1" smtClean="0"/>
              <a:t>Seroxat</a:t>
            </a:r>
            <a:r>
              <a:rPr lang="en-US" altLang="en-US" sz="2600" dirty="0" smtClean="0"/>
              <a:t>)</a:t>
            </a:r>
          </a:p>
          <a:p>
            <a:pPr eaLnBrk="1" hangingPunct="1"/>
            <a:r>
              <a:rPr lang="en-US" altLang="en-US" sz="2600" dirty="0" err="1" smtClean="0"/>
              <a:t>fluvoxamine</a:t>
            </a:r>
            <a:r>
              <a:rPr lang="en-US" altLang="en-US" sz="2600" dirty="0" smtClean="0"/>
              <a:t> (</a:t>
            </a:r>
            <a:r>
              <a:rPr lang="en-US" altLang="en-US" sz="2600" dirty="0" err="1" smtClean="0"/>
              <a:t>Luvox</a:t>
            </a:r>
            <a:r>
              <a:rPr lang="en-US" altLang="en-US" sz="2600" dirty="0" smtClean="0"/>
              <a:t>, </a:t>
            </a:r>
            <a:r>
              <a:rPr lang="en-US" altLang="en-US" sz="2600" dirty="0" err="1" smtClean="0"/>
              <a:t>Faverin</a:t>
            </a:r>
            <a:r>
              <a:rPr lang="en-US" altLang="en-US" sz="2600" dirty="0" smtClean="0"/>
              <a:t>)</a:t>
            </a:r>
          </a:p>
          <a:p>
            <a:pPr eaLnBrk="1" hangingPunct="1"/>
            <a:r>
              <a:rPr lang="en-US" altLang="en-US" sz="2600" dirty="0" err="1" smtClean="0"/>
              <a:t>citalopram</a:t>
            </a:r>
            <a:r>
              <a:rPr lang="en-US" altLang="en-US" sz="2600" dirty="0" smtClean="0"/>
              <a:t> (</a:t>
            </a:r>
            <a:r>
              <a:rPr lang="en-US" altLang="en-US" sz="2600" dirty="0" err="1" smtClean="0"/>
              <a:t>Celexa</a:t>
            </a:r>
            <a:r>
              <a:rPr lang="en-US" altLang="en-US" sz="2600" dirty="0" smtClean="0"/>
              <a:t>, </a:t>
            </a:r>
            <a:r>
              <a:rPr lang="en-US" altLang="en-US" sz="2600" dirty="0" err="1" smtClean="0"/>
              <a:t>Cipramil</a:t>
            </a:r>
            <a:r>
              <a:rPr lang="en-US" altLang="en-US" sz="2600" dirty="0" smtClean="0"/>
              <a:t>)</a:t>
            </a:r>
          </a:p>
          <a:p>
            <a:pPr eaLnBrk="1" hangingPunct="1"/>
            <a:r>
              <a:rPr lang="en-US" altLang="en-US" sz="2600" dirty="0" err="1" smtClean="0"/>
              <a:t>escitalopram</a:t>
            </a:r>
            <a:r>
              <a:rPr lang="en-US" altLang="en-US" sz="2600" dirty="0" smtClean="0"/>
              <a:t> (</a:t>
            </a:r>
            <a:r>
              <a:rPr lang="en-US" altLang="en-US" sz="2600" dirty="0" err="1" smtClean="0"/>
              <a:t>Lexapro</a:t>
            </a:r>
            <a:r>
              <a:rPr lang="en-US" altLang="en-US" sz="2600" dirty="0" smtClean="0"/>
              <a:t>, </a:t>
            </a:r>
            <a:r>
              <a:rPr lang="en-US" altLang="en-US" sz="2600" dirty="0" err="1" smtClean="0"/>
              <a:t>Cipralex</a:t>
            </a:r>
            <a:r>
              <a:rPr lang="en-US" altLang="en-US" sz="2600" dirty="0" smtClean="0"/>
              <a:t>)</a:t>
            </a:r>
          </a:p>
          <a:p>
            <a:pPr eaLnBrk="1" hangingPunct="1"/>
            <a:r>
              <a:rPr lang="en-US" altLang="en-US" sz="2600" dirty="0" err="1" smtClean="0"/>
              <a:t>vilazodone</a:t>
            </a:r>
            <a:r>
              <a:rPr lang="en-US" altLang="en-US" sz="2600" dirty="0" smtClean="0"/>
              <a:t> (</a:t>
            </a:r>
            <a:r>
              <a:rPr lang="en-US" altLang="en-US" sz="2600" dirty="0" err="1" smtClean="0"/>
              <a:t>Viibryd</a:t>
            </a:r>
            <a:r>
              <a:rPr lang="en-US" altLang="en-US" sz="2600" dirty="0" smtClean="0"/>
              <a:t>)</a:t>
            </a:r>
          </a:p>
          <a:p>
            <a:pPr eaLnBrk="1" hangingPunct="1"/>
            <a:r>
              <a:rPr lang="en-US" altLang="en-US" sz="2600" dirty="0" err="1" smtClean="0"/>
              <a:t>vortioxetine</a:t>
            </a:r>
            <a:r>
              <a:rPr lang="en-US" altLang="en-US" sz="2600" dirty="0" smtClean="0"/>
              <a:t> in stage III clinical trials)</a:t>
            </a:r>
          </a:p>
        </p:txBody>
      </p:sp>
      <p:sp>
        <p:nvSpPr>
          <p:cNvPr id="3" name="TextBox 2"/>
          <p:cNvSpPr txBox="1"/>
          <p:nvPr/>
        </p:nvSpPr>
        <p:spPr>
          <a:xfrm>
            <a:off x="2730500" y="4592638"/>
            <a:ext cx="5969000" cy="739775"/>
          </a:xfrm>
          <a:prstGeom prst="rect">
            <a:avLst/>
          </a:prstGeom>
          <a:solidFill>
            <a:schemeClr val="bg1">
              <a:lumMod val="95000"/>
            </a:schemeClr>
          </a:solidFill>
          <a:ln>
            <a:solidFill>
              <a:srgbClr val="FF0000"/>
            </a:solidFill>
          </a:ln>
        </p:spPr>
        <p:txBody>
          <a:bodyPr>
            <a:spAutoFit/>
          </a:bodyPr>
          <a:lstStyle/>
          <a:p>
            <a:pPr algn="ctr">
              <a:defRPr/>
            </a:pPr>
            <a:r>
              <a:rPr lang="en-US" sz="1400" dirty="0"/>
              <a:t>All of these agents block the serotonin transporter on the presynaptic terminal that neutralizes 5HT in the synapse, thus increasing the available 5HT for all its receptors. </a:t>
            </a:r>
          </a:p>
        </p:txBody>
      </p:sp>
      <p:pic>
        <p:nvPicPr>
          <p:cNvPr id="46085" name="Picture 6" descr="https://encrypted-tbn2.gstatic.com/images?q=tbn:ANd9GcSGEFyt7i5tt1pXyW0gJHJWWSibZc4G1lmkELDGkEiqdwpfMfwS"/>
          <p:cNvPicPr>
            <a:picLocks noChangeAspect="1" noChangeArrowheads="1"/>
          </p:cNvPicPr>
          <p:nvPr/>
        </p:nvPicPr>
        <p:blipFill>
          <a:blip r:embed="rId2" cstate="print"/>
          <a:srcRect/>
          <a:stretch>
            <a:fillRect/>
          </a:stretch>
        </p:blipFill>
        <p:spPr bwMode="auto">
          <a:xfrm>
            <a:off x="4191000" y="509588"/>
            <a:ext cx="1279525" cy="555625"/>
          </a:xfrm>
          <a:prstGeom prst="rect">
            <a:avLst/>
          </a:prstGeom>
          <a:noFill/>
          <a:ln w="9525">
            <a:noFill/>
            <a:miter lim="800000"/>
            <a:headEnd/>
            <a:tailEnd/>
          </a:ln>
        </p:spPr>
      </p:pic>
      <p:pic>
        <p:nvPicPr>
          <p:cNvPr id="46086" name="Picture 8" descr="https://encrypted-tbn0.gstatic.com/images?q=tbn:ANd9GcQeYiECi8J80XfkME2xDx_rzVA9E3yVdgIIo2IPwjjrMm7sUSns"/>
          <p:cNvPicPr>
            <a:picLocks noChangeAspect="1" noChangeArrowheads="1"/>
          </p:cNvPicPr>
          <p:nvPr/>
        </p:nvPicPr>
        <p:blipFill>
          <a:blip r:embed="rId3" cstate="print"/>
          <a:srcRect/>
          <a:stretch>
            <a:fillRect/>
          </a:stretch>
        </p:blipFill>
        <p:spPr bwMode="auto">
          <a:xfrm>
            <a:off x="4556125" y="3251200"/>
            <a:ext cx="549275" cy="411163"/>
          </a:xfrm>
          <a:prstGeom prst="rect">
            <a:avLst/>
          </a:prstGeom>
          <a:noFill/>
          <a:ln w="9525">
            <a:noFill/>
            <a:miter lim="800000"/>
            <a:headEnd/>
            <a:tailEnd/>
          </a:ln>
        </p:spPr>
      </p:pic>
      <p:pic>
        <p:nvPicPr>
          <p:cNvPr id="46087" name="Picture 10" descr="http://www.everydayhealth.com/drugs/images/multum/Zoloft%2050%20mg.jpg"/>
          <p:cNvPicPr>
            <a:picLocks noChangeAspect="1" noChangeArrowheads="1"/>
          </p:cNvPicPr>
          <p:nvPr/>
        </p:nvPicPr>
        <p:blipFill>
          <a:blip r:embed="rId4" cstate="print"/>
          <a:srcRect/>
          <a:stretch>
            <a:fillRect/>
          </a:stretch>
        </p:blipFill>
        <p:spPr bwMode="auto">
          <a:xfrm>
            <a:off x="5702300" y="923925"/>
            <a:ext cx="822325" cy="617538"/>
          </a:xfrm>
          <a:prstGeom prst="rect">
            <a:avLst/>
          </a:prstGeom>
          <a:noFill/>
          <a:ln w="9525">
            <a:noFill/>
            <a:miter lim="800000"/>
            <a:headEnd/>
            <a:tailEnd/>
          </a:ln>
        </p:spPr>
      </p:pic>
      <p:pic>
        <p:nvPicPr>
          <p:cNvPr id="46088" name="Picture 12" descr="https://encrypted-tbn0.gstatic.com/images?q=tbn:ANd9GcR5SxM82TCNzAQBaCHZUlKEHv8LSJOShJp6RdtMec87YfD8uYz-Gg"/>
          <p:cNvPicPr>
            <a:picLocks noChangeAspect="1" noChangeArrowheads="1"/>
          </p:cNvPicPr>
          <p:nvPr/>
        </p:nvPicPr>
        <p:blipFill>
          <a:blip r:embed="rId5" cstate="print"/>
          <a:srcRect/>
          <a:stretch>
            <a:fillRect/>
          </a:stretch>
        </p:blipFill>
        <p:spPr bwMode="auto">
          <a:xfrm>
            <a:off x="7197725" y="787400"/>
            <a:ext cx="1323975" cy="1095375"/>
          </a:xfrm>
          <a:prstGeom prst="rect">
            <a:avLst/>
          </a:prstGeom>
          <a:noFill/>
          <a:ln w="9525">
            <a:noFill/>
            <a:miter lim="800000"/>
            <a:headEnd/>
            <a:tailEnd/>
          </a:ln>
        </p:spPr>
      </p:pic>
      <p:pic>
        <p:nvPicPr>
          <p:cNvPr id="46089" name="Picture 14" descr="https://encrypted-tbn1.gstatic.com/images?q=tbn:ANd9GcT77CVU-JrVqRyb6P9xnUE8FkHf4OTZxRigHlOWHuZ8xgChAPeioA"/>
          <p:cNvPicPr>
            <a:picLocks noChangeAspect="1" noChangeArrowheads="1"/>
          </p:cNvPicPr>
          <p:nvPr/>
        </p:nvPicPr>
        <p:blipFill>
          <a:blip r:embed="rId6" cstate="print"/>
          <a:srcRect/>
          <a:stretch>
            <a:fillRect/>
          </a:stretch>
        </p:blipFill>
        <p:spPr bwMode="auto">
          <a:xfrm>
            <a:off x="6067425" y="1951038"/>
            <a:ext cx="457200" cy="342900"/>
          </a:xfrm>
          <a:prstGeom prst="rect">
            <a:avLst/>
          </a:prstGeom>
          <a:noFill/>
          <a:ln w="9525">
            <a:noFill/>
            <a:miter lim="800000"/>
            <a:headEnd/>
            <a:tailEnd/>
          </a:ln>
        </p:spPr>
      </p:pic>
      <p:pic>
        <p:nvPicPr>
          <p:cNvPr id="46090" name="Picture 16" descr="https://encrypted-tbn0.gstatic.com/images?q=tbn:ANd9GcRgRITlNCS2wrJH1n5Jmr_XeZiKMZCtvbXlXPXL01qoIAtJb_Gflg"/>
          <p:cNvPicPr>
            <a:picLocks noChangeAspect="1" noChangeArrowheads="1"/>
          </p:cNvPicPr>
          <p:nvPr/>
        </p:nvPicPr>
        <p:blipFill>
          <a:blip r:embed="rId7" cstate="print"/>
          <a:srcRect/>
          <a:stretch>
            <a:fillRect/>
          </a:stretch>
        </p:blipFill>
        <p:spPr bwMode="auto">
          <a:xfrm>
            <a:off x="6613525" y="2122488"/>
            <a:ext cx="914400" cy="773112"/>
          </a:xfrm>
          <a:prstGeom prst="rect">
            <a:avLst/>
          </a:prstGeom>
          <a:noFill/>
          <a:ln w="9525">
            <a:noFill/>
            <a:miter lim="800000"/>
            <a:headEnd/>
            <a:tailEnd/>
          </a:ln>
        </p:spPr>
      </p:pic>
      <p:pic>
        <p:nvPicPr>
          <p:cNvPr id="46091" name="Picture 18" descr="https://encrypted-tbn0.gstatic.com/images?q=tbn:ANd9GcR3Km7WlhrazWKbnRN2bM3iBVmfmtf6knjlHn3WnnAI68LXZUMn"/>
          <p:cNvPicPr>
            <a:picLocks noChangeAspect="1" noChangeArrowheads="1"/>
          </p:cNvPicPr>
          <p:nvPr/>
        </p:nvPicPr>
        <p:blipFill>
          <a:blip r:embed="rId8" cstate="print"/>
          <a:srcRect/>
          <a:stretch>
            <a:fillRect/>
          </a:stretch>
        </p:blipFill>
        <p:spPr bwMode="auto">
          <a:xfrm>
            <a:off x="6781800" y="2819400"/>
            <a:ext cx="1279525" cy="958850"/>
          </a:xfrm>
          <a:prstGeom prst="rect">
            <a:avLst/>
          </a:prstGeom>
          <a:noFill/>
          <a:ln w="9525">
            <a:noFill/>
            <a:miter lim="800000"/>
            <a:headEnd/>
            <a:tailEnd/>
          </a:ln>
        </p:spPr>
      </p:pic>
      <p:pic>
        <p:nvPicPr>
          <p:cNvPr id="46092" name="Picture 20" descr="http://images.medscape.com/pi/features/drugdirectory/octupdate/FOR21010.jpg"/>
          <p:cNvPicPr>
            <a:picLocks noChangeAspect="1" noChangeArrowheads="1"/>
          </p:cNvPicPr>
          <p:nvPr/>
        </p:nvPicPr>
        <p:blipFill>
          <a:blip r:embed="rId9" cstate="print"/>
          <a:srcRect/>
          <a:stretch>
            <a:fillRect/>
          </a:stretch>
        </p:blipFill>
        <p:spPr bwMode="auto">
          <a:xfrm>
            <a:off x="7924800" y="2895600"/>
            <a:ext cx="1006475" cy="754062"/>
          </a:xfrm>
          <a:prstGeom prst="rect">
            <a:avLst/>
          </a:prstGeom>
          <a:noFill/>
          <a:ln w="9525">
            <a:noFill/>
            <a:miter lim="800000"/>
            <a:headEnd/>
            <a:tailEnd/>
          </a:ln>
        </p:spPr>
      </p:pic>
      <p:sp>
        <p:nvSpPr>
          <p:cNvPr id="4" name="Footer Placeholder 3"/>
          <p:cNvSpPr>
            <a:spLocks noGrp="1"/>
          </p:cNvSpPr>
          <p:nvPr>
            <p:ph type="ftr" sz="quarter" idx="11"/>
          </p:nvPr>
        </p:nvSpPr>
        <p:spPr>
          <a:xfrm>
            <a:off x="4495800" y="6492875"/>
            <a:ext cx="3798888" cy="365125"/>
          </a:xfrm>
        </p:spPr>
        <p:txBody>
          <a:bodyPr/>
          <a:lstStyle/>
          <a:p>
            <a:pPr algn="ctr">
              <a:defRPr/>
            </a:pPr>
            <a:r>
              <a:rPr lang="en-US"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8313" y="4929188"/>
            <a:ext cx="1978025" cy="676275"/>
          </a:xfrm>
        </p:spPr>
        <p:txBody>
          <a:bodyPr bIns="0">
            <a:normAutofit/>
          </a:bodyPr>
          <a:lstStyle/>
          <a:p>
            <a:pPr eaLnBrk="1" fontAlgn="auto" hangingPunct="1">
              <a:spcAft>
                <a:spcPts val="0"/>
              </a:spcAft>
              <a:defRPr/>
            </a:pPr>
            <a:r>
              <a:rPr lang="en-US" b="0" kern="1200" dirty="0" smtClean="0">
                <a:solidFill>
                  <a:schemeClr val="bg2">
                    <a:shade val="25000"/>
                  </a:schemeClr>
                </a:solidFill>
              </a:rPr>
              <a:t>SNRI’s</a:t>
            </a:r>
            <a:endParaRPr lang="en-US" b="0" kern="1200" dirty="0">
              <a:solidFill>
                <a:schemeClr val="bg2">
                  <a:shade val="25000"/>
                </a:schemeClr>
              </a:solidFill>
            </a:endParaRPr>
          </a:p>
        </p:txBody>
      </p:sp>
      <p:sp>
        <p:nvSpPr>
          <p:cNvPr id="55299" name="Text Placeholder 4"/>
          <p:cNvSpPr>
            <a:spLocks noGrp="1"/>
          </p:cNvSpPr>
          <p:nvPr>
            <p:ph type="body" idx="4294967295"/>
          </p:nvPr>
        </p:nvSpPr>
        <p:spPr>
          <a:xfrm>
            <a:off x="468313" y="5624513"/>
            <a:ext cx="8183562" cy="420687"/>
          </a:xfrm>
        </p:spPr>
        <p:txBody>
          <a:bodyPr lIns="118872" tIns="0"/>
          <a:lstStyle/>
          <a:p>
            <a:pPr marL="0" indent="0" eaLnBrk="1" hangingPunct="1">
              <a:spcBef>
                <a:spcPct val="0"/>
              </a:spcBef>
              <a:buFont typeface="Wingdings 2" pitchFamily="18" charset="2"/>
              <a:buNone/>
            </a:pPr>
            <a:r>
              <a:rPr lang="en-US" altLang="en-US" sz="1800" smtClean="0">
                <a:solidFill>
                  <a:srgbClr val="197991"/>
                </a:solidFill>
              </a:rPr>
              <a:t>Serotonin Norepinephrine Reuptake Inhibitors</a:t>
            </a:r>
          </a:p>
        </p:txBody>
      </p:sp>
      <p:pic>
        <p:nvPicPr>
          <p:cNvPr id="55300" name="Picture 2" descr="http://www.cnsforum.com/content/pictures/imagebank/hirespng/Drug_SNRI_norm.png"/>
          <p:cNvPicPr>
            <a:picLocks noChangeAspect="1" noChangeArrowheads="1"/>
          </p:cNvPicPr>
          <p:nvPr/>
        </p:nvPicPr>
        <p:blipFill>
          <a:blip r:embed="rId2" cstate="print"/>
          <a:srcRect/>
          <a:stretch>
            <a:fillRect/>
          </a:stretch>
        </p:blipFill>
        <p:spPr bwMode="auto">
          <a:xfrm>
            <a:off x="2446338" y="206375"/>
            <a:ext cx="5248275" cy="52959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503238" y="4986338"/>
            <a:ext cx="5281612" cy="1482725"/>
          </a:xfrm>
        </p:spPr>
        <p:txBody>
          <a:bodyPr/>
          <a:lstStyle/>
          <a:p>
            <a:r>
              <a:rPr lang="en-US" altLang="en-US" sz="2400" smtClean="0"/>
              <a:t>Serotonin Norepinephrine Reuptake Inhibitors (SERT &amp; NET Blockers in a Single Molecule)</a:t>
            </a:r>
          </a:p>
        </p:txBody>
      </p:sp>
      <p:sp>
        <p:nvSpPr>
          <p:cNvPr id="56323" name="Content Placeholder 3"/>
          <p:cNvSpPr>
            <a:spLocks noGrp="1"/>
          </p:cNvSpPr>
          <p:nvPr>
            <p:ph idx="1"/>
          </p:nvPr>
        </p:nvSpPr>
        <p:spPr>
          <a:xfrm>
            <a:off x="265113" y="436563"/>
            <a:ext cx="7659687" cy="4897437"/>
          </a:xfrm>
        </p:spPr>
        <p:txBody>
          <a:bodyPr>
            <a:normAutofit/>
          </a:bodyPr>
          <a:lstStyle/>
          <a:p>
            <a:r>
              <a:rPr lang="en-US" altLang="en-US" sz="2400" dirty="0" smtClean="0"/>
              <a:t>These agents combine a SERT blocker and a NET blocker in a single agent: Why and what’s the reason for?</a:t>
            </a:r>
          </a:p>
          <a:p>
            <a:pPr lvl="1"/>
            <a:r>
              <a:rPr lang="en-US" altLang="en-US" sz="2000" dirty="0" smtClean="0"/>
              <a:t>Sometimes, when using only a SERT blocker, a person will lose the increased negative affective component of depression, but not the decreased positive affective component. Increasing availability of NE often helps with this situation.</a:t>
            </a:r>
          </a:p>
          <a:p>
            <a:pPr lvl="1"/>
            <a:r>
              <a:rPr lang="en-US" altLang="en-US" sz="2000" dirty="0" smtClean="0"/>
              <a:t>Some studies suggest that combining the two effects often produces more complete remission.</a:t>
            </a:r>
          </a:p>
          <a:p>
            <a:pPr lvl="1"/>
            <a:r>
              <a:rPr lang="en-US" altLang="en-US" sz="2000" dirty="0" smtClean="0"/>
              <a:t>SSRI’s appear to have a “poop-out” effect with some patients, and adding a NET blocker helps prevent or slow that.</a:t>
            </a:r>
          </a:p>
        </p:txBody>
      </p:sp>
      <p:sp>
        <p:nvSpPr>
          <p:cNvPr id="2" name="Footer Placeholder 1"/>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56325" name="Picture 2" descr="https://encrypted-tbn1.gstatic.com/images?q=tbn:ANd9GcTT6CoXmV459vwMwsB7_ohK3VHt9sEuLldB2lHtyGaAIJ7iR0W10g"/>
          <p:cNvPicPr>
            <a:picLocks noChangeAspect="1" noChangeArrowheads="1"/>
          </p:cNvPicPr>
          <p:nvPr/>
        </p:nvPicPr>
        <p:blipFill>
          <a:blip r:embed="rId2" cstate="print"/>
          <a:srcRect/>
          <a:stretch>
            <a:fillRect/>
          </a:stretch>
        </p:blipFill>
        <p:spPr bwMode="auto">
          <a:xfrm>
            <a:off x="6705600" y="5334000"/>
            <a:ext cx="1004887"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2667000" cy="3185160"/>
          </a:xfrm>
        </p:spPr>
        <p:txBody>
          <a:bodyPr>
            <a:normAutofit/>
          </a:bodyPr>
          <a:lstStyle/>
          <a:p>
            <a:r>
              <a:rPr lang="en-US" sz="4400" dirty="0" smtClean="0"/>
              <a:t>Three Kinds of Neurons</a:t>
            </a:r>
            <a:endParaRPr lang="en-US" sz="4400" dirty="0"/>
          </a:p>
        </p:txBody>
      </p:sp>
      <p:sp>
        <p:nvSpPr>
          <p:cNvPr id="4" name="Footer Placeholder 3"/>
          <p:cNvSpPr>
            <a:spLocks noGrp="1"/>
          </p:cNvSpPr>
          <p:nvPr>
            <p:ph type="ftr" sz="quarter" idx="11"/>
          </p:nvPr>
        </p:nvSpPr>
        <p:spPr>
          <a:xfrm>
            <a:off x="152400" y="6172200"/>
            <a:ext cx="2667000" cy="457200"/>
          </a:xfrm>
        </p:spPr>
        <p:txBody>
          <a:bodyPr/>
          <a:lstStyle/>
          <a:p>
            <a:pPr algn="ctr"/>
            <a:r>
              <a:rPr lang="en-US" smtClean="0"/>
              <a:t>Novel text copyright S. E. Ball &amp; L.H. Ball, All Rights Reserved</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396" y="152400"/>
            <a:ext cx="4695840" cy="7040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8140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5334000"/>
            <a:ext cx="4445000" cy="1050925"/>
          </a:xfrm>
        </p:spPr>
        <p:txBody>
          <a:bodyPr>
            <a:normAutofit fontScale="90000"/>
          </a:bodyPr>
          <a:lstStyle/>
          <a:p>
            <a:r>
              <a:rPr lang="en-US" altLang="en-US" dirty="0" smtClean="0"/>
              <a:t>Mechanisms of Action</a:t>
            </a:r>
          </a:p>
        </p:txBody>
      </p:sp>
      <p:sp>
        <p:nvSpPr>
          <p:cNvPr id="57347" name="Content Placeholder 2"/>
          <p:cNvSpPr>
            <a:spLocks noGrp="1"/>
          </p:cNvSpPr>
          <p:nvPr>
            <p:ph idx="1"/>
          </p:nvPr>
        </p:nvSpPr>
        <p:spPr>
          <a:xfrm>
            <a:off x="533400" y="457200"/>
            <a:ext cx="7239000" cy="4846320"/>
          </a:xfrm>
        </p:spPr>
        <p:txBody>
          <a:bodyPr>
            <a:normAutofit/>
          </a:bodyPr>
          <a:lstStyle/>
          <a:p>
            <a:r>
              <a:rPr lang="en-US" altLang="en-US" sz="2800" dirty="0" smtClean="0"/>
              <a:t>All SNRI’s block NE and 5HT reuptake throughout the brain, producing both clinically desirable effects and side effects</a:t>
            </a:r>
          </a:p>
          <a:p>
            <a:r>
              <a:rPr lang="en-US" altLang="en-US" sz="2800" dirty="0" smtClean="0"/>
              <a:t>Moreover, volume transmission and diffusion of DA in the prefrontal cortex (which has relatively few dopamine transporters) is neutralized in part by NE transporters. </a:t>
            </a:r>
          </a:p>
        </p:txBody>
      </p:sp>
      <p:pic>
        <p:nvPicPr>
          <p:cNvPr id="57348" name="Picture 2" descr="http://ars.els-cdn.com/content/image/1-s2.0-S0165017308000246-gr7.jpg"/>
          <p:cNvPicPr>
            <a:picLocks noChangeAspect="1" noChangeArrowheads="1"/>
          </p:cNvPicPr>
          <p:nvPr/>
        </p:nvPicPr>
        <p:blipFill>
          <a:blip r:embed="rId2" cstate="print"/>
          <a:srcRect/>
          <a:stretch>
            <a:fillRect/>
          </a:stretch>
        </p:blipFill>
        <p:spPr bwMode="auto">
          <a:xfrm>
            <a:off x="5105400" y="5029200"/>
            <a:ext cx="3017837" cy="1658938"/>
          </a:xfrm>
          <a:prstGeom prst="rect">
            <a:avLst/>
          </a:prstGeom>
          <a:noFill/>
          <a:ln w="9525">
            <a:noFill/>
            <a:miter lim="800000"/>
            <a:headEnd/>
            <a:tailEnd/>
          </a:ln>
        </p:spPr>
      </p:pic>
      <p:sp>
        <p:nvSpPr>
          <p:cNvPr id="2" name="Footer Placeholder 1"/>
          <p:cNvSpPr>
            <a:spLocks noGrp="1"/>
          </p:cNvSpPr>
          <p:nvPr>
            <p:ph type="ftr" sz="quarter" idx="11"/>
          </p:nvPr>
        </p:nvSpPr>
        <p:spPr>
          <a:xfrm>
            <a:off x="2551113" y="6069013"/>
            <a:ext cx="2286000" cy="365125"/>
          </a:xfrm>
        </p:spPr>
        <p:txBody>
          <a:bodyPr/>
          <a:lstStyle/>
          <a:p>
            <a:pPr>
              <a:defRPr/>
            </a:pPr>
            <a:r>
              <a:rPr lang="en-US"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5580063"/>
            <a:ext cx="5257799" cy="1277937"/>
          </a:xfrm>
        </p:spPr>
        <p:txBody>
          <a:bodyPr>
            <a:noAutofit/>
          </a:bodyPr>
          <a:lstStyle/>
          <a:p>
            <a:r>
              <a:rPr lang="en-US" altLang="en-US" sz="2400" dirty="0" smtClean="0"/>
              <a:t>Side Effects of Generalized </a:t>
            </a:r>
            <a:r>
              <a:rPr lang="en-US" altLang="en-US" sz="2400" u="sng" dirty="0" smtClean="0"/>
              <a:t>Excessive </a:t>
            </a:r>
            <a:r>
              <a:rPr lang="en-US" altLang="en-US" sz="2400" dirty="0" smtClean="0"/>
              <a:t>Norepinephrine in Selected Areas</a:t>
            </a:r>
          </a:p>
        </p:txBody>
      </p:sp>
      <p:sp>
        <p:nvSpPr>
          <p:cNvPr id="58371" name="Content Placeholder 2"/>
          <p:cNvSpPr>
            <a:spLocks noGrp="1"/>
          </p:cNvSpPr>
          <p:nvPr>
            <p:ph idx="1"/>
          </p:nvPr>
        </p:nvSpPr>
        <p:spPr>
          <a:xfrm>
            <a:off x="3581401" y="492125"/>
            <a:ext cx="4648200" cy="5413375"/>
          </a:xfrm>
        </p:spPr>
        <p:txBody>
          <a:bodyPr>
            <a:normAutofit lnSpcReduction="10000"/>
          </a:bodyPr>
          <a:lstStyle/>
          <a:p>
            <a:r>
              <a:rPr lang="en-US" altLang="en-US" sz="2000" dirty="0" smtClean="0"/>
              <a:t>Side effects are most clearly linked to a few key adrenergic receptors:</a:t>
            </a:r>
            <a:r>
              <a:rPr lang="el-GR" altLang="en-US" sz="2000" dirty="0" smtClean="0">
                <a:latin typeface="Times New Roman" pitchFamily="18" charset="0"/>
                <a:cs typeface="Times New Roman" pitchFamily="18" charset="0"/>
              </a:rPr>
              <a:t>α</a:t>
            </a:r>
            <a:r>
              <a:rPr lang="en-US" altLang="en-US" sz="2000" baseline="-25000" dirty="0" smtClean="0"/>
              <a:t>1</a:t>
            </a:r>
            <a:r>
              <a:rPr lang="en-US" altLang="en-US" sz="2000" dirty="0" smtClean="0"/>
              <a:t> receptors, </a:t>
            </a:r>
            <a:r>
              <a:rPr lang="el-GR" altLang="en-US" sz="2000" dirty="0" smtClean="0">
                <a:latin typeface="Times New Roman" pitchFamily="18" charset="0"/>
                <a:cs typeface="Times New Roman" pitchFamily="18" charset="0"/>
              </a:rPr>
              <a:t>α</a:t>
            </a:r>
            <a:r>
              <a:rPr lang="en-US" altLang="en-US" sz="2000" baseline="-25000" dirty="0" smtClean="0"/>
              <a:t>2</a:t>
            </a:r>
            <a:r>
              <a:rPr lang="en-US" altLang="en-US" sz="2000" dirty="0" smtClean="0"/>
              <a:t> receptors, </a:t>
            </a:r>
            <a:r>
              <a:rPr lang="el-GR" altLang="en-US" sz="2000" dirty="0" smtClean="0">
                <a:latin typeface="Times New Roman" pitchFamily="18" charset="0"/>
                <a:cs typeface="Times New Roman" pitchFamily="18" charset="0"/>
              </a:rPr>
              <a:t>β</a:t>
            </a:r>
            <a:r>
              <a:rPr lang="en-US" altLang="en-US" sz="2000" baseline="-25000" dirty="0" smtClean="0"/>
              <a:t>1</a:t>
            </a:r>
            <a:r>
              <a:rPr lang="en-US" altLang="en-US" sz="2000" dirty="0" smtClean="0"/>
              <a:t>/</a:t>
            </a:r>
            <a:r>
              <a:rPr lang="el-GR" altLang="en-US" sz="2000" dirty="0" smtClean="0">
                <a:latin typeface="Times New Roman" pitchFamily="18" charset="0"/>
                <a:cs typeface="Times New Roman" pitchFamily="18" charset="0"/>
              </a:rPr>
              <a:t>β</a:t>
            </a:r>
            <a:r>
              <a:rPr lang="en-US" altLang="en-US" sz="2000" baseline="-25000" dirty="0" smtClean="0"/>
              <a:t>2</a:t>
            </a:r>
            <a:r>
              <a:rPr lang="en-US" altLang="en-US" sz="2000" dirty="0" smtClean="0"/>
              <a:t> receptors. </a:t>
            </a:r>
          </a:p>
          <a:p>
            <a:pPr lvl="1"/>
            <a:r>
              <a:rPr lang="en-US" altLang="en-US" sz="1800" dirty="0" smtClean="0">
                <a:solidFill>
                  <a:schemeClr val="tx1"/>
                </a:solidFill>
              </a:rPr>
              <a:t>In </a:t>
            </a:r>
            <a:r>
              <a:rPr lang="el-GR" altLang="en-US" sz="1800" dirty="0" smtClean="0">
                <a:solidFill>
                  <a:schemeClr val="tx1"/>
                </a:solidFill>
                <a:latin typeface="Times New Roman" pitchFamily="18" charset="0"/>
                <a:cs typeface="Times New Roman" pitchFamily="18" charset="0"/>
              </a:rPr>
              <a:t>β</a:t>
            </a:r>
            <a:r>
              <a:rPr lang="en-US" altLang="en-US" sz="1800" baseline="-25000" dirty="0" smtClean="0">
                <a:solidFill>
                  <a:schemeClr val="tx1"/>
                </a:solidFill>
              </a:rPr>
              <a:t>1</a:t>
            </a:r>
            <a:r>
              <a:rPr lang="en-US" altLang="en-US" sz="1800" dirty="0" smtClean="0">
                <a:solidFill>
                  <a:schemeClr val="tx1"/>
                </a:solidFill>
              </a:rPr>
              <a:t>/</a:t>
            </a:r>
            <a:r>
              <a:rPr lang="el-GR" altLang="en-US" sz="1800" dirty="0" smtClean="0">
                <a:solidFill>
                  <a:schemeClr val="tx1"/>
                </a:solidFill>
                <a:latin typeface="Times New Roman" pitchFamily="18" charset="0"/>
                <a:cs typeface="Times New Roman" pitchFamily="18" charset="0"/>
              </a:rPr>
              <a:t>β</a:t>
            </a:r>
            <a:r>
              <a:rPr lang="en-US" altLang="en-US" sz="1800" baseline="-25000" dirty="0" smtClean="0">
                <a:solidFill>
                  <a:schemeClr val="tx1"/>
                </a:solidFill>
              </a:rPr>
              <a:t>2</a:t>
            </a:r>
            <a:r>
              <a:rPr lang="en-US" altLang="en-US" sz="1800" dirty="0" smtClean="0">
                <a:solidFill>
                  <a:schemeClr val="tx1"/>
                </a:solidFill>
              </a:rPr>
              <a:t> in cerebellum or peripheral sympathetic system may produce </a:t>
            </a:r>
            <a:r>
              <a:rPr lang="en-US" altLang="en-US" sz="1800" u="sng" dirty="0" smtClean="0">
                <a:solidFill>
                  <a:schemeClr val="tx1"/>
                </a:solidFill>
              </a:rPr>
              <a:t>motor activity or tremors</a:t>
            </a:r>
          </a:p>
          <a:p>
            <a:pPr lvl="1"/>
            <a:r>
              <a:rPr lang="en-US" altLang="en-US" sz="1800" dirty="0" smtClean="0">
                <a:solidFill>
                  <a:schemeClr val="tx1"/>
                </a:solidFill>
              </a:rPr>
              <a:t>In </a:t>
            </a:r>
            <a:r>
              <a:rPr lang="en-US" altLang="en-US" sz="1800" dirty="0" err="1" smtClean="0">
                <a:solidFill>
                  <a:schemeClr val="tx1"/>
                </a:solidFill>
              </a:rPr>
              <a:t>amygdala</a:t>
            </a:r>
            <a:r>
              <a:rPr lang="en-US" altLang="en-US" sz="1800" dirty="0" smtClean="0">
                <a:solidFill>
                  <a:schemeClr val="tx1"/>
                </a:solidFill>
              </a:rPr>
              <a:t>/limbic cortex may produce </a:t>
            </a:r>
            <a:r>
              <a:rPr lang="en-US" altLang="en-US" sz="1800" u="sng" dirty="0" smtClean="0">
                <a:solidFill>
                  <a:schemeClr val="tx1"/>
                </a:solidFill>
              </a:rPr>
              <a:t>agitation</a:t>
            </a:r>
          </a:p>
          <a:p>
            <a:pPr lvl="1"/>
            <a:r>
              <a:rPr lang="en-US" altLang="en-US" sz="1800" dirty="0" smtClean="0">
                <a:solidFill>
                  <a:schemeClr val="tx1"/>
                </a:solidFill>
              </a:rPr>
              <a:t>In brainstem cardiovascular centers may </a:t>
            </a:r>
            <a:r>
              <a:rPr lang="en-US" altLang="en-US" sz="1800" u="sng" dirty="0" smtClean="0">
                <a:solidFill>
                  <a:schemeClr val="tx1"/>
                </a:solidFill>
              </a:rPr>
              <a:t>alter blood pressure</a:t>
            </a:r>
            <a:r>
              <a:rPr lang="en-US" altLang="en-US" sz="1800" dirty="0" smtClean="0">
                <a:solidFill>
                  <a:schemeClr val="tx1"/>
                </a:solidFill>
              </a:rPr>
              <a:t> (typically raising it)</a:t>
            </a:r>
          </a:p>
          <a:p>
            <a:pPr lvl="1"/>
            <a:r>
              <a:rPr lang="en-US" altLang="en-US" sz="1800" dirty="0" smtClean="0">
                <a:solidFill>
                  <a:schemeClr val="tx1"/>
                </a:solidFill>
                <a:cs typeface="Times New Roman" pitchFamily="18" charset="0"/>
              </a:rPr>
              <a:t>In </a:t>
            </a:r>
            <a:r>
              <a:rPr lang="el-GR" altLang="en-US" sz="1800" dirty="0" smtClean="0">
                <a:solidFill>
                  <a:schemeClr val="tx1"/>
                </a:solidFill>
                <a:latin typeface="Times New Roman" pitchFamily="18" charset="0"/>
                <a:cs typeface="Times New Roman" pitchFamily="18" charset="0"/>
              </a:rPr>
              <a:t>β</a:t>
            </a:r>
            <a:r>
              <a:rPr lang="en-US" altLang="en-US" sz="1800" baseline="-25000" dirty="0" smtClean="0">
                <a:solidFill>
                  <a:schemeClr val="tx1"/>
                </a:solidFill>
              </a:rPr>
              <a:t>1</a:t>
            </a:r>
            <a:r>
              <a:rPr lang="en-US" altLang="en-US" sz="1800" dirty="0" smtClean="0">
                <a:solidFill>
                  <a:schemeClr val="tx1"/>
                </a:solidFill>
              </a:rPr>
              <a:t> receptors in heart may produce tachycardia</a:t>
            </a:r>
          </a:p>
          <a:p>
            <a:pPr lvl="1"/>
            <a:r>
              <a:rPr lang="en-US" altLang="en-US" sz="1800" dirty="0" smtClean="0">
                <a:solidFill>
                  <a:schemeClr val="tx1"/>
                </a:solidFill>
              </a:rPr>
              <a:t>In sympathetic neuromuscular junctions may produce a net reduction in parasympathetic tone (principle of reciprocal inhibition) </a:t>
            </a:r>
          </a:p>
        </p:txBody>
      </p:sp>
      <p:sp>
        <p:nvSpPr>
          <p:cNvPr id="4" name="Footer Placeholder 3"/>
          <p:cNvSpPr>
            <a:spLocks noGrp="1"/>
          </p:cNvSpPr>
          <p:nvPr>
            <p:ph type="ftr" sz="quarter" idx="11"/>
          </p:nvPr>
        </p:nvSpPr>
        <p:spPr>
          <a:xfrm>
            <a:off x="5438775" y="5976938"/>
            <a:ext cx="2286000" cy="365125"/>
          </a:xfrm>
        </p:spPr>
        <p:txBody>
          <a:bodyPr/>
          <a:lstStyle/>
          <a:p>
            <a:pPr algn="r">
              <a:defRPr/>
            </a:pPr>
            <a:r>
              <a:rPr lang="en-US" smtClean="0"/>
              <a:t>Novel text copyright S. E. Ball &amp; L.H. Ball, All Rights Reserved</a:t>
            </a:r>
            <a:endParaRPr lang="en-US" dirty="0"/>
          </a:p>
        </p:txBody>
      </p:sp>
      <p:pic>
        <p:nvPicPr>
          <p:cNvPr id="58373" name="Picture 6" descr="http://api.ning.com/files/VeXH8F-*v3i1bVDIaCT4*wOaSRXu7Ueaj8p8g7*vWZkcUfPSEt5gN7ojrl0uJXjcbz2k4u9p0Ok6jx841KdPitFHQq-RbzY2/review_image.jpg"/>
          <p:cNvPicPr>
            <a:picLocks noChangeAspect="1" noChangeArrowheads="1"/>
          </p:cNvPicPr>
          <p:nvPr/>
        </p:nvPicPr>
        <p:blipFill>
          <a:blip r:embed="rId2" cstate="print"/>
          <a:srcRect/>
          <a:stretch>
            <a:fillRect/>
          </a:stretch>
        </p:blipFill>
        <p:spPr bwMode="auto">
          <a:xfrm>
            <a:off x="228600" y="609600"/>
            <a:ext cx="3474720" cy="3721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8183562" cy="1052512"/>
          </a:xfrm>
        </p:spPr>
        <p:txBody>
          <a:bodyPr>
            <a:normAutofit/>
          </a:bodyPr>
          <a:lstStyle/>
          <a:p>
            <a:pPr eaLnBrk="1" fontAlgn="auto" hangingPunct="1">
              <a:spcAft>
                <a:spcPts val="0"/>
              </a:spcAft>
              <a:defRPr/>
            </a:pPr>
            <a:r>
              <a:rPr lang="en-US" kern="1200" dirty="0">
                <a:solidFill>
                  <a:schemeClr val="accent1">
                    <a:tint val="88000"/>
                    <a:satMod val="150000"/>
                  </a:schemeClr>
                </a:solidFill>
                <a:effectLst>
                  <a:outerShdw blurRad="53975" dist="22860" dir="5400000" algn="tl" rotWithShape="0">
                    <a:srgbClr val="000000">
                      <a:alpha val="55000"/>
                    </a:srgbClr>
                  </a:outerShdw>
                </a:effectLst>
              </a:rPr>
              <a:t>Currently Available S</a:t>
            </a:r>
            <a:r>
              <a:rPr lang="en-US" kern="1200" dirty="0" smtClean="0">
                <a:solidFill>
                  <a:schemeClr val="accent1">
                    <a:tint val="88000"/>
                    <a:satMod val="150000"/>
                  </a:schemeClr>
                </a:solidFill>
                <a:effectLst>
                  <a:outerShdw blurRad="53975" dist="22860" dir="5400000" algn="tl" rotWithShape="0">
                    <a:srgbClr val="000000">
                      <a:alpha val="55000"/>
                    </a:srgbClr>
                  </a:outerShdw>
                </a:effectLst>
              </a:rPr>
              <a:t>NRI’s</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60419" name="Content Placeholder 2"/>
          <p:cNvSpPr>
            <a:spLocks noGrp="1"/>
          </p:cNvSpPr>
          <p:nvPr>
            <p:ph idx="4294967295"/>
          </p:nvPr>
        </p:nvSpPr>
        <p:spPr>
          <a:xfrm>
            <a:off x="477838" y="488950"/>
            <a:ext cx="8183562" cy="3398838"/>
          </a:xfrm>
        </p:spPr>
        <p:txBody>
          <a:bodyPr/>
          <a:lstStyle/>
          <a:p>
            <a:pPr eaLnBrk="1" hangingPunct="1"/>
            <a:r>
              <a:rPr lang="en-US" altLang="en-US" smtClean="0"/>
              <a:t>venlafaxine (Effexor)</a:t>
            </a:r>
          </a:p>
          <a:p>
            <a:pPr eaLnBrk="1" hangingPunct="1"/>
            <a:r>
              <a:rPr lang="en-US" altLang="en-US" smtClean="0"/>
              <a:t>desvenlafaxine (Pristiq)</a:t>
            </a:r>
          </a:p>
          <a:p>
            <a:pPr eaLnBrk="1" hangingPunct="1"/>
            <a:r>
              <a:rPr lang="en-US" altLang="en-US" smtClean="0"/>
              <a:t>duloxetine (Cymbalta, Xeristar)</a:t>
            </a:r>
          </a:p>
          <a:p>
            <a:pPr eaLnBrk="1" hangingPunct="1"/>
            <a:r>
              <a:rPr lang="en-US" altLang="en-US" smtClean="0"/>
              <a:t>milnacipran (Ixel, Toledomin, Savella, Dalcipran)</a:t>
            </a:r>
          </a:p>
          <a:p>
            <a:pPr eaLnBrk="1" hangingPunct="1"/>
            <a:r>
              <a:rPr lang="en-US" altLang="en-US" sz="2000" smtClean="0"/>
              <a:t>silbutramine (Meridia)</a:t>
            </a:r>
          </a:p>
        </p:txBody>
      </p:sp>
      <p:pic>
        <p:nvPicPr>
          <p:cNvPr id="60420" name="Picture 5" descr="https://encrypted-tbn0.gstatic.com/images?q=tbn:ANd9GcRYdfbdEr0oajkXu5zS-uYESz0H75t_Rb99UPB8adxnj5GRLXYzsw"/>
          <p:cNvPicPr>
            <a:picLocks noChangeAspect="1" noChangeArrowheads="1"/>
          </p:cNvPicPr>
          <p:nvPr/>
        </p:nvPicPr>
        <p:blipFill>
          <a:blip r:embed="rId2" cstate="print"/>
          <a:srcRect/>
          <a:stretch>
            <a:fillRect/>
          </a:stretch>
        </p:blipFill>
        <p:spPr bwMode="auto">
          <a:xfrm>
            <a:off x="4806950" y="69850"/>
            <a:ext cx="1371600" cy="958850"/>
          </a:xfrm>
          <a:prstGeom prst="rect">
            <a:avLst/>
          </a:prstGeom>
          <a:noFill/>
          <a:ln w="9525">
            <a:noFill/>
            <a:miter lim="800000"/>
            <a:headEnd/>
            <a:tailEnd/>
          </a:ln>
        </p:spPr>
      </p:pic>
      <p:pic>
        <p:nvPicPr>
          <p:cNvPr id="60421" name="Picture 7" descr="http://drugline.org/img/drug/pristiq-19123_1.jpg"/>
          <p:cNvPicPr>
            <a:picLocks noChangeAspect="1" noChangeArrowheads="1"/>
          </p:cNvPicPr>
          <p:nvPr/>
        </p:nvPicPr>
        <p:blipFill>
          <a:blip r:embed="rId3" cstate="print"/>
          <a:srcRect/>
          <a:stretch>
            <a:fillRect/>
          </a:stretch>
        </p:blipFill>
        <p:spPr bwMode="auto">
          <a:xfrm>
            <a:off x="6419850" y="358775"/>
            <a:ext cx="1189038" cy="1189038"/>
          </a:xfrm>
          <a:prstGeom prst="rect">
            <a:avLst/>
          </a:prstGeom>
          <a:noFill/>
          <a:ln w="9525">
            <a:noFill/>
            <a:miter lim="800000"/>
            <a:headEnd/>
            <a:tailEnd/>
          </a:ln>
        </p:spPr>
      </p:pic>
      <p:pic>
        <p:nvPicPr>
          <p:cNvPr id="60422" name="Picture 9" descr="https://encrypted-tbn3.gstatic.com/images?q=tbn:ANd9GcQQ_x7SM5jtWB8jJoXljqyRSGKyrp7wJVQ4EsY-fhT7DdplxC_X8w"/>
          <p:cNvPicPr>
            <a:picLocks noChangeAspect="1" noChangeArrowheads="1"/>
          </p:cNvPicPr>
          <p:nvPr/>
        </p:nvPicPr>
        <p:blipFill>
          <a:blip r:embed="rId4" cstate="print"/>
          <a:srcRect/>
          <a:stretch>
            <a:fillRect/>
          </a:stretch>
        </p:blipFill>
        <p:spPr bwMode="auto">
          <a:xfrm>
            <a:off x="7608888" y="1208088"/>
            <a:ext cx="1371600" cy="852487"/>
          </a:xfrm>
          <a:prstGeom prst="rect">
            <a:avLst/>
          </a:prstGeom>
          <a:noFill/>
          <a:ln w="9525">
            <a:noFill/>
            <a:miter lim="800000"/>
            <a:headEnd/>
            <a:tailEnd/>
          </a:ln>
        </p:spPr>
      </p:pic>
      <p:pic>
        <p:nvPicPr>
          <p:cNvPr id="60423" name="Picture 11" descr="https://encrypted-tbn2.gstatic.com/images?q=tbn:ANd9GcQ396Vsm7B9y1EgJc0Ln98cgrUhKm4MwXAgRoTTwmSWUGB3cpzE"/>
          <p:cNvPicPr>
            <a:picLocks noChangeAspect="1" noChangeArrowheads="1"/>
          </p:cNvPicPr>
          <p:nvPr/>
        </p:nvPicPr>
        <p:blipFill>
          <a:blip r:embed="rId5" cstate="print"/>
          <a:srcRect/>
          <a:stretch>
            <a:fillRect/>
          </a:stretch>
        </p:blipFill>
        <p:spPr bwMode="auto">
          <a:xfrm>
            <a:off x="566738" y="4049713"/>
            <a:ext cx="2012950" cy="906462"/>
          </a:xfrm>
          <a:prstGeom prst="rect">
            <a:avLst/>
          </a:prstGeom>
          <a:noFill/>
          <a:ln w="9525">
            <a:noFill/>
            <a:miter lim="800000"/>
            <a:headEnd/>
            <a:tailEnd/>
          </a:ln>
        </p:spPr>
      </p:pic>
      <p:pic>
        <p:nvPicPr>
          <p:cNvPr id="60424" name="Picture 13" descr="https://encrypted-tbn1.gstatic.com/images?q=tbn:ANd9GcQpL6e_W5PNVDOlzeJa3HU5-yIVb3Ei8Qrfxd4R_Pg7GLoJLUjm2g"/>
          <p:cNvPicPr>
            <a:picLocks noChangeAspect="1" noChangeArrowheads="1"/>
          </p:cNvPicPr>
          <p:nvPr/>
        </p:nvPicPr>
        <p:blipFill>
          <a:blip r:embed="rId6" cstate="print"/>
          <a:srcRect/>
          <a:stretch>
            <a:fillRect/>
          </a:stretch>
        </p:blipFill>
        <p:spPr bwMode="auto">
          <a:xfrm>
            <a:off x="6602413" y="2325688"/>
            <a:ext cx="823912" cy="1014412"/>
          </a:xfrm>
          <a:prstGeom prst="rect">
            <a:avLst/>
          </a:prstGeom>
          <a:noFill/>
          <a:ln w="9525">
            <a:noFill/>
            <a:miter lim="800000"/>
            <a:headEnd/>
            <a:tailEnd/>
          </a:ln>
        </p:spPr>
      </p:pic>
      <p:pic>
        <p:nvPicPr>
          <p:cNvPr id="60425" name="Picture 15" descr="https://encrypted-tbn0.gstatic.com/images?q=tbn:ANd9GcRrGORvY5RYR2JpsZamS-HLQiqsy3UcFPabotoTXDNZD2ew6wyPdQ"/>
          <p:cNvPicPr>
            <a:picLocks noChangeAspect="1" noChangeArrowheads="1"/>
          </p:cNvPicPr>
          <p:nvPr/>
        </p:nvPicPr>
        <p:blipFill>
          <a:blip r:embed="rId7" cstate="print"/>
          <a:srcRect/>
          <a:stretch>
            <a:fillRect/>
          </a:stretch>
        </p:blipFill>
        <p:spPr bwMode="auto">
          <a:xfrm>
            <a:off x="4456113" y="2436813"/>
            <a:ext cx="1495425" cy="549275"/>
          </a:xfrm>
          <a:prstGeom prst="rect">
            <a:avLst/>
          </a:prstGeom>
          <a:noFill/>
          <a:ln w="9525">
            <a:noFill/>
            <a:miter lim="800000"/>
            <a:headEnd/>
            <a:tailEnd/>
          </a:ln>
        </p:spPr>
      </p:pic>
      <p:pic>
        <p:nvPicPr>
          <p:cNvPr id="60426" name="Picture 17" descr="https://encrypted-tbn2.gstatic.com/images?q=tbn:ANd9GcRsJAP839_V7KxL-uyXO62WS0YBQLHRGXIqlOEDQ45s15PKElBBxw"/>
          <p:cNvPicPr>
            <a:picLocks noChangeAspect="1" noChangeArrowheads="1"/>
          </p:cNvPicPr>
          <p:nvPr/>
        </p:nvPicPr>
        <p:blipFill>
          <a:blip r:embed="rId8" cstate="print"/>
          <a:srcRect/>
          <a:stretch>
            <a:fillRect/>
          </a:stretch>
        </p:blipFill>
        <p:spPr bwMode="auto">
          <a:xfrm>
            <a:off x="4106863" y="2952750"/>
            <a:ext cx="1096962" cy="1096963"/>
          </a:xfrm>
          <a:prstGeom prst="rect">
            <a:avLst/>
          </a:prstGeom>
          <a:noFill/>
          <a:ln w="9525">
            <a:noFill/>
            <a:miter lim="800000"/>
            <a:headEnd/>
            <a:tailEnd/>
          </a:ln>
        </p:spPr>
      </p:pic>
      <p:cxnSp>
        <p:nvCxnSpPr>
          <p:cNvPr id="4" name="Straight Arrow Connector 3"/>
          <p:cNvCxnSpPr/>
          <p:nvPr/>
        </p:nvCxnSpPr>
        <p:spPr>
          <a:xfrm>
            <a:off x="760413" y="2238375"/>
            <a:ext cx="812800" cy="184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771525"/>
          </a:xfrm>
        </p:spPr>
        <p:txBody>
          <a:bodyPr/>
          <a:lstStyle/>
          <a:p>
            <a:pPr>
              <a:defRPr/>
            </a:pPr>
            <a:r>
              <a:rPr lang="en-US" dirty="0" smtClean="0"/>
              <a:t>NDRI</a:t>
            </a:r>
            <a:endParaRPr lang="en-US" dirty="0"/>
          </a:p>
        </p:txBody>
      </p:sp>
      <p:sp>
        <p:nvSpPr>
          <p:cNvPr id="66563" name="Text Placeholder 6"/>
          <p:cNvSpPr>
            <a:spLocks noGrp="1"/>
          </p:cNvSpPr>
          <p:nvPr>
            <p:ph type="body" idx="1"/>
          </p:nvPr>
        </p:nvSpPr>
        <p:spPr>
          <a:xfrm>
            <a:off x="152400" y="5105400"/>
            <a:ext cx="6196012" cy="985837"/>
          </a:xfrm>
        </p:spPr>
        <p:txBody>
          <a:bodyPr>
            <a:noAutofit/>
          </a:bodyPr>
          <a:lstStyle/>
          <a:p>
            <a:r>
              <a:rPr lang="en-US" altLang="en-US" sz="3200" dirty="0" smtClean="0"/>
              <a:t>Norepinephrine and Dopamine Reuptake Inhibitors</a:t>
            </a:r>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66565" name="Picture 2" descr="http://pharmacologycorner.com/wp-content/uploads/2009/05/drug-snri.png"/>
          <p:cNvPicPr>
            <a:picLocks noChangeAspect="1" noChangeArrowheads="1"/>
          </p:cNvPicPr>
          <p:nvPr/>
        </p:nvPicPr>
        <p:blipFill>
          <a:blip r:embed="rId2" cstate="print"/>
          <a:srcRect/>
          <a:stretch>
            <a:fillRect/>
          </a:stretch>
        </p:blipFill>
        <p:spPr bwMode="auto">
          <a:xfrm>
            <a:off x="4386263" y="566738"/>
            <a:ext cx="4533900" cy="4572000"/>
          </a:xfrm>
          <a:prstGeom prst="rect">
            <a:avLst/>
          </a:prstGeom>
          <a:noFill/>
          <a:ln w="9525">
            <a:noFill/>
            <a:miter lim="800000"/>
            <a:headEnd/>
            <a:tailEnd/>
          </a:ln>
        </p:spPr>
      </p:pic>
      <p:pic>
        <p:nvPicPr>
          <p:cNvPr id="66566" name="Picture 4" descr="http://ars.els-cdn.com/content/image/1-s2.0-S1357272509001757-gr3.jpg"/>
          <p:cNvPicPr>
            <a:picLocks noChangeAspect="1" noChangeArrowheads="1"/>
          </p:cNvPicPr>
          <p:nvPr/>
        </p:nvPicPr>
        <p:blipFill>
          <a:blip r:embed="rId3" cstate="print"/>
          <a:srcRect/>
          <a:stretch>
            <a:fillRect/>
          </a:stretch>
        </p:blipFill>
        <p:spPr bwMode="auto">
          <a:xfrm>
            <a:off x="446088" y="1279525"/>
            <a:ext cx="3840162" cy="135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a:xfrm>
            <a:off x="503238" y="4986338"/>
            <a:ext cx="5281612" cy="1482725"/>
          </a:xfrm>
        </p:spPr>
        <p:txBody>
          <a:bodyPr/>
          <a:lstStyle/>
          <a:p>
            <a:r>
              <a:rPr lang="en-US" altLang="en-US" sz="2400" smtClean="0"/>
              <a:t>Norepinephrine-Dopamine Reuptake Inhibitors (NET &amp; DAT Blockers in a Single Molecule)</a:t>
            </a:r>
          </a:p>
        </p:txBody>
      </p:sp>
      <p:sp>
        <p:nvSpPr>
          <p:cNvPr id="67587" name="Content Placeholder 3"/>
          <p:cNvSpPr>
            <a:spLocks noGrp="1"/>
          </p:cNvSpPr>
          <p:nvPr>
            <p:ph idx="1"/>
          </p:nvPr>
        </p:nvSpPr>
        <p:spPr>
          <a:xfrm>
            <a:off x="265113" y="0"/>
            <a:ext cx="7888287" cy="4952999"/>
          </a:xfrm>
        </p:spPr>
        <p:txBody>
          <a:bodyPr/>
          <a:lstStyle/>
          <a:p>
            <a:r>
              <a:rPr lang="en-US" altLang="en-US" sz="2400" dirty="0" smtClean="0"/>
              <a:t>These agents combine a NET blocker and a DAT blocker in a single agent:</a:t>
            </a:r>
          </a:p>
          <a:p>
            <a:pPr lvl="1"/>
            <a:r>
              <a:rPr lang="en-US" altLang="en-US" sz="2000" dirty="0" smtClean="0"/>
              <a:t>Sometimes, when using only a SERT blocker, a person will lose the increased negative affective component of depression, but not the decreased positive affective component. As we have seen, increasing availability of NE often helps with this situation.</a:t>
            </a:r>
          </a:p>
          <a:p>
            <a:pPr lvl="1"/>
            <a:r>
              <a:rPr lang="en-US" altLang="en-US" sz="2000" dirty="0" smtClean="0"/>
              <a:t>By adding a slow-acting and moderate DAT occupying DAT blocker to the mix, there is often an even more effective reemergence of positive affect, perhaps optimizing the antidepressant actions of the drugs used in treatment.</a:t>
            </a:r>
          </a:p>
          <a:p>
            <a:pPr lvl="1"/>
            <a:r>
              <a:rPr lang="en-US" altLang="en-US" sz="2000" dirty="0" smtClean="0"/>
              <a:t>Cognitive improvement also likely</a:t>
            </a:r>
          </a:p>
        </p:txBody>
      </p:sp>
      <p:sp>
        <p:nvSpPr>
          <p:cNvPr id="2" name="Footer Placeholder 1"/>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67589" name="Picture 2" descr="https://encrypted-tbn0.gstatic.com/images?q=tbn:ANd9GcS9qOBllmg5aWhSWD6P2DMdAR3NOes8O7LAagPRNg4D2ONB1QaA"/>
          <p:cNvPicPr>
            <a:picLocks noChangeAspect="1" noChangeArrowheads="1"/>
          </p:cNvPicPr>
          <p:nvPr/>
        </p:nvPicPr>
        <p:blipFill>
          <a:blip r:embed="rId2" cstate="print"/>
          <a:srcRect/>
          <a:stretch>
            <a:fillRect/>
          </a:stretch>
        </p:blipFill>
        <p:spPr bwMode="auto">
          <a:xfrm>
            <a:off x="6172200" y="5105400"/>
            <a:ext cx="1828800"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3238" y="4983163"/>
            <a:ext cx="4478337" cy="1052512"/>
          </a:xfrm>
        </p:spPr>
        <p:txBody>
          <a:bodyPr>
            <a:normAutofit/>
          </a:bodyPr>
          <a:lstStyle/>
          <a:p>
            <a:pPr eaLnBrk="1" fontAlgn="auto" hangingPunct="1">
              <a:spcAft>
                <a:spcPts val="0"/>
              </a:spcAft>
              <a:defRPr/>
            </a:pPr>
            <a:r>
              <a:rPr lang="en-US" kern="1200" dirty="0" smtClean="0">
                <a:solidFill>
                  <a:schemeClr val="accent1">
                    <a:tint val="88000"/>
                    <a:satMod val="150000"/>
                  </a:schemeClr>
                </a:solidFill>
                <a:effectLst>
                  <a:outerShdw blurRad="53975" dist="22860" dir="5400000" algn="tl" rotWithShape="0">
                    <a:srgbClr val="000000">
                      <a:alpha val="55000"/>
                    </a:srgbClr>
                  </a:outerShdw>
                </a:effectLst>
              </a:rPr>
              <a:t>Available NDRI’s</a:t>
            </a:r>
            <a:endParaRPr lang="en-US"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68611" name="Content Placeholder 2"/>
          <p:cNvSpPr>
            <a:spLocks noGrp="1"/>
          </p:cNvSpPr>
          <p:nvPr>
            <p:ph idx="4294967295"/>
          </p:nvPr>
        </p:nvSpPr>
        <p:spPr>
          <a:xfrm>
            <a:off x="503238" y="530225"/>
            <a:ext cx="7040562" cy="2887663"/>
          </a:xfrm>
        </p:spPr>
        <p:txBody>
          <a:bodyPr/>
          <a:lstStyle/>
          <a:p>
            <a:pPr eaLnBrk="1" hangingPunct="1"/>
            <a:r>
              <a:rPr lang="en-US" altLang="en-US" dirty="0" err="1" smtClean="0"/>
              <a:t>bupropion</a:t>
            </a:r>
            <a:r>
              <a:rPr lang="en-US" altLang="en-US" dirty="0" smtClean="0"/>
              <a:t> (</a:t>
            </a:r>
            <a:r>
              <a:rPr lang="en-US" altLang="en-US" dirty="0" err="1" smtClean="0"/>
              <a:t>Wellbutrin</a:t>
            </a:r>
            <a:r>
              <a:rPr lang="en-US" altLang="en-US" dirty="0" smtClean="0"/>
              <a:t>, </a:t>
            </a:r>
            <a:r>
              <a:rPr lang="en-US" altLang="en-US" dirty="0" err="1" smtClean="0"/>
              <a:t>Zyban</a:t>
            </a:r>
            <a:r>
              <a:rPr lang="en-US" altLang="en-US" dirty="0" smtClean="0"/>
              <a:t>)</a:t>
            </a:r>
          </a:p>
          <a:p>
            <a:pPr lvl="1" eaLnBrk="1" hangingPunct="1"/>
            <a:r>
              <a:rPr lang="en-US" altLang="en-US" dirty="0" smtClean="0"/>
              <a:t>Only modest DAT blocker, which may make it less </a:t>
            </a:r>
            <a:r>
              <a:rPr lang="en-US" altLang="en-US" dirty="0" err="1" smtClean="0"/>
              <a:t>abusable</a:t>
            </a:r>
            <a:endParaRPr lang="en-US" altLang="en-US" dirty="0" smtClean="0"/>
          </a:p>
          <a:p>
            <a:pPr lvl="1" eaLnBrk="1" hangingPunct="1"/>
            <a:r>
              <a:rPr lang="en-US" altLang="en-US" dirty="0" smtClean="0"/>
              <a:t>Its use as a smoking cessation nicotine </a:t>
            </a:r>
            <a:r>
              <a:rPr lang="en-US" altLang="en-US" dirty="0" smtClean="0"/>
              <a:t>addiction </a:t>
            </a:r>
            <a:r>
              <a:rPr lang="en-US" altLang="en-US" dirty="0" smtClean="0"/>
              <a:t>drug (</a:t>
            </a:r>
            <a:r>
              <a:rPr lang="en-US" altLang="en-US" dirty="0" err="1" smtClean="0"/>
              <a:t>Zyban</a:t>
            </a:r>
            <a:r>
              <a:rPr lang="en-US" altLang="en-US" dirty="0" smtClean="0"/>
              <a:t>) suggests mild effects in the nucleus </a:t>
            </a:r>
            <a:r>
              <a:rPr lang="en-US" altLang="en-US" dirty="0" err="1" smtClean="0"/>
              <a:t>accumbens</a:t>
            </a:r>
            <a:endParaRPr lang="en-US" altLang="en-US" dirty="0" smtClean="0"/>
          </a:p>
        </p:txBody>
      </p:sp>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68613" name="Picture 6" descr="https://encrypted-tbn0.gstatic.com/images?q=tbn:ANd9GcR5oVj34e3iqPcyjkyje3ixO7l-NCUfsyrKmkN-XYLRumkNadW0"/>
          <p:cNvPicPr>
            <a:picLocks noChangeAspect="1" noChangeArrowheads="1"/>
          </p:cNvPicPr>
          <p:nvPr/>
        </p:nvPicPr>
        <p:blipFill>
          <a:blip r:embed="rId2" cstate="print"/>
          <a:srcRect/>
          <a:stretch>
            <a:fillRect/>
          </a:stretch>
        </p:blipFill>
        <p:spPr bwMode="auto">
          <a:xfrm>
            <a:off x="857250" y="3565525"/>
            <a:ext cx="3038475" cy="1504950"/>
          </a:xfrm>
          <a:prstGeom prst="rect">
            <a:avLst/>
          </a:prstGeom>
          <a:noFill/>
          <a:ln w="9525">
            <a:noFill/>
            <a:miter lim="800000"/>
            <a:headEnd/>
            <a:tailEnd/>
          </a:ln>
        </p:spPr>
      </p:pic>
      <p:pic>
        <p:nvPicPr>
          <p:cNvPr id="68614" name="Picture 8" descr="https://encrypted-tbn0.gstatic.com/images?q=tbn:ANd9GcROOblXnbsUTPBFrnu9fsPr6SeNHOaTDkbOxa0AQ9wzhbHSK_QVRQ"/>
          <p:cNvPicPr>
            <a:picLocks noChangeAspect="1" noChangeArrowheads="1"/>
          </p:cNvPicPr>
          <p:nvPr/>
        </p:nvPicPr>
        <p:blipFill>
          <a:blip r:embed="rId3" cstate="print"/>
          <a:srcRect/>
          <a:stretch>
            <a:fillRect/>
          </a:stretch>
        </p:blipFill>
        <p:spPr bwMode="auto">
          <a:xfrm>
            <a:off x="5694363" y="2679700"/>
            <a:ext cx="2190750" cy="1638300"/>
          </a:xfrm>
          <a:prstGeom prst="rect">
            <a:avLst/>
          </a:prstGeom>
          <a:noFill/>
          <a:ln w="9525">
            <a:noFill/>
            <a:miter lim="800000"/>
            <a:headEnd/>
            <a:tailEnd/>
          </a:ln>
        </p:spPr>
      </p:pic>
      <p:sp>
        <p:nvSpPr>
          <p:cNvPr id="7" name="TextBox 6"/>
          <p:cNvSpPr txBox="1"/>
          <p:nvPr/>
        </p:nvSpPr>
        <p:spPr>
          <a:xfrm>
            <a:off x="5443538" y="4792663"/>
            <a:ext cx="2965450" cy="738187"/>
          </a:xfrm>
          <a:prstGeom prst="rect">
            <a:avLst/>
          </a:prstGeom>
          <a:solidFill>
            <a:schemeClr val="accent2">
              <a:lumMod val="20000"/>
              <a:lumOff val="80000"/>
            </a:schemeClr>
          </a:solidFill>
        </p:spPr>
        <p:txBody>
          <a:bodyPr>
            <a:spAutoFit/>
          </a:bodyPr>
          <a:lstStyle/>
          <a:p>
            <a:pPr>
              <a:defRPr/>
            </a:pPr>
            <a:r>
              <a:rPr lang="en-US" sz="1400" dirty="0"/>
              <a:t>There are many other </a:t>
            </a:r>
            <a:r>
              <a:rPr lang="en-US" sz="1400" dirty="0" smtClean="0"/>
              <a:t>NDRI’s </a:t>
            </a:r>
            <a:r>
              <a:rPr lang="en-US" sz="1400" dirty="0"/>
              <a:t>but these are the currently most relevant ones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125" y="5116513"/>
            <a:ext cx="6238875" cy="754062"/>
          </a:xfrm>
        </p:spPr>
        <p:txBody>
          <a:bodyPr/>
          <a:lstStyle/>
          <a:p>
            <a:pPr>
              <a:defRPr/>
            </a:pPr>
            <a:r>
              <a:rPr lang="el-GR" kern="1200" cap="none" dirty="0" smtClean="0">
                <a:solidFill>
                  <a:schemeClr val="accent1">
                    <a:tint val="88000"/>
                    <a:satMod val="150000"/>
                  </a:schemeClr>
                </a:solidFill>
                <a:effectLst>
                  <a:outerShdw blurRad="53975" dist="22860" dir="5400000" algn="tl" rotWithShape="0">
                    <a:srgbClr val="000000">
                      <a:alpha val="55000"/>
                    </a:srgbClr>
                  </a:outerShdw>
                </a:effectLst>
                <a:latin typeface="Times New Roman"/>
                <a:cs typeface="Times New Roman"/>
              </a:rPr>
              <a:t>α</a:t>
            </a:r>
            <a:r>
              <a:rPr lang="en-US" kern="1200" baseline="-25000" dirty="0" smtClean="0">
                <a:solidFill>
                  <a:schemeClr val="accent1">
                    <a:tint val="88000"/>
                    <a:satMod val="150000"/>
                  </a:schemeClr>
                </a:solidFill>
                <a:effectLst>
                  <a:outerShdw blurRad="53975" dist="22860" dir="5400000" algn="tl" rotWithShape="0">
                    <a:srgbClr val="000000">
                      <a:alpha val="55000"/>
                    </a:srgbClr>
                  </a:outerShdw>
                </a:effectLst>
                <a:cs typeface="Times New Roman" pitchFamily="18" charset="0"/>
              </a:rPr>
              <a:t>2</a:t>
            </a:r>
            <a:r>
              <a:rPr lang="en-US" kern="1200" dirty="0" smtClean="0">
                <a:solidFill>
                  <a:schemeClr val="accent1">
                    <a:tint val="88000"/>
                    <a:satMod val="150000"/>
                  </a:schemeClr>
                </a:solidFill>
                <a:effectLst>
                  <a:outerShdw blurRad="53975" dist="22860" dir="5400000" algn="tl" rotWithShape="0">
                    <a:srgbClr val="000000">
                      <a:alpha val="55000"/>
                    </a:srgbClr>
                  </a:outerShdw>
                </a:effectLst>
                <a:cs typeface="Times New Roman"/>
              </a:rPr>
              <a:t> Blockers</a:t>
            </a:r>
            <a:endParaRPr lang="en-US" dirty="0"/>
          </a:p>
        </p:txBody>
      </p:sp>
      <p:sp>
        <p:nvSpPr>
          <p:cNvPr id="67587" name="Text Placeholder 5"/>
          <p:cNvSpPr>
            <a:spLocks noGrp="1"/>
          </p:cNvSpPr>
          <p:nvPr>
            <p:ph type="body" idx="1"/>
          </p:nvPr>
        </p:nvSpPr>
        <p:spPr>
          <a:xfrm>
            <a:off x="3429000" y="5715000"/>
            <a:ext cx="3644900" cy="323850"/>
          </a:xfrm>
        </p:spPr>
        <p:txBody>
          <a:bodyPr>
            <a:normAutofit fontScale="70000" lnSpcReduction="20000"/>
          </a:bodyPr>
          <a:lstStyle/>
          <a:p>
            <a:pPr>
              <a:defRPr/>
            </a:pPr>
            <a:r>
              <a:rPr lang="en-US" kern="1200" dirty="0"/>
              <a:t>Alpha 2 </a:t>
            </a:r>
            <a:r>
              <a:rPr lang="en-US" kern="1200" dirty="0" smtClean="0"/>
              <a:t>(</a:t>
            </a:r>
            <a:r>
              <a:rPr lang="el-GR" kern="1200" dirty="0" smtClean="0">
                <a:latin typeface="Times New Roman" pitchFamily="18" charset="0"/>
                <a:cs typeface="Times New Roman" pitchFamily="18" charset="0"/>
              </a:rPr>
              <a:t>α</a:t>
            </a:r>
            <a:r>
              <a:rPr lang="en-US" kern="1200" baseline="-25000" dirty="0">
                <a:cs typeface="Times New Roman" pitchFamily="18" charset="0"/>
              </a:rPr>
              <a:t>2</a:t>
            </a:r>
            <a:r>
              <a:rPr lang="en-US" kern="1200" dirty="0">
                <a:cs typeface="Times New Roman"/>
              </a:rPr>
              <a:t>) </a:t>
            </a:r>
            <a:r>
              <a:rPr lang="en-US" kern="1200" dirty="0" smtClean="0">
                <a:cs typeface="Times New Roman"/>
              </a:rPr>
              <a:t>Noradrenergic Antagonists</a:t>
            </a:r>
            <a:endParaRPr lang="en-US" dirty="0" smtClean="0"/>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73733" name="Picture 2" descr="alpha 2 adrenergic antagonist decreases norepinephrine release"/>
          <p:cNvPicPr>
            <a:picLocks noChangeAspect="1" noChangeArrowheads="1"/>
          </p:cNvPicPr>
          <p:nvPr/>
        </p:nvPicPr>
        <p:blipFill>
          <a:blip r:embed="rId2" cstate="print"/>
          <a:srcRect/>
          <a:stretch>
            <a:fillRect/>
          </a:stretch>
        </p:blipFill>
        <p:spPr bwMode="auto">
          <a:xfrm>
            <a:off x="838200" y="0"/>
            <a:ext cx="6486525"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a:xfrm>
            <a:off x="3810000" y="4648200"/>
            <a:ext cx="4038600" cy="1311275"/>
          </a:xfrm>
        </p:spPr>
        <p:txBody>
          <a:bodyPr/>
          <a:lstStyle/>
          <a:p>
            <a:pPr algn="r"/>
            <a:r>
              <a:rPr lang="en-US" altLang="en-US" sz="2400" dirty="0" smtClean="0"/>
              <a:t>What Happens When </a:t>
            </a:r>
            <a:r>
              <a:rPr lang="el-GR" altLang="en-US" sz="2400" cap="none" dirty="0" smtClean="0">
                <a:latin typeface="Times New Roman" pitchFamily="18" charset="0"/>
                <a:cs typeface="Times New Roman" pitchFamily="18" charset="0"/>
              </a:rPr>
              <a:t>α</a:t>
            </a:r>
            <a:r>
              <a:rPr lang="en-US" altLang="en-US" sz="2400" baseline="-25000" dirty="0" smtClean="0">
                <a:latin typeface="Times New Roman" pitchFamily="18" charset="0"/>
                <a:cs typeface="Times New Roman" pitchFamily="18" charset="0"/>
              </a:rPr>
              <a:t>2</a:t>
            </a:r>
            <a:r>
              <a:rPr lang="en-US" altLang="en-US" sz="2400" dirty="0" smtClean="0">
                <a:latin typeface="Times New Roman" pitchFamily="18" charset="0"/>
                <a:cs typeface="Times New Roman" pitchFamily="18" charset="0"/>
              </a:rPr>
              <a:t> </a:t>
            </a:r>
            <a:r>
              <a:rPr lang="en-US" altLang="en-US" sz="2400" dirty="0" smtClean="0">
                <a:cs typeface="Times New Roman" pitchFamily="18" charset="0"/>
              </a:rPr>
              <a:t>Receptors Are Antagonized?</a:t>
            </a:r>
            <a:endParaRPr lang="en-US" altLang="en-US" sz="2400" dirty="0" smtClean="0"/>
          </a:p>
        </p:txBody>
      </p:sp>
      <p:sp>
        <p:nvSpPr>
          <p:cNvPr id="74755" name="Content Placeholder 5"/>
          <p:cNvSpPr>
            <a:spLocks noGrp="1"/>
          </p:cNvSpPr>
          <p:nvPr>
            <p:ph idx="1"/>
          </p:nvPr>
        </p:nvSpPr>
        <p:spPr>
          <a:xfrm>
            <a:off x="503238" y="169862"/>
            <a:ext cx="7573962" cy="4706938"/>
          </a:xfrm>
        </p:spPr>
        <p:txBody>
          <a:bodyPr/>
          <a:lstStyle/>
          <a:p>
            <a:r>
              <a:rPr lang="el-GR" altLang="en-US" sz="2400" dirty="0" smtClean="0">
                <a:latin typeface="Times New Roman" pitchFamily="18" charset="0"/>
                <a:cs typeface="Times New Roman" pitchFamily="18" charset="0"/>
              </a:rPr>
              <a:t>α</a:t>
            </a:r>
            <a:r>
              <a:rPr lang="en-US" altLang="en-US" sz="2400" baseline="-25000" dirty="0" smtClean="0">
                <a:latin typeface="Times New Roman" pitchFamily="18" charset="0"/>
                <a:cs typeface="Times New Roman" pitchFamily="18" charset="0"/>
              </a:rPr>
              <a:t>2</a:t>
            </a:r>
            <a:r>
              <a:rPr lang="en-US" altLang="en-US" sz="2400" dirty="0" smtClean="0">
                <a:latin typeface="Times New Roman" pitchFamily="18" charset="0"/>
                <a:cs typeface="Times New Roman" pitchFamily="18" charset="0"/>
              </a:rPr>
              <a:t> </a:t>
            </a:r>
            <a:r>
              <a:rPr lang="en-US" altLang="en-US" sz="2400" dirty="0" err="1" smtClean="0">
                <a:cs typeface="Times New Roman" pitchFamily="18" charset="0"/>
              </a:rPr>
              <a:t>autoreceptors</a:t>
            </a:r>
            <a:r>
              <a:rPr lang="en-US" altLang="en-US" sz="2400" dirty="0" smtClean="0">
                <a:cs typeface="Times New Roman" pitchFamily="18" charset="0"/>
              </a:rPr>
              <a:t> inhibit the release of NE by NE neurons. Hence, an alpha 2 blocker </a:t>
            </a:r>
            <a:r>
              <a:rPr lang="en-US" altLang="en-US" sz="2400" dirty="0" err="1" smtClean="0">
                <a:cs typeface="Times New Roman" pitchFamily="18" charset="0"/>
              </a:rPr>
              <a:t>disinhibits</a:t>
            </a:r>
            <a:r>
              <a:rPr lang="en-US" altLang="en-US" sz="2400" dirty="0" smtClean="0">
                <a:cs typeface="Times New Roman" pitchFamily="18" charset="0"/>
              </a:rPr>
              <a:t> the release of NE by these neurons </a:t>
            </a:r>
          </a:p>
          <a:p>
            <a:pPr lvl="1"/>
            <a:r>
              <a:rPr lang="en-US" altLang="en-US" sz="2000" dirty="0" smtClean="0">
                <a:cs typeface="Times New Roman" pitchFamily="18" charset="0"/>
              </a:rPr>
              <a:t>When </a:t>
            </a:r>
            <a:r>
              <a:rPr lang="el-GR" altLang="en-US" sz="2000" dirty="0" smtClean="0">
                <a:latin typeface="Times New Roman" pitchFamily="18" charset="0"/>
                <a:cs typeface="Times New Roman" pitchFamily="18" charset="0"/>
              </a:rPr>
              <a:t>α</a:t>
            </a:r>
            <a:r>
              <a:rPr lang="en-US" altLang="en-US" sz="2000" baseline="-25000" dirty="0" smtClean="0">
                <a:latin typeface="Times New Roman" pitchFamily="18" charset="0"/>
                <a:cs typeface="Times New Roman" pitchFamily="18" charset="0"/>
              </a:rPr>
              <a:t>2</a:t>
            </a:r>
            <a:r>
              <a:rPr lang="en-US" altLang="en-US" sz="2000" dirty="0" smtClean="0">
                <a:latin typeface="Times New Roman" pitchFamily="18" charset="0"/>
                <a:cs typeface="Times New Roman" pitchFamily="18" charset="0"/>
              </a:rPr>
              <a:t> </a:t>
            </a:r>
            <a:r>
              <a:rPr lang="en-US" altLang="en-US" sz="2000" dirty="0" err="1" smtClean="0">
                <a:cs typeface="Times New Roman" pitchFamily="18" charset="0"/>
              </a:rPr>
              <a:t>autoreceptors</a:t>
            </a:r>
            <a:r>
              <a:rPr lang="en-US" altLang="en-US" sz="2000" dirty="0" smtClean="0">
                <a:cs typeface="Times New Roman" pitchFamily="18" charset="0"/>
              </a:rPr>
              <a:t> are blocked, NE neurons originating in the locus </a:t>
            </a:r>
            <a:r>
              <a:rPr lang="en-US" altLang="en-US" sz="2000" dirty="0" err="1" smtClean="0">
                <a:cs typeface="Times New Roman" pitchFamily="18" charset="0"/>
              </a:rPr>
              <a:t>coeruleus</a:t>
            </a:r>
            <a:r>
              <a:rPr lang="en-US" altLang="en-US" sz="2000" dirty="0" smtClean="0">
                <a:cs typeface="Times New Roman" pitchFamily="18" charset="0"/>
              </a:rPr>
              <a:t> are </a:t>
            </a:r>
            <a:r>
              <a:rPr lang="en-US" altLang="en-US" sz="2000" dirty="0" err="1" smtClean="0">
                <a:cs typeface="Times New Roman" pitchFamily="18" charset="0"/>
              </a:rPr>
              <a:t>disinhibited</a:t>
            </a:r>
            <a:r>
              <a:rPr lang="en-US" altLang="en-US" sz="2000" dirty="0" smtClean="0">
                <a:cs typeface="Times New Roman" pitchFamily="18" charset="0"/>
              </a:rPr>
              <a:t>, allowing them to release excitatory NE on </a:t>
            </a:r>
            <a:r>
              <a:rPr lang="en-US" altLang="en-US" sz="2000" dirty="0" err="1" smtClean="0">
                <a:cs typeface="Times New Roman" pitchFamily="18" charset="0"/>
              </a:rPr>
              <a:t>serotonergic</a:t>
            </a:r>
            <a:r>
              <a:rPr lang="en-US" altLang="en-US" sz="2000" dirty="0" smtClean="0">
                <a:cs typeface="Times New Roman" pitchFamily="18" charset="0"/>
              </a:rPr>
              <a:t> neurons in the </a:t>
            </a:r>
            <a:r>
              <a:rPr lang="en-US" altLang="en-US" sz="2000" dirty="0" err="1" smtClean="0">
                <a:cs typeface="Times New Roman" pitchFamily="18" charset="0"/>
              </a:rPr>
              <a:t>Raphé</a:t>
            </a:r>
            <a:r>
              <a:rPr lang="en-US" altLang="en-US" sz="2000" dirty="0" smtClean="0">
                <a:cs typeface="Times New Roman" pitchFamily="18" charset="0"/>
              </a:rPr>
              <a:t>, in turn permitting those neurons to release more 5HT throughout the brain </a:t>
            </a:r>
          </a:p>
          <a:p>
            <a:r>
              <a:rPr lang="el-GR" altLang="en-US" sz="2400" dirty="0" smtClean="0">
                <a:latin typeface="Times New Roman" pitchFamily="18" charset="0"/>
                <a:cs typeface="Times New Roman" pitchFamily="18" charset="0"/>
              </a:rPr>
              <a:t>α</a:t>
            </a:r>
            <a:r>
              <a:rPr lang="en-US" altLang="en-US" sz="2400" baseline="-25000" dirty="0" smtClean="0">
                <a:latin typeface="Times New Roman" pitchFamily="18" charset="0"/>
                <a:cs typeface="Times New Roman" pitchFamily="18" charset="0"/>
              </a:rPr>
              <a:t>2</a:t>
            </a:r>
            <a:r>
              <a:rPr lang="en-US" altLang="en-US" sz="2400" dirty="0" smtClean="0">
                <a:latin typeface="Times New Roman" pitchFamily="18" charset="0"/>
                <a:cs typeface="Times New Roman" pitchFamily="18" charset="0"/>
              </a:rPr>
              <a:t> </a:t>
            </a:r>
            <a:r>
              <a:rPr lang="en-US" altLang="en-US" sz="2400" dirty="0" err="1" smtClean="0">
                <a:cs typeface="Times New Roman" pitchFamily="18" charset="0"/>
              </a:rPr>
              <a:t>heteroreceptors</a:t>
            </a:r>
            <a:r>
              <a:rPr lang="en-US" altLang="en-US" sz="2400" dirty="0" smtClean="0">
                <a:cs typeface="Times New Roman" pitchFamily="18" charset="0"/>
              </a:rPr>
              <a:t> inhibit the release of 5HT by </a:t>
            </a:r>
            <a:r>
              <a:rPr lang="en-US" altLang="en-US" sz="2400" dirty="0" err="1" smtClean="0">
                <a:cs typeface="Times New Roman" pitchFamily="18" charset="0"/>
              </a:rPr>
              <a:t>serotonergic</a:t>
            </a:r>
            <a:r>
              <a:rPr lang="en-US" altLang="en-US" sz="2400" dirty="0" smtClean="0">
                <a:cs typeface="Times New Roman" pitchFamily="18" charset="0"/>
              </a:rPr>
              <a:t> neurons. Hence, an alpha 2 blocker </a:t>
            </a:r>
            <a:r>
              <a:rPr lang="en-US" altLang="en-US" sz="2400" dirty="0" err="1" smtClean="0">
                <a:cs typeface="Times New Roman" pitchFamily="18" charset="0"/>
              </a:rPr>
              <a:t>disinhibits</a:t>
            </a:r>
            <a:r>
              <a:rPr lang="en-US" altLang="en-US" sz="2400" dirty="0" smtClean="0">
                <a:cs typeface="Times New Roman" pitchFamily="18" charset="0"/>
              </a:rPr>
              <a:t> the release of serotonin by these neurons </a:t>
            </a:r>
            <a:endParaRPr lang="en-US" altLang="en-US" sz="2400" dirty="0" smtClean="0"/>
          </a:p>
          <a:p>
            <a:endParaRPr lang="en-US" altLang="en-US" dirty="0" smtClean="0"/>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sp>
        <p:nvSpPr>
          <p:cNvPr id="7" name="TextBox 6"/>
          <p:cNvSpPr txBox="1"/>
          <p:nvPr/>
        </p:nvSpPr>
        <p:spPr>
          <a:xfrm>
            <a:off x="684213" y="5084763"/>
            <a:ext cx="3195637" cy="830262"/>
          </a:xfrm>
          <a:prstGeom prst="rect">
            <a:avLst/>
          </a:prstGeom>
          <a:solidFill>
            <a:schemeClr val="accent2">
              <a:lumMod val="20000"/>
              <a:lumOff val="80000"/>
            </a:schemeClr>
          </a:solidFill>
        </p:spPr>
        <p:txBody>
          <a:bodyPr>
            <a:spAutoFit/>
          </a:bodyPr>
          <a:lstStyle/>
          <a:p>
            <a:pPr>
              <a:defRPr/>
            </a:pPr>
            <a:r>
              <a:rPr lang="en-US" sz="1600" dirty="0"/>
              <a:t>All of these effects enhance serotonergic and adrenergic activity throughout the brain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775" y="5316538"/>
            <a:ext cx="5222875" cy="1052512"/>
          </a:xfrm>
        </p:spPr>
        <p:txBody>
          <a:bodyPr>
            <a:normAutofit/>
          </a:bodyPr>
          <a:lstStyle/>
          <a:p>
            <a:pPr eaLnBrk="1" fontAlgn="auto" hangingPunct="1">
              <a:spcAft>
                <a:spcPts val="0"/>
              </a:spcAft>
              <a:defRPr/>
            </a:pPr>
            <a:r>
              <a:rPr lang="en-US" sz="2400" kern="1200" dirty="0">
                <a:solidFill>
                  <a:schemeClr val="accent1">
                    <a:tint val="88000"/>
                    <a:satMod val="150000"/>
                  </a:schemeClr>
                </a:solidFill>
                <a:effectLst>
                  <a:outerShdw blurRad="53975" dist="22860" dir="5400000" algn="tl" rotWithShape="0">
                    <a:srgbClr val="000000">
                      <a:alpha val="55000"/>
                    </a:srgbClr>
                  </a:outerShdw>
                </a:effectLst>
              </a:rPr>
              <a:t>Alpha </a:t>
            </a:r>
            <a:r>
              <a:rPr lang="en-US" sz="2400" kern="1200" dirty="0" smtClean="0">
                <a:solidFill>
                  <a:schemeClr val="accent1">
                    <a:tint val="88000"/>
                    <a:satMod val="150000"/>
                  </a:schemeClr>
                </a:solidFill>
                <a:effectLst>
                  <a:outerShdw blurRad="53975" dist="22860" dir="5400000" algn="tl" rotWithShape="0">
                    <a:srgbClr val="000000">
                      <a:alpha val="55000"/>
                    </a:srgbClr>
                  </a:outerShdw>
                </a:effectLst>
              </a:rPr>
              <a:t>2 (</a:t>
            </a:r>
            <a:r>
              <a:rPr lang="el-GR" sz="2400" kern="1200" cap="none" dirty="0" smtClean="0">
                <a:solidFill>
                  <a:schemeClr val="accent1">
                    <a:tint val="88000"/>
                    <a:satMod val="150000"/>
                  </a:schemeClr>
                </a:solidFill>
                <a:effectLst>
                  <a:outerShdw blurRad="53975" dist="22860" dir="5400000" algn="tl" rotWithShape="0">
                    <a:srgbClr val="000000">
                      <a:alpha val="55000"/>
                    </a:srgbClr>
                  </a:outerShdw>
                </a:effectLst>
                <a:latin typeface="Times New Roman" pitchFamily="18" charset="0"/>
                <a:cs typeface="Times New Roman" pitchFamily="18" charset="0"/>
              </a:rPr>
              <a:t>α</a:t>
            </a:r>
            <a:r>
              <a:rPr lang="en-US" sz="2400" kern="1200" baseline="-25000" dirty="0">
                <a:solidFill>
                  <a:schemeClr val="accent1">
                    <a:tint val="88000"/>
                    <a:satMod val="150000"/>
                  </a:schemeClr>
                </a:solidFill>
                <a:effectLst>
                  <a:outerShdw blurRad="53975" dist="22860" dir="5400000" algn="tl" rotWithShape="0">
                    <a:srgbClr val="000000">
                      <a:alpha val="55000"/>
                    </a:srgbClr>
                  </a:outerShdw>
                </a:effectLst>
                <a:cs typeface="Times New Roman" pitchFamily="18" charset="0"/>
              </a:rPr>
              <a:t>2</a:t>
            </a:r>
            <a:r>
              <a:rPr lang="en-US" sz="2400" kern="1200" dirty="0">
                <a:solidFill>
                  <a:schemeClr val="accent1">
                    <a:tint val="88000"/>
                    <a:satMod val="150000"/>
                  </a:schemeClr>
                </a:solidFill>
                <a:effectLst>
                  <a:outerShdw blurRad="53975" dist="22860" dir="5400000" algn="tl" rotWithShape="0">
                    <a:srgbClr val="000000">
                      <a:alpha val="55000"/>
                    </a:srgbClr>
                  </a:outerShdw>
                </a:effectLst>
                <a:cs typeface="Times New Roman"/>
              </a:rPr>
              <a:t>) </a:t>
            </a:r>
            <a:r>
              <a:rPr lang="en-US" sz="2400" kern="1200" dirty="0" smtClean="0">
                <a:solidFill>
                  <a:schemeClr val="accent1">
                    <a:tint val="88000"/>
                    <a:satMod val="150000"/>
                  </a:schemeClr>
                </a:solidFill>
                <a:effectLst>
                  <a:outerShdw blurRad="53975" dist="22860" dir="5400000" algn="tl" rotWithShape="0">
                    <a:srgbClr val="000000">
                      <a:alpha val="55000"/>
                    </a:srgbClr>
                  </a:outerShdw>
                </a:effectLst>
                <a:cs typeface="Times New Roman"/>
              </a:rPr>
              <a:t>Antagonists for Depression not selective) </a:t>
            </a:r>
            <a:endParaRPr lang="en-US" sz="2400" kern="1200" dirty="0">
              <a:solidFill>
                <a:schemeClr val="accent1">
                  <a:tint val="88000"/>
                  <a:satMod val="150000"/>
                </a:schemeClr>
              </a:solidFill>
              <a:effectLst>
                <a:outerShdw blurRad="53975" dist="22860" dir="5400000" algn="tl" rotWithShape="0">
                  <a:srgbClr val="000000">
                    <a:alpha val="55000"/>
                  </a:srgbClr>
                </a:outerShdw>
              </a:effectLst>
            </a:endParaRPr>
          </a:p>
        </p:txBody>
      </p:sp>
      <p:sp>
        <p:nvSpPr>
          <p:cNvPr id="3" name="Content Placeholder 2"/>
          <p:cNvSpPr>
            <a:spLocks noGrp="1"/>
          </p:cNvSpPr>
          <p:nvPr>
            <p:ph idx="4294967295"/>
          </p:nvPr>
        </p:nvSpPr>
        <p:spPr>
          <a:xfrm>
            <a:off x="228601" y="152400"/>
            <a:ext cx="7848600" cy="5486400"/>
          </a:xfrm>
        </p:spPr>
        <p:txBody>
          <a:bodyPr>
            <a:normAutofit fontScale="92500" lnSpcReduction="10000"/>
          </a:bodyPr>
          <a:lstStyle/>
          <a:p>
            <a:pPr marL="265176" indent="-265176" eaLnBrk="1" fontAlgn="auto" hangingPunct="1">
              <a:spcAft>
                <a:spcPts val="0"/>
              </a:spcAft>
              <a:buFont typeface="Wingdings 2"/>
              <a:buChar char=""/>
              <a:defRPr/>
            </a:pPr>
            <a:r>
              <a:rPr lang="en-US" kern="1200" dirty="0"/>
              <a:t>The one drug approved for depression in the U.S. that is principally an </a:t>
            </a:r>
            <a:r>
              <a:rPr lang="el-GR" kern="1200" dirty="0">
                <a:latin typeface="Times New Roman" pitchFamily="18" charset="0"/>
                <a:cs typeface="Times New Roman" pitchFamily="18" charset="0"/>
              </a:rPr>
              <a:t>α</a:t>
            </a:r>
            <a:r>
              <a:rPr lang="en-US" kern="1200" baseline="-25000" dirty="0">
                <a:cs typeface="Times New Roman" pitchFamily="18" charset="0"/>
              </a:rPr>
              <a:t>2 </a:t>
            </a:r>
            <a:r>
              <a:rPr lang="en-US" kern="1200" dirty="0">
                <a:cs typeface="Times New Roman" pitchFamily="18" charset="0"/>
              </a:rPr>
              <a:t>antagonist is mirtazapine </a:t>
            </a:r>
            <a:r>
              <a:rPr lang="en-US" kern="1200" dirty="0" smtClean="0">
                <a:cs typeface="Times New Roman" pitchFamily="18" charset="0"/>
              </a:rPr>
              <a:t>(</a:t>
            </a:r>
            <a:r>
              <a:rPr lang="en-US" dirty="0" err="1" smtClean="0"/>
              <a:t>Remeron</a:t>
            </a:r>
            <a:r>
              <a:rPr lang="en-US" dirty="0"/>
              <a:t>, </a:t>
            </a:r>
            <a:r>
              <a:rPr lang="en-US" dirty="0" err="1"/>
              <a:t>Avanza</a:t>
            </a:r>
            <a:r>
              <a:rPr lang="en-US" dirty="0"/>
              <a:t>, </a:t>
            </a:r>
            <a:r>
              <a:rPr lang="en-US" dirty="0" err="1"/>
              <a:t>Zispin</a:t>
            </a:r>
            <a:r>
              <a:rPr lang="en-US" kern="1200" dirty="0" smtClean="0">
                <a:cs typeface="Times New Roman" pitchFamily="18" charset="0"/>
              </a:rPr>
              <a:t>).</a:t>
            </a:r>
            <a:endParaRPr lang="en-US" kern="1200" dirty="0">
              <a:cs typeface="Times New Roman" pitchFamily="18" charset="0"/>
            </a:endParaRPr>
          </a:p>
          <a:p>
            <a:pPr marL="548640" lvl="1" indent="-201168" eaLnBrk="1" fontAlgn="auto" hangingPunct="1">
              <a:spcAft>
                <a:spcPts val="0"/>
              </a:spcAft>
              <a:buFont typeface="Verdana"/>
              <a:buChar char="◦"/>
              <a:defRPr/>
            </a:pPr>
            <a:r>
              <a:rPr lang="en-US" kern="1200" dirty="0">
                <a:ea typeface="+mn-ea"/>
                <a:cs typeface="Times New Roman" pitchFamily="18" charset="0"/>
              </a:rPr>
              <a:t>Since </a:t>
            </a:r>
            <a:r>
              <a:rPr lang="el-GR" kern="1200" dirty="0">
                <a:latin typeface="Times New Roman" pitchFamily="18" charset="0"/>
                <a:ea typeface="+mn-ea"/>
                <a:cs typeface="Times New Roman" pitchFamily="18" charset="0"/>
              </a:rPr>
              <a:t>α</a:t>
            </a:r>
            <a:r>
              <a:rPr lang="en-US" kern="1200" baseline="-25000" dirty="0">
                <a:ea typeface="+mn-ea"/>
                <a:cs typeface="Times New Roman" pitchFamily="18" charset="0"/>
              </a:rPr>
              <a:t>2</a:t>
            </a:r>
            <a:r>
              <a:rPr lang="en-US" kern="1200" dirty="0">
                <a:ea typeface="+mn-ea"/>
                <a:cs typeface="Times New Roman" pitchFamily="18" charset="0"/>
              </a:rPr>
              <a:t> receptors are </a:t>
            </a:r>
            <a:r>
              <a:rPr lang="en-US" kern="1200" dirty="0" err="1">
                <a:ea typeface="+mn-ea"/>
                <a:cs typeface="Times New Roman" pitchFamily="18" charset="0"/>
              </a:rPr>
              <a:t>autoreceptors</a:t>
            </a:r>
            <a:r>
              <a:rPr lang="en-US" kern="1200" dirty="0">
                <a:ea typeface="+mn-ea"/>
                <a:cs typeface="Times New Roman" pitchFamily="18" charset="0"/>
              </a:rPr>
              <a:t> on noradrenergic neurons </a:t>
            </a:r>
            <a:r>
              <a:rPr lang="en-US" kern="1200" dirty="0" smtClean="0">
                <a:ea typeface="+mn-ea"/>
                <a:cs typeface="Times New Roman" pitchFamily="18" charset="0"/>
              </a:rPr>
              <a:t>(braking </a:t>
            </a:r>
            <a:r>
              <a:rPr lang="en-US" kern="1200" dirty="0">
                <a:ea typeface="+mn-ea"/>
                <a:cs typeface="Times New Roman" pitchFamily="18" charset="0"/>
              </a:rPr>
              <a:t>NE release) and inhibitory </a:t>
            </a:r>
            <a:r>
              <a:rPr lang="en-US" kern="1200" dirty="0" err="1">
                <a:ea typeface="+mn-ea"/>
                <a:cs typeface="Times New Roman" pitchFamily="18" charset="0"/>
              </a:rPr>
              <a:t>heteroreceptors</a:t>
            </a:r>
            <a:r>
              <a:rPr lang="en-US" kern="1200" dirty="0">
                <a:ea typeface="+mn-ea"/>
                <a:cs typeface="Times New Roman" pitchFamily="18" charset="0"/>
              </a:rPr>
              <a:t> on </a:t>
            </a:r>
            <a:r>
              <a:rPr lang="en-US" kern="1200" dirty="0" err="1">
                <a:ea typeface="+mn-ea"/>
                <a:cs typeface="Times New Roman" pitchFamily="18" charset="0"/>
              </a:rPr>
              <a:t>seroternigic</a:t>
            </a:r>
            <a:r>
              <a:rPr lang="en-US" kern="1200" dirty="0">
                <a:ea typeface="+mn-ea"/>
                <a:cs typeface="Times New Roman" pitchFamily="18" charset="0"/>
              </a:rPr>
              <a:t> neurons </a:t>
            </a:r>
            <a:r>
              <a:rPr lang="en-US" kern="1200" dirty="0" smtClean="0">
                <a:ea typeface="+mn-ea"/>
                <a:cs typeface="Times New Roman" pitchFamily="18" charset="0"/>
              </a:rPr>
              <a:t>(braking </a:t>
            </a:r>
            <a:r>
              <a:rPr lang="en-US" kern="1200" dirty="0">
                <a:ea typeface="+mn-ea"/>
                <a:cs typeface="Times New Roman" pitchFamily="18" charset="0"/>
              </a:rPr>
              <a:t>5HT release), the dual effect of </a:t>
            </a:r>
            <a:r>
              <a:rPr lang="el-GR" kern="1200" dirty="0">
                <a:latin typeface="Times New Roman" pitchFamily="18" charset="0"/>
                <a:ea typeface="+mn-ea"/>
                <a:cs typeface="Times New Roman" pitchFamily="18" charset="0"/>
              </a:rPr>
              <a:t>α</a:t>
            </a:r>
            <a:r>
              <a:rPr lang="en-US" kern="1200" baseline="-25000" dirty="0">
                <a:ea typeface="+mn-ea"/>
                <a:cs typeface="Times New Roman" pitchFamily="18" charset="0"/>
              </a:rPr>
              <a:t>2 </a:t>
            </a:r>
            <a:r>
              <a:rPr lang="en-US" kern="1200" dirty="0">
                <a:ea typeface="+mn-ea"/>
                <a:cs typeface="Times New Roman" pitchFamily="18" charset="0"/>
              </a:rPr>
              <a:t>antagonism is the </a:t>
            </a:r>
            <a:r>
              <a:rPr lang="en-US" kern="1200" dirty="0" err="1">
                <a:ea typeface="+mn-ea"/>
                <a:cs typeface="Times New Roman" pitchFamily="18" charset="0"/>
              </a:rPr>
              <a:t>disinhibition</a:t>
            </a:r>
            <a:r>
              <a:rPr lang="en-US" kern="1200" dirty="0">
                <a:ea typeface="+mn-ea"/>
                <a:cs typeface="Times New Roman" pitchFamily="18" charset="0"/>
              </a:rPr>
              <a:t> of both norepinephrine and serotonin </a:t>
            </a:r>
            <a:r>
              <a:rPr lang="en-US" kern="1200" dirty="0" smtClean="0">
                <a:ea typeface="+mn-ea"/>
                <a:cs typeface="Times New Roman" pitchFamily="18" charset="0"/>
              </a:rPr>
              <a:t>release.</a:t>
            </a:r>
            <a:endParaRPr lang="en-US" kern="1200" dirty="0">
              <a:ea typeface="+mn-ea"/>
              <a:cs typeface="Times New Roman" pitchFamily="18" charset="0"/>
            </a:endParaRPr>
          </a:p>
          <a:p>
            <a:pPr marL="786384" lvl="2" indent="-182880" eaLnBrk="1" fontAlgn="auto" hangingPunct="1">
              <a:spcAft>
                <a:spcPts val="0"/>
              </a:spcAft>
              <a:buClr>
                <a:schemeClr val="accent2">
                  <a:tint val="85000"/>
                  <a:satMod val="285000"/>
                </a:schemeClr>
              </a:buClr>
              <a:buFont typeface="Wingdings 2"/>
              <a:buChar char=""/>
              <a:defRPr/>
            </a:pPr>
            <a:r>
              <a:rPr lang="en-US" sz="2300" kern="1200" dirty="0">
                <a:ea typeface="+mn-ea"/>
                <a:cs typeface="Times New Roman" pitchFamily="18" charset="0"/>
              </a:rPr>
              <a:t>Since mirtazapine </a:t>
            </a:r>
            <a:r>
              <a:rPr lang="en-US" sz="2300" kern="1200" dirty="0" smtClean="0">
                <a:ea typeface="+mn-ea"/>
                <a:cs typeface="Times New Roman" pitchFamily="18" charset="0"/>
              </a:rPr>
              <a:t>is also a </a:t>
            </a:r>
            <a:r>
              <a:rPr lang="en-US" sz="2300" kern="1200" dirty="0">
                <a:ea typeface="+mn-ea"/>
                <a:cs typeface="Times New Roman" pitchFamily="18" charset="0"/>
              </a:rPr>
              <a:t>5HT</a:t>
            </a:r>
            <a:r>
              <a:rPr lang="en-US" sz="2300" kern="1200" baseline="-25000" dirty="0">
                <a:ea typeface="+mn-ea"/>
                <a:cs typeface="Times New Roman" pitchFamily="18" charset="0"/>
              </a:rPr>
              <a:t>2A</a:t>
            </a:r>
            <a:r>
              <a:rPr lang="en-US" sz="2300" kern="1200" dirty="0">
                <a:ea typeface="+mn-ea"/>
                <a:cs typeface="Times New Roman" pitchFamily="18" charset="0"/>
              </a:rPr>
              <a:t>, 5HT</a:t>
            </a:r>
            <a:r>
              <a:rPr lang="en-US" sz="2300" kern="1200" baseline="-25000" dirty="0">
                <a:ea typeface="+mn-ea"/>
                <a:cs typeface="Times New Roman" pitchFamily="18" charset="0"/>
              </a:rPr>
              <a:t>2C</a:t>
            </a:r>
            <a:r>
              <a:rPr lang="en-US" sz="2300" kern="1200" dirty="0">
                <a:ea typeface="+mn-ea"/>
                <a:cs typeface="Times New Roman" pitchFamily="18" charset="0"/>
              </a:rPr>
              <a:t>, </a:t>
            </a:r>
            <a:r>
              <a:rPr lang="en-US" sz="2300" kern="1200" dirty="0" smtClean="0">
                <a:ea typeface="+mn-ea"/>
                <a:cs typeface="Times New Roman" pitchFamily="18" charset="0"/>
              </a:rPr>
              <a:t>5HT</a:t>
            </a:r>
            <a:r>
              <a:rPr lang="en-US" sz="2300" kern="1200" baseline="-25000" dirty="0" smtClean="0">
                <a:ea typeface="+mn-ea"/>
                <a:cs typeface="Times New Roman" pitchFamily="18" charset="0"/>
              </a:rPr>
              <a:t>3</a:t>
            </a:r>
            <a:r>
              <a:rPr lang="en-US" sz="2300" kern="1200" dirty="0" smtClean="0">
                <a:ea typeface="+mn-ea"/>
                <a:cs typeface="Times New Roman" pitchFamily="18" charset="0"/>
              </a:rPr>
              <a:t>, and other 5HT (receptors) blocker</a:t>
            </a:r>
            <a:r>
              <a:rPr lang="en-US" sz="2300" kern="1200" dirty="0">
                <a:ea typeface="+mn-ea"/>
                <a:cs typeface="Times New Roman" pitchFamily="18" charset="0"/>
              </a:rPr>
              <a:t>, the effect of the serotonin release at these </a:t>
            </a:r>
            <a:r>
              <a:rPr lang="en-US" sz="2300" kern="1200" dirty="0" smtClean="0">
                <a:ea typeface="+mn-ea"/>
                <a:cs typeface="Times New Roman" pitchFamily="18" charset="0"/>
              </a:rPr>
              <a:t>receptors is reduced and some side effects are reduced. Moreover, DA release is enhanced,</a:t>
            </a:r>
            <a:endParaRPr lang="en-US" sz="2300" kern="1200" dirty="0">
              <a:ea typeface="+mn-ea"/>
              <a:cs typeface="Times New Roman" pitchFamily="18" charset="0"/>
            </a:endParaRPr>
          </a:p>
          <a:p>
            <a:pPr marL="786384" lvl="2" indent="-182880" eaLnBrk="1" fontAlgn="auto" hangingPunct="1">
              <a:spcAft>
                <a:spcPts val="0"/>
              </a:spcAft>
              <a:buClr>
                <a:schemeClr val="accent2">
                  <a:tint val="85000"/>
                  <a:satMod val="285000"/>
                </a:schemeClr>
              </a:buClr>
              <a:buFont typeface="Wingdings 2"/>
              <a:buChar char=""/>
              <a:defRPr/>
            </a:pPr>
            <a:r>
              <a:rPr lang="en-US" sz="2300" kern="1200" dirty="0">
                <a:ea typeface="+mn-ea"/>
                <a:cs typeface="Times New Roman" pitchFamily="18" charset="0"/>
              </a:rPr>
              <a:t>Mirtazapine also has H</a:t>
            </a:r>
            <a:r>
              <a:rPr lang="en-US" sz="2300" kern="1200" baseline="-25000" dirty="0">
                <a:ea typeface="+mn-ea"/>
                <a:cs typeface="Times New Roman" pitchFamily="18" charset="0"/>
              </a:rPr>
              <a:t>1</a:t>
            </a:r>
            <a:r>
              <a:rPr lang="en-US" sz="2300" kern="1200" dirty="0">
                <a:ea typeface="+mn-ea"/>
                <a:cs typeface="Times New Roman" pitchFamily="18" charset="0"/>
              </a:rPr>
              <a:t> antagonism, promoting sleep, reduced anxiety, and possible weight gain</a:t>
            </a:r>
            <a:r>
              <a:rPr lang="en-US" sz="2300" kern="1200" dirty="0" smtClean="0">
                <a:ea typeface="+mn-ea"/>
                <a:cs typeface="Times New Roman" pitchFamily="18" charset="0"/>
              </a:rPr>
              <a:t>.</a:t>
            </a:r>
          </a:p>
          <a:p>
            <a:pPr marL="786384" lvl="2" indent="-182880" eaLnBrk="1" fontAlgn="auto" hangingPunct="1">
              <a:spcAft>
                <a:spcPts val="0"/>
              </a:spcAft>
              <a:buClr>
                <a:schemeClr val="accent2">
                  <a:tint val="85000"/>
                  <a:satMod val="285000"/>
                </a:schemeClr>
              </a:buClr>
              <a:buFont typeface="Wingdings 2"/>
              <a:buChar char=""/>
              <a:defRPr/>
            </a:pPr>
            <a:r>
              <a:rPr lang="en-US" sz="2300" kern="1200" dirty="0" smtClean="0">
                <a:ea typeface="+mn-ea"/>
                <a:cs typeface="Times New Roman" pitchFamily="18" charset="0"/>
              </a:rPr>
              <a:t>Mirtazapine has mild dopamine antagonism across D receptors 1-4, which is evidently a strong factor in its efficacy.  </a:t>
            </a:r>
            <a:r>
              <a:rPr lang="en-US" sz="2300" kern="1200" dirty="0" smtClean="0">
                <a:ea typeface="+mn-ea"/>
                <a:cs typeface="+mn-cs"/>
              </a:rPr>
              <a:t>  </a:t>
            </a:r>
            <a:endParaRPr lang="en-US" sz="2300" kern="1200" dirty="0">
              <a:ea typeface="+mn-ea"/>
              <a:cs typeface="+mn-cs"/>
            </a:endParaRPr>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75781" name="Picture 6" descr="https://encrypted-tbn2.gstatic.com/images?q=tbn:ANd9GcTWLDcvpFJMtWx913cfqrmK72pAD-pttT3alAan8sGyoaIlBs8Oyw"/>
          <p:cNvPicPr>
            <a:picLocks noChangeAspect="1" noChangeArrowheads="1"/>
          </p:cNvPicPr>
          <p:nvPr/>
        </p:nvPicPr>
        <p:blipFill>
          <a:blip r:embed="rId2" cstate="print"/>
          <a:srcRect/>
          <a:stretch>
            <a:fillRect/>
          </a:stretch>
        </p:blipFill>
        <p:spPr bwMode="auto">
          <a:xfrm>
            <a:off x="7239000" y="5638800"/>
            <a:ext cx="1457325" cy="1219200"/>
          </a:xfrm>
          <a:prstGeom prst="rect">
            <a:avLst/>
          </a:prstGeom>
          <a:noFill/>
          <a:ln w="9525">
            <a:noFill/>
            <a:miter lim="800000"/>
            <a:headEnd/>
            <a:tailEnd/>
          </a:ln>
        </p:spPr>
      </p:pic>
      <p:pic>
        <p:nvPicPr>
          <p:cNvPr id="75782" name="Picture 8" descr="https://encrypted-tbn2.gstatic.com/images?q=tbn:ANd9GcTRMKeBX-MBdiUkStz_kU_FN8ZxNG6LQ07MItTvyS63BID25hk"/>
          <p:cNvPicPr>
            <a:picLocks noChangeAspect="1" noChangeArrowheads="1"/>
          </p:cNvPicPr>
          <p:nvPr/>
        </p:nvPicPr>
        <p:blipFill>
          <a:blip r:embed="rId3" cstate="print"/>
          <a:srcRect/>
          <a:stretch>
            <a:fillRect/>
          </a:stretch>
        </p:blipFill>
        <p:spPr bwMode="auto">
          <a:xfrm>
            <a:off x="5334000" y="5562600"/>
            <a:ext cx="1714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a:t>
            </a:r>
            <a:r>
              <a:rPr lang="en-US" dirty="0" err="1" smtClean="0"/>
              <a:t>ANtidepressants</a:t>
            </a:r>
            <a:endParaRPr lang="en-US" dirty="0"/>
          </a:p>
        </p:txBody>
      </p:sp>
      <p:sp>
        <p:nvSpPr>
          <p:cNvPr id="4" name="Content Placeholder 3"/>
          <p:cNvSpPr>
            <a:spLocks noGrp="1"/>
          </p:cNvSpPr>
          <p:nvPr>
            <p:ph idx="1"/>
          </p:nvPr>
        </p:nvSpPr>
        <p:spPr/>
        <p:txBody>
          <a:bodyPr/>
          <a:lstStyle/>
          <a:p>
            <a:r>
              <a:rPr lang="en-US" dirty="0" smtClean="0"/>
              <a:t>Serotonin antagonists/reuptake inhibitors</a:t>
            </a:r>
          </a:p>
          <a:p>
            <a:pPr lvl="1"/>
            <a:r>
              <a:rPr lang="en-US" dirty="0" err="1" smtClean="0"/>
              <a:t>Trazodone</a:t>
            </a:r>
            <a:r>
              <a:rPr lang="en-US" dirty="0" smtClean="0"/>
              <a:t> (</a:t>
            </a:r>
            <a:r>
              <a:rPr lang="en-US" dirty="0" err="1" smtClean="0"/>
              <a:t>Desyrel</a:t>
            </a:r>
            <a:r>
              <a:rPr lang="en-US" dirty="0" smtClean="0"/>
              <a:t>) &amp; </a:t>
            </a:r>
            <a:r>
              <a:rPr lang="en-US" dirty="0" err="1" smtClean="0"/>
              <a:t>nefazodone</a:t>
            </a:r>
            <a:r>
              <a:rPr lang="en-US" dirty="0" smtClean="0"/>
              <a:t> (</a:t>
            </a:r>
            <a:r>
              <a:rPr lang="en-US" dirty="0" err="1" smtClean="0"/>
              <a:t>Serzone</a:t>
            </a:r>
            <a:r>
              <a:rPr lang="en-US" dirty="0" smtClean="0"/>
              <a:t>)</a:t>
            </a:r>
          </a:p>
          <a:p>
            <a:r>
              <a:rPr lang="en-US" dirty="0" smtClean="0"/>
              <a:t>MAOI inhibitors (rarely if ever with children)</a:t>
            </a:r>
          </a:p>
          <a:p>
            <a:pPr lvl="1"/>
            <a:r>
              <a:rPr lang="en-US" altLang="en-US" dirty="0" smtClean="0"/>
              <a:t>All the TCA’s block the reuptake of norepinephrine. They also antagonize M</a:t>
            </a:r>
            <a:r>
              <a:rPr lang="en-US" altLang="en-US" baseline="-25000" dirty="0" smtClean="0"/>
              <a:t>1</a:t>
            </a:r>
            <a:r>
              <a:rPr lang="en-US" altLang="en-US" dirty="0" smtClean="0"/>
              <a:t>, H</a:t>
            </a:r>
            <a:r>
              <a:rPr lang="en-US" altLang="en-US" baseline="-25000" dirty="0" smtClean="0"/>
              <a:t>1</a:t>
            </a:r>
            <a:r>
              <a:rPr lang="en-US" altLang="en-US" dirty="0" smtClean="0"/>
              <a:t>, and </a:t>
            </a:r>
            <a:r>
              <a:rPr lang="el-GR" altLang="en-US" dirty="0" smtClean="0">
                <a:latin typeface="Times New Roman" pitchFamily="18" charset="0"/>
                <a:cs typeface="Times New Roman" pitchFamily="18" charset="0"/>
              </a:rPr>
              <a:t>α</a:t>
            </a:r>
            <a:r>
              <a:rPr lang="en-US" altLang="en-US" baseline="-25000" dirty="0" smtClean="0"/>
              <a:t>1</a:t>
            </a:r>
            <a:r>
              <a:rPr lang="en-US" altLang="en-US" dirty="0" smtClean="0"/>
              <a:t> receptors, as well as voltage-sensitive sodium channels. Most block the reuptake of serotonin as well, and a few are 5HT</a:t>
            </a:r>
            <a:r>
              <a:rPr lang="en-US" altLang="en-US" baseline="-25000" dirty="0" smtClean="0"/>
              <a:t>2A</a:t>
            </a:r>
            <a:r>
              <a:rPr lang="en-US" altLang="en-US" dirty="0" smtClean="0"/>
              <a:t> and 5HT</a:t>
            </a:r>
            <a:r>
              <a:rPr lang="en-US" altLang="en-US" baseline="-25000" dirty="0" smtClean="0"/>
              <a:t>2C</a:t>
            </a:r>
            <a:r>
              <a:rPr lang="en-US" altLang="en-US" dirty="0" smtClean="0"/>
              <a:t> antagonists.</a:t>
            </a:r>
          </a:p>
          <a:p>
            <a:r>
              <a:rPr lang="en-US" dirty="0" err="1" smtClean="0"/>
              <a:t>Tricyclics</a:t>
            </a: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 y="-110837"/>
            <a:ext cx="5105400" cy="1143000"/>
          </a:xfrm>
        </p:spPr>
        <p:txBody>
          <a:bodyPr/>
          <a:lstStyle/>
          <a:p>
            <a:pPr algn="r"/>
            <a:r>
              <a:rPr lang="en-US" dirty="0" smtClean="0"/>
              <a:t>Sensory neurons…</a:t>
            </a:r>
            <a:endParaRPr lang="en-US" dirty="0"/>
          </a:p>
        </p:txBody>
      </p:sp>
      <p:sp>
        <p:nvSpPr>
          <p:cNvPr id="3" name="Content Placeholder 2"/>
          <p:cNvSpPr>
            <a:spLocks noGrp="1"/>
          </p:cNvSpPr>
          <p:nvPr>
            <p:ph idx="1"/>
          </p:nvPr>
        </p:nvSpPr>
        <p:spPr>
          <a:xfrm>
            <a:off x="228600" y="1143000"/>
            <a:ext cx="4876800" cy="5257800"/>
          </a:xfrm>
        </p:spPr>
        <p:txBody>
          <a:bodyPr>
            <a:normAutofit lnSpcReduction="10000"/>
          </a:bodyPr>
          <a:lstStyle/>
          <a:p>
            <a:r>
              <a:rPr lang="en-US" sz="3600" dirty="0" smtClean="0"/>
              <a:t>Transduce energies from outside the body, or from within the body but outside the nervous system, into a bioelectric code, which they send to the central nervous system (brain &amp; spinal cord).</a:t>
            </a:r>
            <a:endParaRPr lang="en-US" sz="3600"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1143000"/>
            <a:ext cx="2584244" cy="493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5257800" y="4076700"/>
            <a:ext cx="26670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4191000"/>
            <a:ext cx="990600" cy="369332"/>
          </a:xfrm>
          <a:prstGeom prst="rect">
            <a:avLst/>
          </a:prstGeom>
          <a:noFill/>
        </p:spPr>
        <p:txBody>
          <a:bodyPr wrap="square" rtlCol="0">
            <a:spAutoFit/>
          </a:bodyPr>
          <a:lstStyle/>
          <a:p>
            <a:pPr algn="r"/>
            <a:r>
              <a:rPr lang="en-US" dirty="0" smtClean="0"/>
              <a:t>CNS</a:t>
            </a:r>
            <a:endParaRPr lang="en-US" dirty="0"/>
          </a:p>
        </p:txBody>
      </p:sp>
      <p:sp>
        <p:nvSpPr>
          <p:cNvPr id="10" name="TextBox 9"/>
          <p:cNvSpPr txBox="1"/>
          <p:nvPr/>
        </p:nvSpPr>
        <p:spPr>
          <a:xfrm>
            <a:off x="5257800" y="3747200"/>
            <a:ext cx="990600" cy="369332"/>
          </a:xfrm>
          <a:prstGeom prst="rect">
            <a:avLst/>
          </a:prstGeom>
          <a:noFill/>
        </p:spPr>
        <p:txBody>
          <a:bodyPr wrap="square" rtlCol="0">
            <a:spAutoFit/>
          </a:bodyPr>
          <a:lstStyle/>
          <a:p>
            <a:pPr algn="r"/>
            <a:r>
              <a:rPr lang="en-US" dirty="0"/>
              <a:t>P</a:t>
            </a:r>
            <a:r>
              <a:rPr lang="en-US" dirty="0" smtClean="0"/>
              <a:t>NS</a:t>
            </a:r>
            <a:endParaRPr lang="en-US" dirty="0"/>
          </a:p>
        </p:txBody>
      </p:sp>
    </p:spTree>
    <p:extLst>
      <p:ext uri="{BB962C8B-B14F-4D97-AF65-F5344CB8AC3E}">
        <p14:creationId xmlns:p14="http://schemas.microsoft.com/office/powerpoint/2010/main" xmlns="" val="421828175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bwMode="auto">
          <a:xfrm rot="16200000">
            <a:off x="6625432" y="3847306"/>
            <a:ext cx="4694238"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94211" name="Rectangle 2"/>
          <p:cNvSpPr>
            <a:spLocks noGrp="1" noChangeArrowheads="1"/>
          </p:cNvSpPr>
          <p:nvPr>
            <p:ph type="title" idx="4294967295"/>
          </p:nvPr>
        </p:nvSpPr>
        <p:spPr>
          <a:xfrm>
            <a:off x="5943600" y="0"/>
            <a:ext cx="3200400" cy="990600"/>
          </a:xfrm>
          <a:solidFill>
            <a:schemeClr val="accent2">
              <a:lumMod val="20000"/>
              <a:lumOff val="80000"/>
            </a:schemeClr>
          </a:solidFill>
        </p:spPr>
        <p:txBody>
          <a:bodyPr anchor="ctr">
            <a:normAutofit fontScale="90000"/>
          </a:bodyPr>
          <a:lstStyle/>
          <a:p>
            <a:pPr eaLnBrk="1" hangingPunct="1"/>
            <a:r>
              <a:rPr lang="en-US" altLang="en-US" sz="2400" dirty="0" smtClean="0"/>
              <a:t>Non-Selective Cyclic Antidepressants</a:t>
            </a:r>
            <a:endParaRPr lang="en-US" altLang="en-US" sz="3200" dirty="0" smtClean="0"/>
          </a:p>
        </p:txBody>
      </p:sp>
      <p:sp>
        <p:nvSpPr>
          <p:cNvPr id="89092" name="Rectangle 3"/>
          <p:cNvSpPr>
            <a:spLocks noGrp="1" noChangeArrowheads="1"/>
          </p:cNvSpPr>
          <p:nvPr>
            <p:ph type="body" sz="half" idx="4294967295"/>
          </p:nvPr>
        </p:nvSpPr>
        <p:spPr>
          <a:xfrm>
            <a:off x="93663" y="431800"/>
            <a:ext cx="4581525" cy="6330950"/>
          </a:xfrm>
        </p:spPr>
        <p:txBody>
          <a:bodyPr>
            <a:normAutofit lnSpcReduction="10000"/>
          </a:bodyPr>
          <a:lstStyle/>
          <a:p>
            <a:pPr eaLnBrk="1" hangingPunct="1">
              <a:lnSpc>
                <a:spcPct val="90000"/>
              </a:lnSpc>
              <a:defRPr/>
            </a:pPr>
            <a:r>
              <a:rPr lang="en-US" sz="2000" dirty="0" err="1" smtClean="0"/>
              <a:t>Tricyclics</a:t>
            </a:r>
            <a:r>
              <a:rPr lang="en-US" sz="2000" dirty="0" smtClean="0"/>
              <a:t> </a:t>
            </a:r>
            <a:r>
              <a:rPr lang="en-US" sz="2000" u="sng" dirty="0" smtClean="0"/>
              <a:t>with</a:t>
            </a:r>
            <a:r>
              <a:rPr lang="en-US" sz="2000" dirty="0" smtClean="0"/>
              <a:t> SERT blocking</a:t>
            </a:r>
          </a:p>
          <a:p>
            <a:pPr marL="0" indent="0" eaLnBrk="1" hangingPunct="1">
              <a:lnSpc>
                <a:spcPct val="90000"/>
              </a:lnSpc>
              <a:buFont typeface="Wingdings 2" pitchFamily="18" charset="2"/>
              <a:buNone/>
              <a:defRPr/>
            </a:pPr>
            <a:endParaRPr lang="en-US" sz="2000" dirty="0" smtClean="0"/>
          </a:p>
          <a:p>
            <a:pPr lvl="1" eaLnBrk="1" hangingPunct="1">
              <a:lnSpc>
                <a:spcPct val="90000"/>
              </a:lnSpc>
              <a:defRPr/>
            </a:pPr>
            <a:r>
              <a:rPr lang="en-US" sz="1700" dirty="0" smtClean="0"/>
              <a:t>imipramine (</a:t>
            </a:r>
            <a:r>
              <a:rPr lang="en-US" sz="1700" dirty="0" err="1" smtClean="0"/>
              <a:t>Tofranil</a:t>
            </a:r>
            <a:r>
              <a:rPr lang="en-US" sz="1700" dirty="0" smtClean="0"/>
              <a:t>)</a:t>
            </a:r>
          </a:p>
          <a:p>
            <a:pPr marL="347663" lvl="1" indent="0" eaLnBrk="1" hangingPunct="1">
              <a:lnSpc>
                <a:spcPct val="90000"/>
              </a:lnSpc>
              <a:buFont typeface="Verdana" pitchFamily="34" charset="0"/>
              <a:buNone/>
              <a:defRPr/>
            </a:pPr>
            <a:endParaRPr lang="en-US" sz="1700" dirty="0" smtClean="0"/>
          </a:p>
          <a:p>
            <a:pPr lvl="1" eaLnBrk="1" hangingPunct="1">
              <a:lnSpc>
                <a:spcPct val="90000"/>
              </a:lnSpc>
              <a:defRPr/>
            </a:pPr>
            <a:r>
              <a:rPr lang="en-US" sz="1700" dirty="0" smtClean="0"/>
              <a:t>amitriptyline (Elavil)</a:t>
            </a:r>
          </a:p>
          <a:p>
            <a:pPr lvl="1" eaLnBrk="1" hangingPunct="1">
              <a:lnSpc>
                <a:spcPct val="90000"/>
              </a:lnSpc>
              <a:defRPr/>
            </a:pPr>
            <a:endParaRPr lang="en-US" sz="1700" dirty="0" smtClean="0"/>
          </a:p>
          <a:p>
            <a:pPr lvl="1" eaLnBrk="1" hangingPunct="1">
              <a:lnSpc>
                <a:spcPct val="90000"/>
              </a:lnSpc>
              <a:defRPr/>
            </a:pPr>
            <a:r>
              <a:rPr lang="en-US" sz="1700" dirty="0" smtClean="0"/>
              <a:t>doxepin (</a:t>
            </a:r>
            <a:r>
              <a:rPr lang="en-US" sz="1700" dirty="0" err="1" smtClean="0"/>
              <a:t>Sinequan</a:t>
            </a:r>
            <a:r>
              <a:rPr lang="en-US" sz="1700" dirty="0" smtClean="0"/>
              <a:t>, </a:t>
            </a:r>
            <a:r>
              <a:rPr lang="en-US" sz="1700" dirty="0" err="1" smtClean="0"/>
              <a:t>Adapin</a:t>
            </a:r>
            <a:r>
              <a:rPr lang="en-US" sz="1700" dirty="0" smtClean="0"/>
              <a:t>)</a:t>
            </a:r>
          </a:p>
          <a:p>
            <a:pPr lvl="1" eaLnBrk="1" hangingPunct="1">
              <a:lnSpc>
                <a:spcPct val="90000"/>
              </a:lnSpc>
              <a:defRPr/>
            </a:pPr>
            <a:endParaRPr lang="en-US" sz="1700" dirty="0" smtClean="0"/>
          </a:p>
          <a:p>
            <a:pPr lvl="1" eaLnBrk="1" hangingPunct="1">
              <a:lnSpc>
                <a:spcPct val="90000"/>
              </a:lnSpc>
              <a:defRPr/>
            </a:pPr>
            <a:r>
              <a:rPr lang="en-US" sz="1700" dirty="0" smtClean="0"/>
              <a:t>clomipramine (</a:t>
            </a:r>
            <a:r>
              <a:rPr lang="en-US" sz="1700" dirty="0" err="1" smtClean="0"/>
              <a:t>Anafranil</a:t>
            </a:r>
            <a:r>
              <a:rPr lang="en-US" sz="1700" dirty="0" smtClean="0"/>
              <a:t>)</a:t>
            </a:r>
          </a:p>
          <a:p>
            <a:pPr lvl="1" eaLnBrk="1" hangingPunct="1">
              <a:lnSpc>
                <a:spcPct val="90000"/>
              </a:lnSpc>
              <a:defRPr/>
            </a:pPr>
            <a:endParaRPr lang="en-US" sz="1700" dirty="0" smtClean="0"/>
          </a:p>
          <a:p>
            <a:pPr lvl="1" eaLnBrk="1" hangingPunct="1">
              <a:lnSpc>
                <a:spcPct val="90000"/>
              </a:lnSpc>
              <a:defRPr/>
            </a:pPr>
            <a:r>
              <a:rPr lang="en-US" sz="1700" dirty="0" err="1" smtClean="0"/>
              <a:t>trimpramine</a:t>
            </a:r>
            <a:r>
              <a:rPr lang="en-US" sz="1700" dirty="0" smtClean="0"/>
              <a:t> (</a:t>
            </a:r>
            <a:r>
              <a:rPr lang="en-US" sz="1700" dirty="0" err="1" smtClean="0"/>
              <a:t>Surmontil</a:t>
            </a:r>
            <a:r>
              <a:rPr lang="en-US" sz="1700" dirty="0" smtClean="0"/>
              <a:t>)</a:t>
            </a:r>
          </a:p>
          <a:p>
            <a:pPr lvl="2" eaLnBrk="1" hangingPunct="1">
              <a:lnSpc>
                <a:spcPct val="90000"/>
              </a:lnSpc>
              <a:defRPr/>
            </a:pPr>
            <a:r>
              <a:rPr lang="en-US" sz="1200" dirty="0" smtClean="0"/>
              <a:t>Modest SERT, DAT, and NET blocker</a:t>
            </a:r>
          </a:p>
          <a:p>
            <a:pPr lvl="2" eaLnBrk="1" hangingPunct="1">
              <a:lnSpc>
                <a:spcPct val="90000"/>
              </a:lnSpc>
              <a:defRPr/>
            </a:pPr>
            <a:r>
              <a:rPr lang="en-US" sz="1200" dirty="0" smtClean="0"/>
              <a:t>Also principally a blocker of H</a:t>
            </a:r>
            <a:r>
              <a:rPr lang="en-US" sz="1200" baseline="-25000" dirty="0" smtClean="0"/>
              <a:t>1</a:t>
            </a:r>
            <a:r>
              <a:rPr lang="en-US" sz="1200" dirty="0" smtClean="0"/>
              <a:t>, 5HT</a:t>
            </a:r>
            <a:r>
              <a:rPr lang="en-US" sz="1200" baseline="-25000" dirty="0" smtClean="0"/>
              <a:t>2A</a:t>
            </a:r>
            <a:r>
              <a:rPr lang="en-US" sz="1200" dirty="0" smtClean="0"/>
              <a:t>, </a:t>
            </a:r>
            <a:r>
              <a:rPr lang="el-GR" sz="1200" dirty="0" smtClean="0">
                <a:latin typeface="Times New Roman"/>
                <a:cs typeface="Times New Roman"/>
              </a:rPr>
              <a:t>α</a:t>
            </a:r>
            <a:r>
              <a:rPr lang="en-US" sz="1200" baseline="-25000" dirty="0" smtClean="0"/>
              <a:t>1</a:t>
            </a:r>
            <a:r>
              <a:rPr lang="en-US" sz="1200" dirty="0" smtClean="0"/>
              <a:t>, and M</a:t>
            </a:r>
            <a:r>
              <a:rPr lang="en-US" sz="1200" baseline="-25000" dirty="0" smtClean="0"/>
              <a:t>1</a:t>
            </a:r>
            <a:r>
              <a:rPr lang="en-US" sz="1200" dirty="0" smtClean="0"/>
              <a:t> receptors</a:t>
            </a:r>
          </a:p>
          <a:p>
            <a:pPr lvl="1" eaLnBrk="1" hangingPunct="1">
              <a:lnSpc>
                <a:spcPct val="90000"/>
              </a:lnSpc>
              <a:defRPr/>
            </a:pPr>
            <a:endParaRPr lang="en-US" sz="1700" dirty="0" smtClean="0"/>
          </a:p>
          <a:p>
            <a:pPr lvl="1" eaLnBrk="1" hangingPunct="1">
              <a:lnSpc>
                <a:spcPct val="90000"/>
              </a:lnSpc>
              <a:defRPr/>
            </a:pPr>
            <a:r>
              <a:rPr lang="en-US" sz="1700" dirty="0" err="1" smtClean="0"/>
              <a:t>protriptyline</a:t>
            </a:r>
            <a:r>
              <a:rPr lang="en-US" sz="1700" dirty="0" smtClean="0"/>
              <a:t> (</a:t>
            </a:r>
            <a:r>
              <a:rPr lang="en-US" sz="1700" dirty="0" err="1" smtClean="0"/>
              <a:t>Vivactil</a:t>
            </a:r>
            <a:r>
              <a:rPr lang="en-US" sz="1700" dirty="0" smtClean="0"/>
              <a:t>)</a:t>
            </a:r>
          </a:p>
          <a:p>
            <a:pPr lvl="1" eaLnBrk="1" hangingPunct="1">
              <a:lnSpc>
                <a:spcPct val="90000"/>
              </a:lnSpc>
              <a:defRPr/>
            </a:pPr>
            <a:endParaRPr lang="en-US" sz="1700" dirty="0"/>
          </a:p>
          <a:p>
            <a:pPr lvl="1" eaLnBrk="1" hangingPunct="1">
              <a:lnSpc>
                <a:spcPct val="90000"/>
              </a:lnSpc>
              <a:defRPr/>
            </a:pPr>
            <a:r>
              <a:rPr lang="en-US" sz="1700" dirty="0" err="1" smtClean="0"/>
              <a:t>amoxepine</a:t>
            </a:r>
            <a:r>
              <a:rPr lang="en-US" sz="1700" dirty="0" smtClean="0"/>
              <a:t> (</a:t>
            </a:r>
            <a:r>
              <a:rPr lang="en-US" sz="1700" dirty="0" err="1" smtClean="0"/>
              <a:t>Asendin</a:t>
            </a:r>
            <a:r>
              <a:rPr lang="en-US" sz="1700" dirty="0" smtClean="0"/>
              <a:t> – tetracyclic)</a:t>
            </a:r>
          </a:p>
          <a:p>
            <a:pPr lvl="1" eaLnBrk="1" hangingPunct="1">
              <a:lnSpc>
                <a:spcPct val="90000"/>
              </a:lnSpc>
              <a:defRPr/>
            </a:pPr>
            <a:endParaRPr lang="en-US" sz="1700" dirty="0"/>
          </a:p>
          <a:p>
            <a:pPr lvl="1" eaLnBrk="1" hangingPunct="1">
              <a:lnSpc>
                <a:spcPct val="90000"/>
              </a:lnSpc>
              <a:defRPr/>
            </a:pPr>
            <a:r>
              <a:rPr lang="en-US" sz="1700" dirty="0" err="1" smtClean="0"/>
              <a:t>dothiepin</a:t>
            </a:r>
            <a:r>
              <a:rPr lang="en-US" sz="1700" dirty="0" smtClean="0"/>
              <a:t>/</a:t>
            </a:r>
            <a:r>
              <a:rPr lang="en-US" sz="1700" dirty="0" err="1" smtClean="0"/>
              <a:t>dosulepin</a:t>
            </a:r>
            <a:r>
              <a:rPr lang="en-US" sz="1700" dirty="0"/>
              <a:t> </a:t>
            </a:r>
            <a:r>
              <a:rPr lang="en-US" sz="1700" dirty="0" smtClean="0"/>
              <a:t>(</a:t>
            </a:r>
            <a:r>
              <a:rPr lang="en-US" sz="1700" dirty="0" err="1" smtClean="0"/>
              <a:t>Prothiaden</a:t>
            </a:r>
            <a:r>
              <a:rPr lang="en-US" sz="1700" dirty="0" smtClean="0"/>
              <a:t>)</a:t>
            </a:r>
          </a:p>
          <a:p>
            <a:pPr lvl="1" eaLnBrk="1" hangingPunct="1">
              <a:lnSpc>
                <a:spcPct val="90000"/>
              </a:lnSpc>
              <a:defRPr/>
            </a:pPr>
            <a:endParaRPr lang="en-US" sz="1700" dirty="0"/>
          </a:p>
          <a:p>
            <a:pPr lvl="1" eaLnBrk="1" hangingPunct="1">
              <a:lnSpc>
                <a:spcPct val="90000"/>
              </a:lnSpc>
              <a:defRPr/>
            </a:pPr>
            <a:r>
              <a:rPr lang="en-US" sz="1700" dirty="0" err="1" smtClean="0"/>
              <a:t>lofepramine</a:t>
            </a:r>
            <a:r>
              <a:rPr lang="en-US" sz="1700" dirty="0" smtClean="0"/>
              <a:t> (</a:t>
            </a:r>
            <a:r>
              <a:rPr lang="en-US" sz="1700" dirty="0" err="1" smtClean="0"/>
              <a:t>Gamanil</a:t>
            </a:r>
            <a:r>
              <a:rPr lang="en-US" sz="1700" dirty="0" smtClean="0"/>
              <a:t>/</a:t>
            </a:r>
            <a:r>
              <a:rPr lang="en-US" sz="1700" dirty="0" err="1" smtClean="0"/>
              <a:t>Tymelyt</a:t>
            </a:r>
            <a:r>
              <a:rPr lang="en-US" sz="1700" dirty="0" smtClean="0"/>
              <a:t>)</a:t>
            </a:r>
            <a:endParaRPr lang="en-US" sz="1800" dirty="0" smtClean="0"/>
          </a:p>
        </p:txBody>
      </p:sp>
      <p:pic>
        <p:nvPicPr>
          <p:cNvPr id="94213" name="Picture 5" descr="imipramine">
            <a:hlinkClick r:id="rId3"/>
          </p:cNvPr>
          <p:cNvPicPr>
            <a:picLocks noGrp="1" noChangeAspect="1" noChangeArrowheads="1"/>
          </p:cNvPicPr>
          <p:nvPr>
            <p:ph sz="half" idx="4294967295"/>
          </p:nvPr>
        </p:nvPicPr>
        <p:blipFill>
          <a:blip r:embed="rId4" cstate="print"/>
          <a:srcRect/>
          <a:stretch>
            <a:fillRect/>
          </a:stretch>
        </p:blipFill>
        <p:spPr>
          <a:xfrm>
            <a:off x="4900613" y="495300"/>
            <a:ext cx="823912" cy="790575"/>
          </a:xfrm>
        </p:spPr>
      </p:pic>
      <p:sp>
        <p:nvSpPr>
          <p:cNvPr id="94214" name="Line 10"/>
          <p:cNvSpPr>
            <a:spLocks noChangeShapeType="1"/>
          </p:cNvSpPr>
          <p:nvPr/>
        </p:nvSpPr>
        <p:spPr bwMode="auto">
          <a:xfrm flipV="1">
            <a:off x="3482975" y="2570163"/>
            <a:ext cx="2806700" cy="269875"/>
          </a:xfrm>
          <a:prstGeom prst="line">
            <a:avLst/>
          </a:prstGeom>
          <a:noFill/>
          <a:ln w="9525">
            <a:solidFill>
              <a:schemeClr val="tx1"/>
            </a:solidFill>
            <a:round/>
            <a:headEnd/>
            <a:tailEnd type="triangle" w="med" len="med"/>
          </a:ln>
        </p:spPr>
        <p:txBody>
          <a:bodyPr/>
          <a:lstStyle/>
          <a:p>
            <a:endParaRPr lang="en-US"/>
          </a:p>
        </p:txBody>
      </p:sp>
      <p:pic>
        <p:nvPicPr>
          <p:cNvPr id="94215" name="Picture 13"/>
          <p:cNvPicPr>
            <a:picLocks noChangeAspect="1" noChangeArrowheads="1"/>
          </p:cNvPicPr>
          <p:nvPr/>
        </p:nvPicPr>
        <p:blipFill>
          <a:blip r:embed="rId5" cstate="print"/>
          <a:srcRect/>
          <a:stretch>
            <a:fillRect/>
          </a:stretch>
        </p:blipFill>
        <p:spPr bwMode="auto">
          <a:xfrm>
            <a:off x="3900488" y="1287463"/>
            <a:ext cx="639762" cy="639762"/>
          </a:xfrm>
          <a:prstGeom prst="rect">
            <a:avLst/>
          </a:prstGeom>
          <a:noFill/>
          <a:ln w="9525">
            <a:noFill/>
            <a:miter lim="800000"/>
            <a:headEnd/>
            <a:tailEnd/>
          </a:ln>
        </p:spPr>
      </p:pic>
      <p:pic>
        <p:nvPicPr>
          <p:cNvPr id="94216" name="Picture 14"/>
          <p:cNvPicPr>
            <a:picLocks noChangeAspect="1" noChangeArrowheads="1"/>
          </p:cNvPicPr>
          <p:nvPr/>
        </p:nvPicPr>
        <p:blipFill>
          <a:blip r:embed="rId6" cstate="print"/>
          <a:srcRect/>
          <a:stretch>
            <a:fillRect/>
          </a:stretch>
        </p:blipFill>
        <p:spPr bwMode="auto">
          <a:xfrm>
            <a:off x="3351213" y="1231900"/>
            <a:ext cx="639762" cy="695325"/>
          </a:xfrm>
          <a:prstGeom prst="rect">
            <a:avLst/>
          </a:prstGeom>
          <a:noFill/>
          <a:ln w="9525">
            <a:noFill/>
            <a:miter lim="800000"/>
            <a:headEnd/>
            <a:tailEnd/>
          </a:ln>
        </p:spPr>
      </p:pic>
      <p:sp>
        <p:nvSpPr>
          <p:cNvPr id="94217" name="Line 15"/>
          <p:cNvSpPr>
            <a:spLocks noChangeShapeType="1"/>
          </p:cNvSpPr>
          <p:nvPr/>
        </p:nvSpPr>
        <p:spPr bwMode="auto">
          <a:xfrm>
            <a:off x="4606925" y="5118100"/>
            <a:ext cx="1468438" cy="57150"/>
          </a:xfrm>
          <a:prstGeom prst="line">
            <a:avLst/>
          </a:prstGeom>
          <a:noFill/>
          <a:ln w="9525">
            <a:solidFill>
              <a:schemeClr val="tx1"/>
            </a:solidFill>
            <a:round/>
            <a:headEnd/>
            <a:tailEnd type="triangle" w="med" len="med"/>
          </a:ln>
        </p:spPr>
        <p:txBody>
          <a:bodyPr/>
          <a:lstStyle/>
          <a:p>
            <a:endParaRPr lang="en-US"/>
          </a:p>
        </p:txBody>
      </p:sp>
      <p:pic>
        <p:nvPicPr>
          <p:cNvPr id="94218" name="Picture 16"/>
          <p:cNvPicPr>
            <a:picLocks noChangeAspect="1" noChangeArrowheads="1"/>
          </p:cNvPicPr>
          <p:nvPr/>
        </p:nvPicPr>
        <p:blipFill>
          <a:blip r:embed="rId7" cstate="print"/>
          <a:srcRect/>
          <a:stretch>
            <a:fillRect/>
          </a:stretch>
        </p:blipFill>
        <p:spPr bwMode="auto">
          <a:xfrm>
            <a:off x="3990975" y="1955800"/>
            <a:ext cx="1098550" cy="661988"/>
          </a:xfrm>
          <a:prstGeom prst="rect">
            <a:avLst/>
          </a:prstGeom>
          <a:noFill/>
          <a:ln w="9525">
            <a:noFill/>
            <a:miter lim="800000"/>
            <a:headEnd/>
            <a:tailEnd/>
          </a:ln>
        </p:spPr>
      </p:pic>
      <p:sp>
        <p:nvSpPr>
          <p:cNvPr id="94219" name="Line 17"/>
          <p:cNvSpPr>
            <a:spLocks noChangeShapeType="1"/>
          </p:cNvSpPr>
          <p:nvPr/>
        </p:nvSpPr>
        <p:spPr bwMode="auto">
          <a:xfrm flipV="1">
            <a:off x="3087688" y="871538"/>
            <a:ext cx="1825625" cy="141287"/>
          </a:xfrm>
          <a:prstGeom prst="line">
            <a:avLst/>
          </a:prstGeom>
          <a:noFill/>
          <a:ln w="9525">
            <a:solidFill>
              <a:schemeClr val="tx1"/>
            </a:solidFill>
            <a:round/>
            <a:headEnd/>
            <a:tailEnd type="triangle" w="med" len="med"/>
          </a:ln>
        </p:spPr>
        <p:txBody>
          <a:bodyPr/>
          <a:lstStyle/>
          <a:p>
            <a:endParaRPr lang="en-US"/>
          </a:p>
        </p:txBody>
      </p:sp>
      <p:pic>
        <p:nvPicPr>
          <p:cNvPr id="94220" name="Picture 18"/>
          <p:cNvPicPr>
            <a:picLocks noChangeAspect="1" noChangeArrowheads="1"/>
          </p:cNvPicPr>
          <p:nvPr/>
        </p:nvPicPr>
        <p:blipFill>
          <a:blip r:embed="rId8" cstate="print"/>
          <a:srcRect/>
          <a:stretch>
            <a:fillRect/>
          </a:stretch>
        </p:blipFill>
        <p:spPr bwMode="auto">
          <a:xfrm>
            <a:off x="5253038" y="1966913"/>
            <a:ext cx="822325" cy="568325"/>
          </a:xfrm>
          <a:prstGeom prst="rect">
            <a:avLst/>
          </a:prstGeom>
          <a:noFill/>
          <a:ln w="9525">
            <a:noFill/>
            <a:miter lim="800000"/>
            <a:headEnd/>
            <a:tailEnd/>
          </a:ln>
        </p:spPr>
      </p:pic>
      <p:pic>
        <p:nvPicPr>
          <p:cNvPr id="94221" name="Picture 2" descr="https://encrypted-tbn2.gstatic.com/images?q=tbn:ANd9GcTL1ka-PggwaGhEa6IXs1CEgP3aHO9Yw18z55YsoVyokEbFiTkXNA"/>
          <p:cNvPicPr>
            <a:picLocks noChangeAspect="1" noChangeArrowheads="1"/>
          </p:cNvPicPr>
          <p:nvPr/>
        </p:nvPicPr>
        <p:blipFill>
          <a:blip r:embed="rId9" cstate="print"/>
          <a:srcRect/>
          <a:stretch>
            <a:fillRect/>
          </a:stretch>
        </p:blipFill>
        <p:spPr bwMode="auto">
          <a:xfrm>
            <a:off x="6289675" y="2232025"/>
            <a:ext cx="1004888" cy="608013"/>
          </a:xfrm>
          <a:prstGeom prst="rect">
            <a:avLst/>
          </a:prstGeom>
          <a:noFill/>
          <a:ln w="9525">
            <a:noFill/>
            <a:miter lim="800000"/>
            <a:headEnd/>
            <a:tailEnd/>
          </a:ln>
        </p:spPr>
      </p:pic>
      <p:pic>
        <p:nvPicPr>
          <p:cNvPr id="94222" name="Picture 4" descr="https://encrypted-tbn3.gstatic.com/images?q=tbn:ANd9GcR3ct8auKHIgmPO34d45VN2qiXMCjM_p9DB-Mu18bfP38d4TdB5Qg"/>
          <p:cNvPicPr>
            <a:picLocks noChangeAspect="1" noChangeArrowheads="1"/>
          </p:cNvPicPr>
          <p:nvPr/>
        </p:nvPicPr>
        <p:blipFill>
          <a:blip r:embed="rId10" cstate="print"/>
          <a:srcRect/>
          <a:stretch>
            <a:fillRect/>
          </a:stretch>
        </p:blipFill>
        <p:spPr bwMode="auto">
          <a:xfrm>
            <a:off x="7497763" y="2232025"/>
            <a:ext cx="1006475" cy="754063"/>
          </a:xfrm>
          <a:prstGeom prst="rect">
            <a:avLst/>
          </a:prstGeom>
          <a:noFill/>
          <a:ln w="9525">
            <a:noFill/>
            <a:miter lim="800000"/>
            <a:headEnd/>
            <a:tailEnd/>
          </a:ln>
        </p:spPr>
      </p:pic>
      <p:pic>
        <p:nvPicPr>
          <p:cNvPr id="94223" name="Picture 6" descr="https://encrypted-tbn3.gstatic.com/images?q=tbn:ANd9GcS7cfAvY0nuOyt1-Rd-Lu5vBvKFXRrFyjwcWmX0xtIxKqvn22S-"/>
          <p:cNvPicPr>
            <a:picLocks noChangeAspect="1" noChangeArrowheads="1"/>
          </p:cNvPicPr>
          <p:nvPr/>
        </p:nvPicPr>
        <p:blipFill>
          <a:blip r:embed="rId11" cstate="print"/>
          <a:srcRect/>
          <a:stretch>
            <a:fillRect/>
          </a:stretch>
        </p:blipFill>
        <p:spPr bwMode="auto">
          <a:xfrm>
            <a:off x="4371975" y="3263900"/>
            <a:ext cx="1027113" cy="730250"/>
          </a:xfrm>
          <a:prstGeom prst="rect">
            <a:avLst/>
          </a:prstGeom>
          <a:noFill/>
          <a:ln w="9525">
            <a:noFill/>
            <a:miter lim="800000"/>
            <a:headEnd/>
            <a:tailEnd/>
          </a:ln>
        </p:spPr>
      </p:pic>
      <p:pic>
        <p:nvPicPr>
          <p:cNvPr id="94224" name="Picture 8" descr="https://encrypted-tbn3.gstatic.com/images?q=tbn:ANd9GcQ146FNVsrjuaupeWjGlPCPQJvmHAHNsxlv3sF4Fz_AUsq7K3Cc"/>
          <p:cNvPicPr>
            <a:picLocks noChangeAspect="1" noChangeArrowheads="1"/>
          </p:cNvPicPr>
          <p:nvPr/>
        </p:nvPicPr>
        <p:blipFill>
          <a:blip r:embed="rId12" cstate="print"/>
          <a:srcRect/>
          <a:stretch>
            <a:fillRect/>
          </a:stretch>
        </p:blipFill>
        <p:spPr bwMode="auto">
          <a:xfrm>
            <a:off x="5399088" y="3167063"/>
            <a:ext cx="923925" cy="923925"/>
          </a:xfrm>
          <a:prstGeom prst="rect">
            <a:avLst/>
          </a:prstGeom>
          <a:noFill/>
          <a:ln w="9525">
            <a:noFill/>
            <a:miter lim="800000"/>
            <a:headEnd/>
            <a:tailEnd/>
          </a:ln>
        </p:spPr>
      </p:pic>
      <p:pic>
        <p:nvPicPr>
          <p:cNvPr id="94225" name="Picture 10" descr="http://dailymed.nlm.nih.gov/dailymed/archives/image.cfm?archiveid=9206&amp;type=img&amp;name=vivactil-01.jpg"/>
          <p:cNvPicPr>
            <a:picLocks noChangeAspect="1" noChangeArrowheads="1"/>
          </p:cNvPicPr>
          <p:nvPr/>
        </p:nvPicPr>
        <p:blipFill>
          <a:blip r:embed="rId13" cstate="print"/>
          <a:srcRect/>
          <a:stretch>
            <a:fillRect/>
          </a:stretch>
        </p:blipFill>
        <p:spPr bwMode="auto">
          <a:xfrm>
            <a:off x="3136900" y="4244975"/>
            <a:ext cx="1462088" cy="612775"/>
          </a:xfrm>
          <a:prstGeom prst="rect">
            <a:avLst/>
          </a:prstGeom>
          <a:noFill/>
          <a:ln w="9525">
            <a:noFill/>
            <a:miter lim="800000"/>
            <a:headEnd/>
            <a:tailEnd/>
          </a:ln>
        </p:spPr>
      </p:pic>
      <p:pic>
        <p:nvPicPr>
          <p:cNvPr id="94226" name="Picture 12" descr="https://encrypted-tbn3.gstatic.com/images?q=tbn:ANd9GcRZAPjk8uA9V6554-CLrn1elzrGuO_vhGnppSKLRzt87yeYuF07"/>
          <p:cNvPicPr>
            <a:picLocks noChangeAspect="1" noChangeArrowheads="1"/>
          </p:cNvPicPr>
          <p:nvPr/>
        </p:nvPicPr>
        <p:blipFill>
          <a:blip r:embed="rId14" cstate="print"/>
          <a:srcRect/>
          <a:stretch>
            <a:fillRect/>
          </a:stretch>
        </p:blipFill>
        <p:spPr bwMode="auto">
          <a:xfrm>
            <a:off x="4540250" y="4181475"/>
            <a:ext cx="1200150" cy="676275"/>
          </a:xfrm>
          <a:prstGeom prst="rect">
            <a:avLst/>
          </a:prstGeom>
          <a:noFill/>
          <a:ln w="9525">
            <a:noFill/>
            <a:miter lim="800000"/>
            <a:headEnd/>
            <a:tailEnd/>
          </a:ln>
        </p:spPr>
      </p:pic>
      <p:pic>
        <p:nvPicPr>
          <p:cNvPr id="94227" name="Picture 14" descr="https://encrypted-tbn0.gstatic.com/images?q=tbn:ANd9GcTugaUOjTkt6367CXIsqnXCufemqdhfCaxgOOxJMJ1UvL1kiuZhPw"/>
          <p:cNvPicPr>
            <a:picLocks noChangeAspect="1" noChangeArrowheads="1"/>
          </p:cNvPicPr>
          <p:nvPr/>
        </p:nvPicPr>
        <p:blipFill>
          <a:blip r:embed="rId15" cstate="print"/>
          <a:srcRect/>
          <a:stretch>
            <a:fillRect/>
          </a:stretch>
        </p:blipFill>
        <p:spPr bwMode="auto">
          <a:xfrm>
            <a:off x="6134100" y="4667250"/>
            <a:ext cx="914400" cy="787400"/>
          </a:xfrm>
          <a:prstGeom prst="rect">
            <a:avLst/>
          </a:prstGeom>
          <a:noFill/>
          <a:ln w="9525">
            <a:noFill/>
            <a:miter lim="800000"/>
            <a:headEnd/>
            <a:tailEnd/>
          </a:ln>
        </p:spPr>
      </p:pic>
      <p:pic>
        <p:nvPicPr>
          <p:cNvPr id="94228" name="Picture 16" descr="https://encrypted-tbn1.gstatic.com/images?q=tbn:ANd9GcQlv0KURnOuHXYXCYzShDU43guIzL-2K6MHPX8bPosM6c8KsXLEtg"/>
          <p:cNvPicPr>
            <a:picLocks noChangeAspect="1" noChangeArrowheads="1"/>
          </p:cNvPicPr>
          <p:nvPr/>
        </p:nvPicPr>
        <p:blipFill>
          <a:blip r:embed="rId16" cstate="print"/>
          <a:srcRect/>
          <a:stretch>
            <a:fillRect/>
          </a:stretch>
        </p:blipFill>
        <p:spPr bwMode="auto">
          <a:xfrm>
            <a:off x="7067550" y="4568825"/>
            <a:ext cx="1096963" cy="822325"/>
          </a:xfrm>
          <a:prstGeom prst="rect">
            <a:avLst/>
          </a:prstGeom>
          <a:noFill/>
          <a:ln w="9525">
            <a:noFill/>
            <a:miter lim="800000"/>
            <a:headEnd/>
            <a:tailEnd/>
          </a:ln>
        </p:spPr>
      </p:pic>
      <p:pic>
        <p:nvPicPr>
          <p:cNvPr id="94229" name="Picture 18" descr="https://encrypted-tbn3.gstatic.com/images?q=tbn:ANd9GcTIGJRhIASe8J_5seM_Z9pKcIuW27S4RB2pblEbA4E011uYiM_V"/>
          <p:cNvPicPr>
            <a:picLocks noChangeAspect="1" noChangeArrowheads="1"/>
          </p:cNvPicPr>
          <p:nvPr/>
        </p:nvPicPr>
        <p:blipFill>
          <a:blip r:embed="rId17" cstate="print"/>
          <a:srcRect/>
          <a:stretch>
            <a:fillRect/>
          </a:stretch>
        </p:blipFill>
        <p:spPr bwMode="auto">
          <a:xfrm>
            <a:off x="4489450" y="5335588"/>
            <a:ext cx="914400" cy="682625"/>
          </a:xfrm>
          <a:prstGeom prst="rect">
            <a:avLst/>
          </a:prstGeom>
          <a:noFill/>
          <a:ln w="9525">
            <a:noFill/>
            <a:miter lim="800000"/>
            <a:headEnd/>
            <a:tailEnd/>
          </a:ln>
        </p:spPr>
      </p:pic>
      <p:pic>
        <p:nvPicPr>
          <p:cNvPr id="94230" name="Picture 20" descr="https://encrypted-tbn3.gstatic.com/images?q=tbn:ANd9GcQee5-7DRQBAb3Mq4VzpBIQuJDhwHxxZEvbZtbgsQG3dUuY1XkD"/>
          <p:cNvPicPr>
            <a:picLocks noChangeAspect="1" noChangeArrowheads="1"/>
          </p:cNvPicPr>
          <p:nvPr/>
        </p:nvPicPr>
        <p:blipFill>
          <a:blip r:embed="rId18" cstate="print"/>
          <a:srcRect/>
          <a:stretch>
            <a:fillRect/>
          </a:stretch>
        </p:blipFill>
        <p:spPr bwMode="auto">
          <a:xfrm>
            <a:off x="5646738" y="5502275"/>
            <a:ext cx="1096962" cy="515938"/>
          </a:xfrm>
          <a:prstGeom prst="rect">
            <a:avLst/>
          </a:prstGeom>
          <a:noFill/>
          <a:ln w="9525">
            <a:noFill/>
            <a:miter lim="800000"/>
            <a:headEnd/>
            <a:tailEnd/>
          </a:ln>
        </p:spPr>
      </p:pic>
      <p:pic>
        <p:nvPicPr>
          <p:cNvPr id="94231" name="Picture 22" descr="http://www.trc-canada.com/Structures/L469380.png"/>
          <p:cNvPicPr>
            <a:picLocks noChangeAspect="1" noChangeArrowheads="1"/>
          </p:cNvPicPr>
          <p:nvPr/>
        </p:nvPicPr>
        <p:blipFill>
          <a:blip r:embed="rId19" cstate="print"/>
          <a:srcRect/>
          <a:stretch>
            <a:fillRect/>
          </a:stretch>
        </p:blipFill>
        <p:spPr bwMode="auto">
          <a:xfrm>
            <a:off x="4325938" y="6078538"/>
            <a:ext cx="914400" cy="436562"/>
          </a:xfrm>
          <a:prstGeom prst="rect">
            <a:avLst/>
          </a:prstGeom>
          <a:noFill/>
          <a:ln w="9525">
            <a:noFill/>
            <a:miter lim="800000"/>
            <a:headEnd/>
            <a:tailEnd/>
          </a:ln>
        </p:spPr>
      </p:pic>
      <p:pic>
        <p:nvPicPr>
          <p:cNvPr id="94232" name="Picture 24" descr="https://encrypted-tbn1.gstatic.com/images?q=tbn:ANd9GcRv3h9vP0uS6k7IpPQUBisbTmIZfWoPEt_DB3ylCD-cR2MklsPO"/>
          <p:cNvPicPr>
            <a:picLocks noChangeAspect="1" noChangeArrowheads="1"/>
          </p:cNvPicPr>
          <p:nvPr/>
        </p:nvPicPr>
        <p:blipFill>
          <a:blip r:embed="rId20" cstate="print"/>
          <a:srcRect/>
          <a:stretch>
            <a:fillRect/>
          </a:stretch>
        </p:blipFill>
        <p:spPr bwMode="auto">
          <a:xfrm>
            <a:off x="5314950" y="6067425"/>
            <a:ext cx="365125" cy="36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bwMode="auto">
          <a:xfrm>
            <a:off x="5970588" y="6492875"/>
            <a:ext cx="2765425" cy="365125"/>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95235" name="Rectangle 2"/>
          <p:cNvSpPr>
            <a:spLocks noGrp="1" noChangeArrowheads="1"/>
          </p:cNvSpPr>
          <p:nvPr>
            <p:ph type="title" idx="4294967295"/>
          </p:nvPr>
        </p:nvSpPr>
        <p:spPr>
          <a:xfrm>
            <a:off x="571500" y="5665788"/>
            <a:ext cx="4906963" cy="684212"/>
          </a:xfrm>
        </p:spPr>
        <p:txBody>
          <a:bodyPr anchor="ctr">
            <a:normAutofit fontScale="90000"/>
          </a:bodyPr>
          <a:lstStyle/>
          <a:p>
            <a:pPr eaLnBrk="1" hangingPunct="1"/>
            <a:r>
              <a:rPr lang="en-US" altLang="en-US" sz="2400" smtClean="0"/>
              <a:t>Non-Selective Cyclic Antidepressants</a:t>
            </a:r>
            <a:endParaRPr lang="en-US" altLang="en-US" sz="3200" smtClean="0"/>
          </a:p>
        </p:txBody>
      </p:sp>
      <p:sp>
        <p:nvSpPr>
          <p:cNvPr id="95236" name="Rectangle 3"/>
          <p:cNvSpPr>
            <a:spLocks noGrp="1" noChangeArrowheads="1"/>
          </p:cNvSpPr>
          <p:nvPr>
            <p:ph type="body" sz="half" idx="4294967295"/>
          </p:nvPr>
        </p:nvSpPr>
        <p:spPr>
          <a:xfrm>
            <a:off x="376238" y="588963"/>
            <a:ext cx="4635500" cy="4922837"/>
          </a:xfrm>
        </p:spPr>
        <p:txBody>
          <a:bodyPr/>
          <a:lstStyle/>
          <a:p>
            <a:pPr eaLnBrk="1" hangingPunct="1">
              <a:lnSpc>
                <a:spcPct val="90000"/>
              </a:lnSpc>
            </a:pPr>
            <a:r>
              <a:rPr lang="en-US" altLang="en-US" sz="2000" smtClean="0"/>
              <a:t>Tricyclics with little SERT blocking (typically less sedation)</a:t>
            </a:r>
          </a:p>
          <a:p>
            <a:pPr eaLnBrk="1" hangingPunct="1">
              <a:lnSpc>
                <a:spcPct val="90000"/>
              </a:lnSpc>
            </a:pPr>
            <a:endParaRPr lang="en-US" altLang="en-US" sz="2000" smtClean="0"/>
          </a:p>
          <a:p>
            <a:pPr lvl="1" eaLnBrk="1" hangingPunct="1">
              <a:lnSpc>
                <a:spcPct val="90000"/>
              </a:lnSpc>
            </a:pPr>
            <a:r>
              <a:rPr lang="en-US" altLang="en-US" sz="1700" smtClean="0"/>
              <a:t>desipramine (Norpramin)</a:t>
            </a:r>
          </a:p>
          <a:p>
            <a:pPr lvl="1" eaLnBrk="1" hangingPunct="1">
              <a:lnSpc>
                <a:spcPct val="90000"/>
              </a:lnSpc>
            </a:pPr>
            <a:endParaRPr lang="en-US" altLang="en-US" sz="1700" smtClean="0"/>
          </a:p>
          <a:p>
            <a:pPr lvl="1" eaLnBrk="1" hangingPunct="1">
              <a:lnSpc>
                <a:spcPct val="90000"/>
              </a:lnSpc>
            </a:pPr>
            <a:r>
              <a:rPr lang="en-US" altLang="en-US" sz="1700" smtClean="0"/>
              <a:t>nortriptyline (Aventyl, Pamelor)</a:t>
            </a:r>
          </a:p>
          <a:p>
            <a:pPr lvl="1" eaLnBrk="1" hangingPunct="1">
              <a:lnSpc>
                <a:spcPct val="90000"/>
              </a:lnSpc>
            </a:pPr>
            <a:endParaRPr lang="en-US" altLang="en-US" sz="1700" smtClean="0"/>
          </a:p>
          <a:p>
            <a:pPr lvl="1" eaLnBrk="1" hangingPunct="1">
              <a:lnSpc>
                <a:spcPct val="90000"/>
              </a:lnSpc>
            </a:pPr>
            <a:r>
              <a:rPr lang="en-US" altLang="en-US" sz="1700" smtClean="0"/>
              <a:t>protriptyline (Vivactil)</a:t>
            </a:r>
          </a:p>
          <a:p>
            <a:pPr eaLnBrk="1" hangingPunct="1">
              <a:lnSpc>
                <a:spcPct val="90000"/>
              </a:lnSpc>
            </a:pPr>
            <a:endParaRPr lang="en-US" altLang="en-US" sz="1800" smtClean="0"/>
          </a:p>
          <a:p>
            <a:pPr lvl="2" eaLnBrk="1" hangingPunct="1">
              <a:lnSpc>
                <a:spcPct val="90000"/>
              </a:lnSpc>
            </a:pPr>
            <a:endParaRPr lang="en-US" altLang="en-US" sz="1800" smtClean="0"/>
          </a:p>
        </p:txBody>
      </p:sp>
      <p:pic>
        <p:nvPicPr>
          <p:cNvPr id="95237" name="Picture 2" descr="https://encrypted-tbn3.gstatic.com/images?q=tbn:ANd9GcSXmYSahT3ckX2cL7luhd-DBliuIS2agbsPjqJkCagDF-zT-qF8mQ"/>
          <p:cNvPicPr>
            <a:picLocks noChangeAspect="1" noChangeArrowheads="1"/>
          </p:cNvPicPr>
          <p:nvPr/>
        </p:nvPicPr>
        <p:blipFill>
          <a:blip r:embed="rId3" cstate="print"/>
          <a:srcRect/>
          <a:stretch>
            <a:fillRect/>
          </a:stretch>
        </p:blipFill>
        <p:spPr bwMode="auto">
          <a:xfrm>
            <a:off x="4394200" y="1216025"/>
            <a:ext cx="731838" cy="825500"/>
          </a:xfrm>
          <a:prstGeom prst="rect">
            <a:avLst/>
          </a:prstGeom>
          <a:noFill/>
          <a:ln w="9525">
            <a:noFill/>
            <a:miter lim="800000"/>
            <a:headEnd/>
            <a:tailEnd/>
          </a:ln>
        </p:spPr>
      </p:pic>
      <p:pic>
        <p:nvPicPr>
          <p:cNvPr id="95238" name="Picture 4" descr="https://encrypted-tbn1.gstatic.com/images?q=tbn:ANd9GcRWlBPDNJvVFmfNp4WTWb2-CEqXxOBuoIpr13ZsGQjNNd9jHUxX"/>
          <p:cNvPicPr>
            <a:picLocks noChangeAspect="1" noChangeArrowheads="1"/>
          </p:cNvPicPr>
          <p:nvPr/>
        </p:nvPicPr>
        <p:blipFill>
          <a:blip r:embed="rId4" cstate="print"/>
          <a:srcRect/>
          <a:stretch>
            <a:fillRect/>
          </a:stretch>
        </p:blipFill>
        <p:spPr bwMode="auto">
          <a:xfrm>
            <a:off x="5126038" y="1216025"/>
            <a:ext cx="1096962" cy="820738"/>
          </a:xfrm>
          <a:prstGeom prst="rect">
            <a:avLst/>
          </a:prstGeom>
          <a:noFill/>
          <a:ln w="9525">
            <a:noFill/>
            <a:miter lim="800000"/>
            <a:headEnd/>
            <a:tailEnd/>
          </a:ln>
        </p:spPr>
      </p:pic>
      <p:pic>
        <p:nvPicPr>
          <p:cNvPr id="95239" name="Picture 6" descr="https://encrypted-tbn1.gstatic.com/images?q=tbn:ANd9GcTiwEcC6hu6-57S1ga_pgkUnV2WVgO3mHrm7rM66WOd7JoUVTbLEQ"/>
          <p:cNvPicPr>
            <a:picLocks noChangeAspect="1" noChangeArrowheads="1"/>
          </p:cNvPicPr>
          <p:nvPr/>
        </p:nvPicPr>
        <p:blipFill>
          <a:blip r:embed="rId5" cstate="print"/>
          <a:srcRect/>
          <a:stretch>
            <a:fillRect/>
          </a:stretch>
        </p:blipFill>
        <p:spPr bwMode="auto">
          <a:xfrm>
            <a:off x="4608513" y="2109788"/>
            <a:ext cx="1371600" cy="661987"/>
          </a:xfrm>
          <a:prstGeom prst="rect">
            <a:avLst/>
          </a:prstGeom>
          <a:noFill/>
          <a:ln w="9525">
            <a:noFill/>
            <a:miter lim="800000"/>
            <a:headEnd/>
            <a:tailEnd/>
          </a:ln>
        </p:spPr>
      </p:pic>
      <p:pic>
        <p:nvPicPr>
          <p:cNvPr id="95240" name="Picture 8" descr="https://encrypted-tbn1.gstatic.com/images?q=tbn:ANd9GcSx8btxPnKnn4_8LgPDLnSTZ14LPpI8_66mocYCyO53Pt9Ztqun"/>
          <p:cNvPicPr>
            <a:picLocks noChangeAspect="1" noChangeArrowheads="1"/>
          </p:cNvPicPr>
          <p:nvPr/>
        </p:nvPicPr>
        <p:blipFill>
          <a:blip r:embed="rId6" cstate="print"/>
          <a:srcRect/>
          <a:stretch>
            <a:fillRect/>
          </a:stretch>
        </p:blipFill>
        <p:spPr bwMode="auto">
          <a:xfrm>
            <a:off x="6103938" y="1912938"/>
            <a:ext cx="1189037" cy="1027112"/>
          </a:xfrm>
          <a:prstGeom prst="rect">
            <a:avLst/>
          </a:prstGeom>
          <a:noFill/>
          <a:ln w="9525">
            <a:noFill/>
            <a:miter lim="800000"/>
            <a:headEnd/>
            <a:tailEnd/>
          </a:ln>
        </p:spPr>
      </p:pic>
      <p:pic>
        <p:nvPicPr>
          <p:cNvPr id="95241" name="Picture 10" descr="https://encrypted-tbn1.gstatic.com/images?q=tbn:ANd9GcQCZkI4RsFNPaO2vQbKxjrcfM-5iVMCzUKoszkSwcumpgVfYsjY"/>
          <p:cNvPicPr>
            <a:picLocks noChangeAspect="1" noChangeArrowheads="1"/>
          </p:cNvPicPr>
          <p:nvPr/>
        </p:nvPicPr>
        <p:blipFill>
          <a:blip r:embed="rId7" cstate="print"/>
          <a:srcRect/>
          <a:stretch>
            <a:fillRect/>
          </a:stretch>
        </p:blipFill>
        <p:spPr bwMode="auto">
          <a:xfrm>
            <a:off x="3503613" y="2940050"/>
            <a:ext cx="1004887" cy="641350"/>
          </a:xfrm>
          <a:prstGeom prst="rect">
            <a:avLst/>
          </a:prstGeom>
          <a:noFill/>
          <a:ln w="9525">
            <a:noFill/>
            <a:miter lim="800000"/>
            <a:headEnd/>
            <a:tailEnd/>
          </a:ln>
        </p:spPr>
      </p:pic>
      <p:pic>
        <p:nvPicPr>
          <p:cNvPr id="95242" name="Picture 12" descr="https://encrypted-tbn1.gstatic.com/images?q=tbn:ANd9GcTu2EHQt2_iGpUPa9HG2MdbvS9uf6cRQdo9iiOtphYcSM9PAywU"/>
          <p:cNvPicPr>
            <a:picLocks noChangeAspect="1" noChangeArrowheads="1"/>
          </p:cNvPicPr>
          <p:nvPr/>
        </p:nvPicPr>
        <p:blipFill>
          <a:blip r:embed="rId8" cstate="print"/>
          <a:srcRect/>
          <a:stretch>
            <a:fillRect/>
          </a:stretch>
        </p:blipFill>
        <p:spPr bwMode="auto">
          <a:xfrm>
            <a:off x="4532313" y="2914650"/>
            <a:ext cx="1187450" cy="830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557946"/>
            <a:ext cx="4267200" cy="147654"/>
          </a:xfrm>
        </p:spPr>
        <p:txBody>
          <a:bodyPr/>
          <a:lstStyle/>
          <a:p>
            <a:pPr>
              <a:defRPr/>
            </a:pPr>
            <a:r>
              <a:rPr lang="en-US" dirty="0" smtClean="0"/>
              <a:t>Novel text copyright S. E. Ball &amp; L.H. Ball, All Rights Reserved</a:t>
            </a:r>
            <a:endParaRPr lang="en-US" dirty="0"/>
          </a:p>
        </p:txBody>
      </p:sp>
      <p:pic>
        <p:nvPicPr>
          <p:cNvPr id="97283" name="Picture 2" descr="http://www.helpforpain.com/articles/pain-assess/8.gif"/>
          <p:cNvPicPr>
            <a:picLocks noChangeAspect="1" noChangeArrowheads="1"/>
          </p:cNvPicPr>
          <p:nvPr/>
        </p:nvPicPr>
        <p:blipFill>
          <a:blip r:embed="rId2" cstate="print"/>
          <a:srcRect/>
          <a:stretch>
            <a:fillRect/>
          </a:stretch>
        </p:blipFill>
        <p:spPr bwMode="auto">
          <a:xfrm>
            <a:off x="5530850" y="1066801"/>
            <a:ext cx="3460750" cy="2528888"/>
          </a:xfrm>
          <a:prstGeom prst="rect">
            <a:avLst/>
          </a:prstGeom>
          <a:noFill/>
          <a:ln w="9525">
            <a:noFill/>
            <a:miter lim="800000"/>
            <a:headEnd/>
            <a:tailEnd/>
          </a:ln>
        </p:spPr>
      </p:pic>
      <p:pic>
        <p:nvPicPr>
          <p:cNvPr id="97284" name="Picture 4" descr="http://img.medscape.com/slide/migrated/editorial/cmecircle/2005/3765/images/nicholson/slide057.gif"/>
          <p:cNvPicPr>
            <a:picLocks noChangeAspect="1" noChangeArrowheads="1"/>
          </p:cNvPicPr>
          <p:nvPr/>
        </p:nvPicPr>
        <p:blipFill>
          <a:blip r:embed="rId3" cstate="print"/>
          <a:srcRect/>
          <a:stretch>
            <a:fillRect/>
          </a:stretch>
        </p:blipFill>
        <p:spPr bwMode="auto">
          <a:xfrm>
            <a:off x="381000" y="762000"/>
            <a:ext cx="4953000" cy="4419600"/>
          </a:xfrm>
          <a:prstGeom prst="rect">
            <a:avLst/>
          </a:prstGeom>
          <a:noFill/>
          <a:ln w="9525">
            <a:solidFill>
              <a:srgbClr val="000000"/>
            </a:solidFill>
            <a:miter lim="800000"/>
            <a:headEnd/>
            <a:tailEnd/>
          </a:ln>
        </p:spPr>
      </p:pic>
      <p:sp>
        <p:nvSpPr>
          <p:cNvPr id="2" name="TextBox 1"/>
          <p:cNvSpPr txBox="1"/>
          <p:nvPr/>
        </p:nvSpPr>
        <p:spPr>
          <a:xfrm>
            <a:off x="5135563" y="4743450"/>
            <a:ext cx="2111375" cy="1076325"/>
          </a:xfrm>
          <a:prstGeom prst="rect">
            <a:avLst/>
          </a:prstGeom>
          <a:solidFill>
            <a:schemeClr val="accent1"/>
          </a:solidFill>
          <a:ln>
            <a:solidFill>
              <a:schemeClr val="bg2">
                <a:lumMod val="50000"/>
              </a:schemeClr>
            </a:solidFill>
          </a:ln>
        </p:spPr>
        <p:txBody>
          <a:bodyPr>
            <a:spAutoFit/>
          </a:bodyPr>
          <a:lstStyle/>
          <a:p>
            <a:pPr>
              <a:defRPr/>
            </a:pPr>
            <a:r>
              <a:rPr lang="en-US" sz="1600" dirty="0">
                <a:solidFill>
                  <a:schemeClr val="accent2"/>
                </a:solidFill>
              </a:rPr>
              <a:t>Do not forget weight gain and related metabolic changes.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5638800"/>
            <a:ext cx="7391400" cy="654050"/>
          </a:xfrm>
        </p:spPr>
        <p:txBody>
          <a:bodyPr>
            <a:normAutofit fontScale="90000"/>
          </a:bodyPr>
          <a:lstStyle/>
          <a:p>
            <a:pPr algn="ctr"/>
            <a:r>
              <a:rPr lang="en-US" altLang="en-US" dirty="0" smtClean="0"/>
              <a:t>Undesirable Effects of TCA’s</a:t>
            </a:r>
          </a:p>
        </p:txBody>
      </p:sp>
      <p:sp>
        <p:nvSpPr>
          <p:cNvPr id="93187" name="Content Placeholder 2"/>
          <p:cNvSpPr>
            <a:spLocks noGrp="1"/>
          </p:cNvSpPr>
          <p:nvPr>
            <p:ph idx="1"/>
          </p:nvPr>
        </p:nvSpPr>
        <p:spPr>
          <a:xfrm>
            <a:off x="152400" y="228601"/>
            <a:ext cx="6481763" cy="3949700"/>
          </a:xfrm>
        </p:spPr>
        <p:txBody>
          <a:bodyPr>
            <a:normAutofit/>
          </a:bodyPr>
          <a:lstStyle/>
          <a:p>
            <a:r>
              <a:rPr lang="en-US" altLang="en-US" sz="2200" dirty="0" smtClean="0"/>
              <a:t>H</a:t>
            </a:r>
            <a:r>
              <a:rPr lang="en-US" altLang="en-US" sz="2200" baseline="-25000" dirty="0" smtClean="0"/>
              <a:t>1</a:t>
            </a:r>
            <a:r>
              <a:rPr lang="en-US" altLang="en-US" sz="2200" dirty="0" smtClean="0"/>
              <a:t> antagonism makes for drowsiness and weight gain</a:t>
            </a:r>
          </a:p>
          <a:p>
            <a:r>
              <a:rPr lang="en-US" altLang="en-US" sz="2200" dirty="0" smtClean="0"/>
              <a:t>M</a:t>
            </a:r>
            <a:r>
              <a:rPr lang="en-US" altLang="en-US" sz="2200" baseline="-25000" dirty="0" smtClean="0"/>
              <a:t>1</a:t>
            </a:r>
            <a:r>
              <a:rPr lang="en-US" altLang="en-US" sz="2200" dirty="0" smtClean="0"/>
              <a:t> antagonism makes for </a:t>
            </a:r>
            <a:r>
              <a:rPr lang="en-US" altLang="en-US" sz="2200" dirty="0" err="1" smtClean="0"/>
              <a:t>anticholinergic</a:t>
            </a:r>
            <a:r>
              <a:rPr lang="en-US" altLang="en-US" sz="2200" dirty="0" smtClean="0"/>
              <a:t> effects (</a:t>
            </a:r>
            <a:r>
              <a:rPr lang="en-US" altLang="en-US" sz="2200" dirty="0" err="1" smtClean="0"/>
              <a:t>micturition</a:t>
            </a:r>
            <a:r>
              <a:rPr lang="en-US" altLang="en-US" sz="2200" dirty="0" smtClean="0"/>
              <a:t> difficulties, slowed peristalsis, dry mouth, blurred vision, drowsiness)</a:t>
            </a:r>
          </a:p>
          <a:p>
            <a:r>
              <a:rPr lang="el-GR" altLang="en-US" sz="2200" dirty="0" smtClean="0">
                <a:latin typeface="Times New Roman" pitchFamily="18" charset="0"/>
                <a:cs typeface="Times New Roman" pitchFamily="18" charset="0"/>
              </a:rPr>
              <a:t>α</a:t>
            </a:r>
            <a:r>
              <a:rPr lang="en-US" altLang="en-US" sz="2200" baseline="-25000" dirty="0" smtClean="0"/>
              <a:t>1</a:t>
            </a:r>
            <a:r>
              <a:rPr lang="en-US" altLang="en-US" sz="2200" dirty="0" smtClean="0"/>
              <a:t> antagonism makes for hypotension, dizziness, drowsiness.</a:t>
            </a:r>
          </a:p>
          <a:p>
            <a:r>
              <a:rPr lang="en-US" altLang="en-US" sz="2200" dirty="0" smtClean="0"/>
              <a:t>With excessive dosages, sodium channels are blocked making for irregular electrical activity in both heart and brain.</a:t>
            </a:r>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93189" name="Picture 2" descr="https://encrypted-tbn2.gstatic.com/images?q=tbn:ANd9GcRI2vo1cVHwEJttnKoltHMOn0gKZxWNHslEPboFhSujvSfpGOkO"/>
          <p:cNvPicPr>
            <a:picLocks noChangeAspect="1" noChangeArrowheads="1"/>
          </p:cNvPicPr>
          <p:nvPr/>
        </p:nvPicPr>
        <p:blipFill>
          <a:blip r:embed="rId2" cstate="print"/>
          <a:srcRect/>
          <a:stretch>
            <a:fillRect/>
          </a:stretch>
        </p:blipFill>
        <p:spPr bwMode="auto">
          <a:xfrm>
            <a:off x="7685088" y="212725"/>
            <a:ext cx="1189037" cy="788988"/>
          </a:xfrm>
          <a:prstGeom prst="rect">
            <a:avLst/>
          </a:prstGeom>
          <a:noFill/>
          <a:ln w="9525">
            <a:noFill/>
            <a:miter lim="800000"/>
            <a:headEnd/>
            <a:tailEnd/>
          </a:ln>
        </p:spPr>
      </p:pic>
      <p:pic>
        <p:nvPicPr>
          <p:cNvPr id="93190" name="Picture 4" descr="https://encrypted-tbn2.gstatic.com/images?q=tbn:ANd9GcSty6CxHK-OZsmbxXBaVltg2gWjcKoZGiKUHSB1sRWuQyJc6Bxn"/>
          <p:cNvPicPr>
            <a:picLocks noChangeAspect="1" noChangeArrowheads="1"/>
          </p:cNvPicPr>
          <p:nvPr/>
        </p:nvPicPr>
        <p:blipFill>
          <a:blip r:embed="rId3" cstate="print"/>
          <a:srcRect/>
          <a:stretch>
            <a:fillRect/>
          </a:stretch>
        </p:blipFill>
        <p:spPr bwMode="auto">
          <a:xfrm>
            <a:off x="6770688" y="212725"/>
            <a:ext cx="1096962" cy="822325"/>
          </a:xfrm>
          <a:prstGeom prst="rect">
            <a:avLst/>
          </a:prstGeom>
          <a:noFill/>
          <a:ln w="9525">
            <a:noFill/>
            <a:miter lim="800000"/>
            <a:headEnd/>
            <a:tailEnd/>
          </a:ln>
        </p:spPr>
      </p:pic>
      <p:pic>
        <p:nvPicPr>
          <p:cNvPr id="93191" name="Picture 6" descr="https://encrypted-tbn0.gstatic.com/images?q=tbn:ANd9GcT2RQi4WE32A3KUAlzU6-DAlX8A-92esdtHwEZnI5qtsskzzQx-Qw"/>
          <p:cNvPicPr>
            <a:picLocks noChangeAspect="1" noChangeArrowheads="1"/>
          </p:cNvPicPr>
          <p:nvPr/>
        </p:nvPicPr>
        <p:blipFill>
          <a:blip r:embed="rId4" cstate="print"/>
          <a:srcRect/>
          <a:stretch>
            <a:fillRect/>
          </a:stretch>
        </p:blipFill>
        <p:spPr bwMode="auto">
          <a:xfrm>
            <a:off x="304800" y="4267200"/>
            <a:ext cx="2103438" cy="1393825"/>
          </a:xfrm>
          <a:prstGeom prst="rect">
            <a:avLst/>
          </a:prstGeom>
          <a:noFill/>
          <a:ln w="9525">
            <a:noFill/>
            <a:miter lim="800000"/>
            <a:headEnd/>
            <a:tailEnd/>
          </a:ln>
        </p:spPr>
      </p:pic>
      <p:pic>
        <p:nvPicPr>
          <p:cNvPr id="93192" name="Picture 8" descr="https://encrypted-tbn3.gstatic.com/images?q=tbn:ANd9GcSXDi1EVHeoxfOqQGHGb2-unCb0oxfAx3KJnW_XEbvJifRwyrqYNg"/>
          <p:cNvPicPr>
            <a:picLocks noChangeAspect="1" noChangeArrowheads="1"/>
          </p:cNvPicPr>
          <p:nvPr/>
        </p:nvPicPr>
        <p:blipFill>
          <a:blip r:embed="rId5" cstate="print"/>
          <a:srcRect/>
          <a:stretch>
            <a:fillRect/>
          </a:stretch>
        </p:blipFill>
        <p:spPr bwMode="auto">
          <a:xfrm>
            <a:off x="6634163" y="1114425"/>
            <a:ext cx="2143125" cy="2143125"/>
          </a:xfrm>
          <a:prstGeom prst="rect">
            <a:avLst/>
          </a:prstGeom>
          <a:noFill/>
          <a:ln w="9525">
            <a:noFill/>
            <a:miter lim="800000"/>
            <a:headEnd/>
            <a:tailEnd/>
          </a:ln>
        </p:spPr>
      </p:pic>
      <p:pic>
        <p:nvPicPr>
          <p:cNvPr id="93193" name="Picture 10" descr="https://encrypted-tbn2.gstatic.com/images?q=tbn:ANd9GcTl4ELMxaCq0STEG23Kgmj7yed7-dHFP0MB2_-E7J-EweWdiz4n"/>
          <p:cNvPicPr>
            <a:picLocks noChangeAspect="1" noChangeArrowheads="1"/>
          </p:cNvPicPr>
          <p:nvPr/>
        </p:nvPicPr>
        <p:blipFill>
          <a:blip r:embed="rId6" cstate="print"/>
          <a:srcRect/>
          <a:stretch>
            <a:fillRect/>
          </a:stretch>
        </p:blipFill>
        <p:spPr bwMode="auto">
          <a:xfrm>
            <a:off x="6634163" y="3257550"/>
            <a:ext cx="2171700" cy="2000250"/>
          </a:xfrm>
          <a:prstGeom prst="rect">
            <a:avLst/>
          </a:prstGeom>
          <a:noFill/>
          <a:ln w="9525">
            <a:noFill/>
            <a:miter lim="800000"/>
            <a:headEnd/>
            <a:tailEnd/>
          </a:ln>
        </p:spPr>
      </p:pic>
      <p:pic>
        <p:nvPicPr>
          <p:cNvPr id="93194" name="Picture 12" descr="https://encrypted-tbn1.gstatic.com/images?q=tbn:ANd9GcQLMmwZsIWGwUyt1-c2YgdMmJhWCgm5Ir5JlfrRw4FiQYEfq4Lu"/>
          <p:cNvPicPr>
            <a:picLocks noChangeAspect="1" noChangeArrowheads="1"/>
          </p:cNvPicPr>
          <p:nvPr/>
        </p:nvPicPr>
        <p:blipFill>
          <a:blip r:embed="rId7" cstate="print"/>
          <a:srcRect/>
          <a:stretch>
            <a:fillRect/>
          </a:stretch>
        </p:blipFill>
        <p:spPr bwMode="auto">
          <a:xfrm>
            <a:off x="3657600" y="4114800"/>
            <a:ext cx="2011363" cy="126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Antipsychotic &amp; </a:t>
            </a:r>
            <a:r>
              <a:rPr lang="en-US" dirty="0" err="1" smtClean="0"/>
              <a:t>Antimanic</a:t>
            </a:r>
            <a:r>
              <a:rPr lang="en-US" dirty="0" smtClean="0"/>
              <a:t> Drugs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5836" y="91868"/>
            <a:ext cx="7383566" cy="634525"/>
          </a:xfrm>
        </p:spPr>
        <p:txBody>
          <a:bodyPr/>
          <a:lstStyle/>
          <a:p>
            <a:pPr eaLnBrk="1" hangingPunct="1">
              <a:defRPr/>
            </a:pPr>
            <a:r>
              <a:rPr lang="en-US" sz="3600" dirty="0" smtClean="0"/>
              <a:t>SCHIZOPHRENIA: The DSM-5</a:t>
            </a:r>
          </a:p>
        </p:txBody>
      </p:sp>
      <p:sp>
        <p:nvSpPr>
          <p:cNvPr id="4099" name="Rectangle 3"/>
          <p:cNvSpPr>
            <a:spLocks noGrp="1" noChangeArrowheads="1"/>
          </p:cNvSpPr>
          <p:nvPr>
            <p:ph type="body" idx="1"/>
          </p:nvPr>
        </p:nvSpPr>
        <p:spPr>
          <a:xfrm>
            <a:off x="85458" y="888763"/>
            <a:ext cx="7007551" cy="5673962"/>
          </a:xfrm>
        </p:spPr>
        <p:txBody>
          <a:bodyPr/>
          <a:lstStyle/>
          <a:p>
            <a:pPr lvl="1" eaLnBrk="1" hangingPunct="1"/>
            <a:r>
              <a:rPr lang="en-US" altLang="en-US" dirty="0" smtClean="0"/>
              <a:t>Delusions </a:t>
            </a:r>
            <a:r>
              <a:rPr lang="en-US" altLang="en-US" dirty="0" smtClean="0">
                <a:solidFill>
                  <a:srgbClr val="FF0000"/>
                </a:solidFill>
              </a:rPr>
              <a:t>(major positive symptoms) </a:t>
            </a:r>
          </a:p>
          <a:p>
            <a:pPr lvl="1" eaLnBrk="1" hangingPunct="1"/>
            <a:r>
              <a:rPr lang="en-US" altLang="en-US" dirty="0" smtClean="0"/>
              <a:t>Hallucinations </a:t>
            </a:r>
            <a:r>
              <a:rPr lang="en-US" altLang="en-US" dirty="0" smtClean="0">
                <a:solidFill>
                  <a:srgbClr val="FF0000"/>
                </a:solidFill>
              </a:rPr>
              <a:t>(major positive symptoms)</a:t>
            </a:r>
          </a:p>
          <a:p>
            <a:pPr lvl="1" eaLnBrk="1" hangingPunct="1"/>
            <a:r>
              <a:rPr lang="en-US" altLang="en-US" dirty="0" smtClean="0"/>
              <a:t>Disorganized speech (e.g., frequent derailment or incoherence) </a:t>
            </a:r>
            <a:r>
              <a:rPr lang="en-US" altLang="en-US" dirty="0" smtClean="0">
                <a:solidFill>
                  <a:srgbClr val="FF0000"/>
                </a:solidFill>
              </a:rPr>
              <a:t>(positive cognitive symptoms)</a:t>
            </a:r>
            <a:endParaRPr lang="en-US" altLang="en-US" dirty="0" smtClean="0"/>
          </a:p>
          <a:p>
            <a:pPr lvl="1" eaLnBrk="1" hangingPunct="1"/>
            <a:r>
              <a:rPr lang="en-US" altLang="en-US" dirty="0" smtClean="0"/>
              <a:t>Grossly disorganized or catatonic behavior </a:t>
            </a:r>
            <a:r>
              <a:rPr lang="en-US" altLang="en-US" dirty="0" smtClean="0">
                <a:solidFill>
                  <a:srgbClr val="FF0000"/>
                </a:solidFill>
              </a:rPr>
              <a:t>(positive cognitive, impulsive, aggressive symptoms)</a:t>
            </a:r>
            <a:endParaRPr lang="en-US" altLang="en-US" dirty="0" smtClean="0"/>
          </a:p>
          <a:p>
            <a:pPr lvl="1" eaLnBrk="1" hangingPunct="1"/>
            <a:r>
              <a:rPr lang="en-US" altLang="en-US" dirty="0" smtClean="0">
                <a:solidFill>
                  <a:srgbClr val="FF0000"/>
                </a:solidFill>
              </a:rPr>
              <a:t>Negative symptoms</a:t>
            </a:r>
            <a:r>
              <a:rPr lang="en-US" altLang="en-US" dirty="0" smtClean="0"/>
              <a:t>, i.e., affective flattening, </a:t>
            </a:r>
            <a:r>
              <a:rPr lang="en-US" altLang="en-US" dirty="0" err="1" smtClean="0"/>
              <a:t>alogia</a:t>
            </a:r>
            <a:r>
              <a:rPr lang="en-US" altLang="en-US" dirty="0" smtClean="0"/>
              <a:t>, or </a:t>
            </a:r>
            <a:r>
              <a:rPr lang="en-US" altLang="en-US" dirty="0" err="1" smtClean="0"/>
              <a:t>avolition</a:t>
            </a:r>
            <a:r>
              <a:rPr lang="en-US" altLang="en-US" dirty="0" smtClean="0"/>
              <a:t> </a:t>
            </a:r>
            <a:r>
              <a:rPr lang="en-US" altLang="en-US" dirty="0" smtClean="0">
                <a:solidFill>
                  <a:srgbClr val="FF0000"/>
                </a:solidFill>
              </a:rPr>
              <a:t>(affective, cognitive, motor symptoms</a:t>
            </a:r>
            <a:r>
              <a:rPr lang="en-US" altLang="en-US" dirty="0" smtClean="0">
                <a:solidFill>
                  <a:srgbClr val="FF0000"/>
                </a:solidFill>
              </a:rPr>
              <a:t>)</a:t>
            </a:r>
          </a:p>
          <a:p>
            <a:pPr lvl="1" eaLnBrk="1" hangingPunct="1"/>
            <a:r>
              <a:rPr lang="en-US" altLang="en-US" u="sng" dirty="0" smtClean="0">
                <a:solidFill>
                  <a:schemeClr val="tx1"/>
                </a:solidFill>
              </a:rPr>
              <a:t>Many of these symptoms may be present in other disorders that have psychotic features but which are not schizophrenia </a:t>
            </a:r>
            <a:endParaRPr lang="en-US" altLang="en-US" u="sng" dirty="0" smtClean="0">
              <a:solidFill>
                <a:schemeClr val="tx1"/>
              </a:solidFill>
            </a:endParaRPr>
          </a:p>
        </p:txBody>
      </p:sp>
      <p:sp>
        <p:nvSpPr>
          <p:cNvPr id="9220" name="Footer Placeholder 1"/>
          <p:cNvSpPr>
            <a:spLocks noGrp="1"/>
          </p:cNvSpPr>
          <p:nvPr>
            <p:ph type="ftr" sz="quarter" idx="11"/>
          </p:nvPr>
        </p:nvSpPr>
        <p:spPr>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mtClean="0"/>
              <a:t>Novel text copyright S. E. Ball &amp; L.H. Ball, All Rights Reserved</a:t>
            </a:r>
            <a:endParaRPr lang="en-US" dirty="0" smtClean="0"/>
          </a:p>
        </p:txBody>
      </p:sp>
      <p:pic>
        <p:nvPicPr>
          <p:cNvPr id="5" name="Picture 2" descr="https://encrypted-tbn0.gstatic.com/images?q=tbn:ANd9GcSt5uC1YnCbb_H6hiLbkc2147OA0WmwTUXsbmlZuJNzMXlboF6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77025" y="0"/>
            <a:ext cx="2466975"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533400"/>
          </a:xfrm>
          <a:solidFill>
            <a:schemeClr val="bg2">
              <a:lumMod val="60000"/>
              <a:lumOff val="40000"/>
            </a:schemeClr>
          </a:solidFill>
        </p:spPr>
        <p:txBody>
          <a:bodyPr>
            <a:normAutofit/>
          </a:bodyPr>
          <a:lstStyle/>
          <a:p>
            <a:pPr algn="ctr"/>
            <a:r>
              <a:rPr lang="en-US" sz="2400" dirty="0" smtClean="0"/>
              <a:t>Stahl’s Five-Dimensional Model of Psychotic Behavior</a:t>
            </a:r>
            <a:endParaRPr lang="en-US" sz="2400" dirty="0"/>
          </a:p>
        </p:txBody>
      </p:sp>
      <p:sp>
        <p:nvSpPr>
          <p:cNvPr id="3" name="Content Placeholder 2"/>
          <p:cNvSpPr>
            <a:spLocks noGrp="1"/>
          </p:cNvSpPr>
          <p:nvPr>
            <p:ph idx="1"/>
          </p:nvPr>
        </p:nvSpPr>
        <p:spPr>
          <a:xfrm>
            <a:off x="145279" y="692209"/>
            <a:ext cx="8297966" cy="5836778"/>
          </a:xfrm>
        </p:spPr>
        <p:txBody>
          <a:bodyPr>
            <a:normAutofit lnSpcReduction="10000"/>
          </a:bodyPr>
          <a:lstStyle/>
          <a:p>
            <a:r>
              <a:rPr lang="en-US" sz="2000" dirty="0" smtClean="0"/>
              <a:t>Positive symptoms (mesolimbic)</a:t>
            </a:r>
          </a:p>
          <a:p>
            <a:pPr lvl="1"/>
            <a:r>
              <a:rPr lang="en-US" sz="1800" dirty="0" smtClean="0"/>
              <a:t>Hallucinations</a:t>
            </a:r>
          </a:p>
          <a:p>
            <a:pPr lvl="1"/>
            <a:r>
              <a:rPr lang="en-US" sz="1800" dirty="0" smtClean="0"/>
              <a:t>Delusions</a:t>
            </a:r>
          </a:p>
          <a:p>
            <a:pPr lvl="1"/>
            <a:r>
              <a:rPr lang="en-US" sz="1800" dirty="0" smtClean="0"/>
              <a:t>[Disorganized or catatonic behavior]</a:t>
            </a:r>
          </a:p>
          <a:p>
            <a:r>
              <a:rPr lang="en-US" sz="2000" dirty="0" smtClean="0"/>
              <a:t>Negative symptoms (</a:t>
            </a:r>
            <a:r>
              <a:rPr lang="en-US" sz="2000" dirty="0" err="1" smtClean="0"/>
              <a:t>mesocortical</a:t>
            </a:r>
            <a:r>
              <a:rPr lang="en-US" sz="2000" dirty="0" smtClean="0"/>
              <a:t>, prefrontal, nucleus </a:t>
            </a:r>
            <a:r>
              <a:rPr lang="en-US" sz="2000" dirty="0" err="1" smtClean="0"/>
              <a:t>accumbens</a:t>
            </a:r>
            <a:r>
              <a:rPr lang="en-US" sz="2000" dirty="0" smtClean="0"/>
              <a:t>)</a:t>
            </a:r>
          </a:p>
          <a:p>
            <a:pPr lvl="1"/>
            <a:r>
              <a:rPr lang="en-US" sz="1800" dirty="0" smtClean="0"/>
              <a:t>Affective flattening, </a:t>
            </a:r>
            <a:r>
              <a:rPr lang="en-US" sz="1800" dirty="0" err="1" smtClean="0"/>
              <a:t>alogia</a:t>
            </a:r>
            <a:r>
              <a:rPr lang="en-US" sz="1800" dirty="0" smtClean="0"/>
              <a:t>, </a:t>
            </a:r>
            <a:r>
              <a:rPr lang="en-US" sz="1800" dirty="0" err="1" smtClean="0"/>
              <a:t>avolition</a:t>
            </a:r>
            <a:r>
              <a:rPr lang="en-US" sz="1800" dirty="0" smtClean="0"/>
              <a:t>, reduced socialization</a:t>
            </a:r>
          </a:p>
          <a:p>
            <a:r>
              <a:rPr lang="en-US" sz="2000" dirty="0" smtClean="0"/>
              <a:t>Affective symptoms (fear and anger)</a:t>
            </a:r>
          </a:p>
          <a:p>
            <a:r>
              <a:rPr lang="en-US" sz="2000" dirty="0" smtClean="0"/>
              <a:t>Aggressive symptoms (</a:t>
            </a:r>
            <a:r>
              <a:rPr lang="en-US" sz="2000" dirty="0" err="1" smtClean="0"/>
              <a:t>orbito</a:t>
            </a:r>
            <a:r>
              <a:rPr lang="en-US" sz="2000" dirty="0" smtClean="0"/>
              <a:t>-cortical)</a:t>
            </a:r>
          </a:p>
          <a:p>
            <a:r>
              <a:rPr lang="en-US" sz="2000" dirty="0" smtClean="0"/>
              <a:t>Cognitive </a:t>
            </a:r>
            <a:r>
              <a:rPr lang="en-US" sz="2000" dirty="0" smtClean="0"/>
              <a:t>symptoms (DLPF cortex), e.g</a:t>
            </a:r>
            <a:r>
              <a:rPr lang="en-US" sz="2000" dirty="0"/>
              <a:t>., disorganized speech and </a:t>
            </a:r>
            <a:r>
              <a:rPr lang="en-US" sz="2000" dirty="0" smtClean="0"/>
              <a:t>thought, and also</a:t>
            </a:r>
          </a:p>
          <a:p>
            <a:pPr marL="708025" lvl="2">
              <a:buClr>
                <a:schemeClr val="accent1"/>
              </a:buClr>
            </a:pPr>
            <a:r>
              <a:rPr lang="en-US" dirty="0" smtClean="0"/>
              <a:t>Goal representation and maintenance</a:t>
            </a:r>
          </a:p>
          <a:p>
            <a:pPr marL="708025" lvl="2">
              <a:buClr>
                <a:schemeClr val="accent1"/>
              </a:buClr>
            </a:pPr>
            <a:r>
              <a:rPr lang="en-US" dirty="0" smtClean="0"/>
              <a:t>Attentional allocation, focus, maintenance</a:t>
            </a:r>
          </a:p>
          <a:p>
            <a:pPr marL="708025" lvl="2">
              <a:buClr>
                <a:schemeClr val="accent1"/>
              </a:buClr>
            </a:pPr>
            <a:r>
              <a:rPr lang="en-US" dirty="0" smtClean="0"/>
              <a:t>Self-evaluation of functions and behavioral self-monitoring</a:t>
            </a:r>
          </a:p>
          <a:p>
            <a:pPr marL="708025" lvl="2">
              <a:buClr>
                <a:schemeClr val="accent1"/>
              </a:buClr>
            </a:pPr>
            <a:r>
              <a:rPr lang="en-US" dirty="0" smtClean="0"/>
              <a:t>Prioritizing actions and goals</a:t>
            </a:r>
          </a:p>
          <a:p>
            <a:pPr marL="708025" lvl="2">
              <a:buClr>
                <a:schemeClr val="accent1"/>
              </a:buClr>
            </a:pPr>
            <a:r>
              <a:rPr lang="en-US" dirty="0" smtClean="0"/>
              <a:t>Social modulation of behavior</a:t>
            </a:r>
          </a:p>
          <a:p>
            <a:pPr marL="708025" lvl="2">
              <a:buClr>
                <a:schemeClr val="accent1"/>
              </a:buClr>
            </a:pPr>
            <a:r>
              <a:rPr lang="en-US" dirty="0" smtClean="0"/>
              <a:t>Verbal </a:t>
            </a:r>
            <a:r>
              <a:rPr lang="en-US" dirty="0" err="1" smtClean="0"/>
              <a:t>dysfluency</a:t>
            </a:r>
            <a:endParaRPr lang="en-US" dirty="0" smtClean="0"/>
          </a:p>
          <a:p>
            <a:pPr marL="708025" lvl="2">
              <a:buClr>
                <a:schemeClr val="accent1"/>
              </a:buClr>
            </a:pPr>
            <a:r>
              <a:rPr lang="en-US" dirty="0" smtClean="0"/>
              <a:t>Poor problem solving and serial learning </a:t>
            </a:r>
          </a:p>
          <a:p>
            <a:pPr marL="708025" lvl="2">
              <a:buClr>
                <a:schemeClr val="accent1"/>
              </a:buClr>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sp>
        <p:nvSpPr>
          <p:cNvPr id="6" name="TextBox 5"/>
          <p:cNvSpPr txBox="1"/>
          <p:nvPr/>
        </p:nvSpPr>
        <p:spPr>
          <a:xfrm>
            <a:off x="5486401" y="726392"/>
            <a:ext cx="3614870" cy="1200329"/>
          </a:xfrm>
          <a:prstGeom prst="rect">
            <a:avLst/>
          </a:prstGeom>
          <a:solidFill>
            <a:schemeClr val="accent4">
              <a:lumMod val="40000"/>
              <a:lumOff val="60000"/>
            </a:schemeClr>
          </a:solidFill>
          <a:ln>
            <a:solidFill>
              <a:schemeClr val="accent4">
                <a:lumMod val="75000"/>
              </a:schemeClr>
            </a:solidFill>
          </a:ln>
        </p:spPr>
        <p:txBody>
          <a:bodyPr wrap="square" rtlCol="0">
            <a:spAutoFit/>
          </a:bodyPr>
          <a:lstStyle/>
          <a:p>
            <a:r>
              <a:rPr lang="en-US" dirty="0" smtClean="0"/>
              <a:t>The crucial cortical neurotransmitter in all 5 of these dimensions is dopamine, mediated largely by D</a:t>
            </a:r>
            <a:r>
              <a:rPr lang="en-US" baseline="-25000" dirty="0" smtClean="0"/>
              <a:t>2</a:t>
            </a:r>
            <a:r>
              <a:rPr lang="en-US" dirty="0" smtClean="0"/>
              <a:t> receptors  </a:t>
            </a:r>
            <a:endParaRPr lang="en-US" dirty="0"/>
          </a:p>
        </p:txBody>
      </p:sp>
    </p:spTree>
    <p:extLst>
      <p:ext uri="{BB962C8B-B14F-4D97-AF65-F5344CB8AC3E}">
        <p14:creationId xmlns="" xmlns:p14="http://schemas.microsoft.com/office/powerpoint/2010/main" val="348910166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686" y="90488"/>
            <a:ext cx="7835914" cy="520700"/>
          </a:xfrm>
        </p:spPr>
        <p:txBody>
          <a:bodyPr>
            <a:normAutofit fontScale="90000"/>
          </a:bodyPr>
          <a:lstStyle/>
          <a:p>
            <a:pPr eaLnBrk="1" hangingPunct="1">
              <a:defRPr/>
            </a:pPr>
            <a:r>
              <a:rPr lang="en-US" sz="3600" dirty="0" smtClean="0"/>
              <a:t>The Dopamine Hypothesis</a:t>
            </a:r>
            <a:endParaRPr lang="en-US" sz="3600" dirty="0"/>
          </a:p>
        </p:txBody>
      </p:sp>
      <p:sp>
        <p:nvSpPr>
          <p:cNvPr id="15363" name="Content Placeholder 4"/>
          <p:cNvSpPr>
            <a:spLocks noGrp="1"/>
          </p:cNvSpPr>
          <p:nvPr>
            <p:ph idx="1"/>
          </p:nvPr>
        </p:nvSpPr>
        <p:spPr>
          <a:xfrm>
            <a:off x="-85725" y="611189"/>
            <a:ext cx="5864225" cy="4703762"/>
          </a:xfrm>
        </p:spPr>
        <p:txBody>
          <a:bodyPr/>
          <a:lstStyle/>
          <a:p>
            <a:pPr eaLnBrk="1" hangingPunct="1"/>
            <a:r>
              <a:rPr lang="en-US" altLang="en-US" sz="2000" dirty="0" smtClean="0"/>
              <a:t>Every modern antipsychotic medication has the capacity to antagonize D</a:t>
            </a:r>
            <a:r>
              <a:rPr lang="en-US" altLang="en-US" sz="2000" baseline="-25000" dirty="0" smtClean="0"/>
              <a:t>2</a:t>
            </a:r>
            <a:r>
              <a:rPr lang="en-US" altLang="en-US" sz="2000" dirty="0" smtClean="0"/>
              <a:t> receptors (in one way or the other) throughout the brain, an observation prompting the hypothesis that schizophrenic symptoms are mediated by dopamine in brain sites known to be associated with the symptomatic behaviors:</a:t>
            </a:r>
          </a:p>
          <a:p>
            <a:pPr lvl="1" eaLnBrk="1" hangingPunct="1"/>
            <a:r>
              <a:rPr lang="en-US" altLang="en-US" sz="1800" dirty="0" smtClean="0"/>
              <a:t>Positive symptoms: the limbic striatum/nucleus </a:t>
            </a:r>
            <a:r>
              <a:rPr lang="en-US" altLang="en-US" sz="1800" dirty="0" err="1" smtClean="0"/>
              <a:t>accumbens</a:t>
            </a:r>
            <a:endParaRPr lang="en-US" altLang="en-US" sz="1800" dirty="0" smtClean="0"/>
          </a:p>
          <a:p>
            <a:pPr lvl="1" eaLnBrk="1" hangingPunct="1"/>
            <a:r>
              <a:rPr lang="en-US" altLang="en-US" sz="1800" dirty="0" smtClean="0"/>
              <a:t>Cognitive symptoms: dorsolateral prefrontal cortex &amp; dorsal anterior cingulate cortex</a:t>
            </a:r>
          </a:p>
          <a:p>
            <a:pPr lvl="1" eaLnBrk="1" hangingPunct="1"/>
            <a:r>
              <a:rPr lang="en-US" altLang="en-US" sz="1800" dirty="0" smtClean="0"/>
              <a:t>Negative symptoms: dorsolateral prefrontal &amp;                      ventromedial prefrontal cortex</a:t>
            </a:r>
          </a:p>
          <a:p>
            <a:pPr lvl="1" eaLnBrk="1" hangingPunct="1"/>
            <a:r>
              <a:rPr lang="en-US" altLang="en-US" sz="1800" dirty="0" smtClean="0"/>
              <a:t>Aggression &amp; hostility: </a:t>
            </a:r>
            <a:r>
              <a:rPr lang="en-US" altLang="en-US" sz="1800" dirty="0" err="1" smtClean="0"/>
              <a:t>orbito</a:t>
            </a:r>
            <a:r>
              <a:rPr lang="en-US" altLang="en-US" sz="1800" dirty="0" smtClean="0"/>
              <a:t>-frontal cortex (via amygdala) </a:t>
            </a:r>
          </a:p>
          <a:p>
            <a:pPr eaLnBrk="1" hangingPunct="1"/>
            <a:endParaRPr lang="en-US" altLang="en-US" sz="1800" dirty="0" smtClean="0"/>
          </a:p>
        </p:txBody>
      </p:sp>
      <p:pic>
        <p:nvPicPr>
          <p:cNvPr id="15364" name="Picture 4" descr="http://brainmind.com/images/striatumHippocampus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88038" y="611188"/>
            <a:ext cx="2560637" cy="2481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5089525" y="1851025"/>
            <a:ext cx="1730375" cy="1292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6" name="Picture 2" descr="http://www.brainviews.com/abFiles/DrwMedlob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24488" y="4806950"/>
            <a:ext cx="2376487" cy="138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3" name="Straight Connector 22"/>
          <p:cNvCxnSpPr/>
          <p:nvPr/>
        </p:nvCxnSpPr>
        <p:spPr>
          <a:xfrm>
            <a:off x="2608263" y="4341813"/>
            <a:ext cx="23637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5163" y="4638675"/>
            <a:ext cx="44878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369" name="Picture 27" descr="http://brainmind.com/images/striatumHippocampus4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59538" y="3070225"/>
            <a:ext cx="1793875" cy="173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0" name="Straight Connector 29"/>
          <p:cNvCxnSpPr/>
          <p:nvPr/>
        </p:nvCxnSpPr>
        <p:spPr>
          <a:xfrm>
            <a:off x="2897188" y="4938713"/>
            <a:ext cx="17859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371" name="Picture 2" descr="http://upload.wikimedia.org/wikipedia/commons/thumb/8/83/Lobes_of_the_brain.jpg/400px-Lobes_of_the_brain.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08263" y="5251450"/>
            <a:ext cx="18288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3" name="Straight Connector 32"/>
          <p:cNvCxnSpPr/>
          <p:nvPr/>
        </p:nvCxnSpPr>
        <p:spPr>
          <a:xfrm>
            <a:off x="2811463" y="3143250"/>
            <a:ext cx="227806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168650" y="4970463"/>
            <a:ext cx="449263" cy="4476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74" name="Picture 2" descr="http://www.brainviews.com/abFiles/DrwMedlob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538" y="5267325"/>
            <a:ext cx="2376487" cy="138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2" name="Straight Arrow Connector 41"/>
          <p:cNvCxnSpPr/>
          <p:nvPr/>
        </p:nvCxnSpPr>
        <p:spPr>
          <a:xfrm flipV="1">
            <a:off x="5751513" y="3649663"/>
            <a:ext cx="1068387" cy="936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06675" y="3743325"/>
            <a:ext cx="314483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972050" y="3649663"/>
            <a:ext cx="1847850" cy="692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5153025" y="4638675"/>
            <a:ext cx="881063" cy="1130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88038" y="5562600"/>
            <a:ext cx="333375" cy="103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32" name="Straight Arrow Connector 18431"/>
          <p:cNvCxnSpPr/>
          <p:nvPr/>
        </p:nvCxnSpPr>
        <p:spPr>
          <a:xfrm>
            <a:off x="922338" y="5237163"/>
            <a:ext cx="247650" cy="9858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34" name="Straight Connector 18433"/>
          <p:cNvCxnSpPr/>
          <p:nvPr/>
        </p:nvCxnSpPr>
        <p:spPr>
          <a:xfrm flipV="1">
            <a:off x="665163" y="5219700"/>
            <a:ext cx="898525" cy="9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39" name="Straight Connector 18438"/>
          <p:cNvCxnSpPr/>
          <p:nvPr/>
        </p:nvCxnSpPr>
        <p:spPr>
          <a:xfrm>
            <a:off x="109538" y="4021138"/>
            <a:ext cx="34131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42" name="Straight Arrow Connector 18441"/>
          <p:cNvCxnSpPr/>
          <p:nvPr/>
        </p:nvCxnSpPr>
        <p:spPr>
          <a:xfrm>
            <a:off x="109538" y="4021138"/>
            <a:ext cx="728662" cy="17478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45" name="Straight Connector 18444"/>
          <p:cNvCxnSpPr/>
          <p:nvPr/>
        </p:nvCxnSpPr>
        <p:spPr>
          <a:xfrm>
            <a:off x="665163" y="3460750"/>
            <a:ext cx="10874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1981200" y="6248400"/>
            <a:ext cx="6172200" cy="300054"/>
          </a:xfrm>
        </p:spPr>
        <p:txBody>
          <a:bodyPr/>
          <a:lstStyle/>
          <a:p>
            <a:pPr>
              <a:defRPr/>
            </a:pPr>
            <a:r>
              <a:rPr lang="en-US" dirty="0" smtClean="0"/>
              <a:t>Novel text copyright S. E. Ball &amp; L.H. Ball, All Rights Reserved</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28" y="69539"/>
            <a:ext cx="5519871" cy="699583"/>
          </a:xfrm>
        </p:spPr>
        <p:txBody>
          <a:bodyPr>
            <a:normAutofit fontScale="90000"/>
          </a:bodyPr>
          <a:lstStyle/>
          <a:p>
            <a:pPr eaLnBrk="1" hangingPunct="1">
              <a:defRPr/>
            </a:pPr>
            <a:r>
              <a:rPr lang="en-US" sz="3600" dirty="0" smtClean="0"/>
              <a:t>The Dopamine Hypothesis</a:t>
            </a:r>
            <a:endParaRPr lang="en-US" sz="3600" dirty="0"/>
          </a:p>
        </p:txBody>
      </p:sp>
      <p:sp>
        <p:nvSpPr>
          <p:cNvPr id="16387" name="Content Placeholder 2"/>
          <p:cNvSpPr>
            <a:spLocks noGrp="1"/>
          </p:cNvSpPr>
          <p:nvPr>
            <p:ph idx="1"/>
          </p:nvPr>
        </p:nvSpPr>
        <p:spPr>
          <a:xfrm>
            <a:off x="68366" y="837488"/>
            <a:ext cx="6561034" cy="5563312"/>
          </a:xfrm>
        </p:spPr>
        <p:txBody>
          <a:bodyPr/>
          <a:lstStyle/>
          <a:p>
            <a:pPr eaLnBrk="1" hangingPunct="1"/>
            <a:r>
              <a:rPr lang="en-US" altLang="en-US" sz="2400" dirty="0" smtClean="0"/>
              <a:t>For the principal positive symptoms of schizophrenia, excessive dopaminergic activity characterizes the symptomatic expression in the nucleus </a:t>
            </a:r>
            <a:r>
              <a:rPr lang="en-US" altLang="en-US" sz="2400" dirty="0" err="1" smtClean="0"/>
              <a:t>accumbens</a:t>
            </a:r>
            <a:r>
              <a:rPr lang="en-US" altLang="en-US" sz="2400" dirty="0" smtClean="0"/>
              <a:t> </a:t>
            </a:r>
          </a:p>
          <a:p>
            <a:pPr eaLnBrk="1" hangingPunct="1"/>
            <a:r>
              <a:rPr lang="en-US" altLang="en-US" sz="2400" dirty="0" smtClean="0"/>
              <a:t>For all other symptoms the dopaminergic activity appears to be too low (or else “out of </a:t>
            </a:r>
            <a:r>
              <a:rPr lang="en-US" altLang="en-US" sz="2400" dirty="0" smtClean="0"/>
              <a:t>tune”)</a:t>
            </a:r>
            <a:endParaRPr lang="en-US" altLang="en-US" sz="2400" dirty="0" smtClean="0"/>
          </a:p>
          <a:p>
            <a:pPr eaLnBrk="1" hangingPunct="1"/>
            <a:r>
              <a:rPr lang="en-US" altLang="en-US" sz="2400" dirty="0" smtClean="0"/>
              <a:t>Hence, the pharmacological issue is to find an agent that selectively antagonizes dopamine in the nucleus </a:t>
            </a:r>
            <a:r>
              <a:rPr lang="en-US" altLang="en-US" sz="2400" dirty="0" err="1" smtClean="0"/>
              <a:t>accumbens</a:t>
            </a:r>
            <a:r>
              <a:rPr lang="en-US" altLang="en-US" sz="2400" dirty="0" smtClean="0"/>
              <a:t> but either enhances it or leaves it alone </a:t>
            </a:r>
            <a:r>
              <a:rPr lang="en-US" altLang="en-US" sz="2400" dirty="0" smtClean="0"/>
              <a:t>elsewhere</a:t>
            </a:r>
            <a:endParaRPr lang="en-US" altLang="en-US" sz="2400" dirty="0" smtClean="0"/>
          </a:p>
          <a:p>
            <a:pPr eaLnBrk="1" hangingPunct="1"/>
            <a:r>
              <a:rPr lang="en-US" altLang="en-US" sz="2400" dirty="0" smtClean="0"/>
              <a:t>The atypical antipsychotic medications do that, but at a </a:t>
            </a:r>
            <a:r>
              <a:rPr lang="en-US" altLang="en-US" sz="2400" dirty="0" smtClean="0"/>
              <a:t>cost</a:t>
            </a:r>
            <a:endParaRPr lang="en-US" altLang="en-US" sz="2400" dirty="0" smtClean="0"/>
          </a:p>
          <a:p>
            <a:pPr eaLnBrk="1" hangingPunct="1"/>
            <a:endParaRPr lang="en-US" altLang="en-US" dirty="0" smtClean="0"/>
          </a:p>
        </p:txBody>
      </p:sp>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16390" name="Picture 6" descr="http://golly-gee.org/wp-content/uploads/2013/07/Dopamin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5000" y="0"/>
            <a:ext cx="2377440" cy="1320801"/>
          </a:xfrm>
          <a:prstGeom prst="rect">
            <a:avLst/>
          </a:prstGeom>
          <a:noFill/>
          <a:extLst>
            <a:ext uri="{909E8E84-426E-40DD-AFC4-6F175D3DCCD1}">
              <a14:hiddenFill xmlns="" xmlns:a14="http://schemas.microsoft.com/office/drawing/2010/main">
                <a:solidFill>
                  <a:srgbClr val="FFFFFF"/>
                </a:solidFill>
              </a14:hiddenFill>
            </a:ext>
          </a:extLst>
        </p:spPr>
      </p:pic>
      <p:pic>
        <p:nvPicPr>
          <p:cNvPr id="16392" name="Picture 8" descr="http://baillement.com/image-quarte/schema_pbo.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3680" y="1905000"/>
            <a:ext cx="2560320" cy="362472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5" y="0"/>
            <a:ext cx="7620000" cy="1066800"/>
          </a:xfrm>
        </p:spPr>
        <p:txBody>
          <a:bodyPr>
            <a:noAutofit/>
          </a:bodyPr>
          <a:lstStyle/>
          <a:p>
            <a:pPr algn="ctr" eaLnBrk="1" hangingPunct="1">
              <a:defRPr/>
            </a:pPr>
            <a:r>
              <a:rPr lang="en-US" sz="3600" dirty="0" smtClean="0">
                <a:solidFill>
                  <a:schemeClr val="accent2"/>
                </a:solidFill>
              </a:rPr>
              <a:t>The NMDA Hypothesis and Schizophrenia</a:t>
            </a:r>
            <a:endParaRPr lang="en-US" sz="3600" dirty="0">
              <a:solidFill>
                <a:schemeClr val="accent2"/>
              </a:solidFill>
            </a:endParaRPr>
          </a:p>
        </p:txBody>
      </p:sp>
      <p:sp>
        <p:nvSpPr>
          <p:cNvPr id="17411" name="Content Placeholder 2"/>
          <p:cNvSpPr>
            <a:spLocks noGrp="1"/>
          </p:cNvSpPr>
          <p:nvPr>
            <p:ph idx="1"/>
          </p:nvPr>
        </p:nvSpPr>
        <p:spPr>
          <a:xfrm>
            <a:off x="381000" y="1143000"/>
            <a:ext cx="7516813" cy="5329015"/>
          </a:xfrm>
        </p:spPr>
        <p:txBody>
          <a:bodyPr>
            <a:noAutofit/>
          </a:bodyPr>
          <a:lstStyle/>
          <a:p>
            <a:pPr eaLnBrk="1" hangingPunct="1"/>
            <a:r>
              <a:rPr lang="en-US" altLang="en-US" sz="2800" dirty="0" err="1" smtClean="0"/>
              <a:t>Phencylidine</a:t>
            </a:r>
            <a:r>
              <a:rPr lang="en-US" altLang="en-US" sz="2800" dirty="0" smtClean="0"/>
              <a:t> (PCP, “angel dust”) mimics all the symptoms of schizophrenia – positive, negative, aggressive, emotional, cognitive – all of them. (Amphetamine only mimics the positive signs.)</a:t>
            </a:r>
          </a:p>
          <a:p>
            <a:pPr eaLnBrk="1" hangingPunct="1"/>
            <a:r>
              <a:rPr lang="en-US" altLang="en-US" sz="2800" dirty="0" smtClean="0"/>
              <a:t>At each of the critical brain sites involved in schizophrenia PCP acts as an antagonist for glutamate at N-methyl-D-aspartate (NMDA) receptors, suggesting that </a:t>
            </a:r>
            <a:r>
              <a:rPr lang="en-US" altLang="en-US" sz="2800" u="sng" dirty="0" smtClean="0"/>
              <a:t>glutamate receptors may be </a:t>
            </a:r>
            <a:r>
              <a:rPr lang="en-US" altLang="en-US" sz="2800" u="sng" dirty="0" err="1" smtClean="0"/>
              <a:t>underactivated</a:t>
            </a:r>
            <a:r>
              <a:rPr lang="en-US" altLang="en-US" sz="2800" u="sng" dirty="0" smtClean="0"/>
              <a:t> in </a:t>
            </a:r>
            <a:r>
              <a:rPr lang="en-US" altLang="en-US" sz="2800" u="sng" dirty="0" smtClean="0"/>
              <a:t>schizophrenia</a:t>
            </a:r>
            <a:endParaRPr lang="en-US" altLang="en-US" sz="2800" dirty="0" smtClean="0"/>
          </a:p>
        </p:txBody>
      </p:sp>
      <p:pic>
        <p:nvPicPr>
          <p:cNvPr id="17412" name="Picture 2" descr="https://encrypted-tbn2.gstatic.com/images?q=tbn:ANd9GcT6wrOYeDRnccGr-7FKiqBVh2Flkrsohk32dISIerWG0YKalwdPUQ"/>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15250" y="111125"/>
            <a:ext cx="549275"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normAutofit/>
          </a:bodyPr>
          <a:lstStyle/>
          <a:p>
            <a:r>
              <a:rPr lang="en-US" dirty="0" smtClean="0"/>
              <a:t>Multipolar Neurons…</a:t>
            </a:r>
            <a:endParaRPr lang="en-US" dirty="0"/>
          </a:p>
        </p:txBody>
      </p:sp>
      <p:sp>
        <p:nvSpPr>
          <p:cNvPr id="3" name="Content Placeholder 2"/>
          <p:cNvSpPr>
            <a:spLocks noGrp="1"/>
          </p:cNvSpPr>
          <p:nvPr>
            <p:ph idx="1"/>
          </p:nvPr>
        </p:nvSpPr>
        <p:spPr>
          <a:xfrm>
            <a:off x="457200" y="838200"/>
            <a:ext cx="7620000" cy="2438400"/>
          </a:xfrm>
        </p:spPr>
        <p:txBody>
          <a:bodyPr>
            <a:normAutofit/>
          </a:bodyPr>
          <a:lstStyle/>
          <a:p>
            <a:r>
              <a:rPr lang="en-US" sz="3000" dirty="0" smtClean="0"/>
              <a:t>Are in the brain and spinal cord, collecting information from sensory and other neurons with their “dendritic trees,” up to a thousand bits at a time. </a:t>
            </a:r>
            <a:endParaRPr lang="en-US" sz="3000"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dirty="0"/>
          </a:p>
        </p:txBody>
      </p:sp>
      <p:pic>
        <p:nvPicPr>
          <p:cNvPr id="5" name="Picture 6" descr="NB_Neur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398" y="3124201"/>
            <a:ext cx="6309360" cy="351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9730113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746760"/>
          </a:xfrm>
        </p:spPr>
        <p:txBody>
          <a:bodyPr>
            <a:normAutofit fontScale="90000"/>
          </a:bodyPr>
          <a:lstStyle/>
          <a:p>
            <a:r>
              <a:rPr lang="en-US" dirty="0" smtClean="0">
                <a:solidFill>
                  <a:schemeClr val="tx2"/>
                </a:solidFill>
              </a:rPr>
              <a:t>Inhibitory</a:t>
            </a:r>
            <a:r>
              <a:rPr lang="en-US" dirty="0" smtClean="0"/>
              <a:t> &amp; </a:t>
            </a:r>
            <a:r>
              <a:rPr lang="en-US" dirty="0" smtClean="0">
                <a:solidFill>
                  <a:srgbClr val="00B050"/>
                </a:solidFill>
              </a:rPr>
              <a:t>Excitatory</a:t>
            </a:r>
            <a:r>
              <a:rPr lang="en-US" dirty="0" smtClean="0"/>
              <a:t> Links</a:t>
            </a:r>
            <a:endParaRPr lang="en-US" dirty="0"/>
          </a:p>
        </p:txBody>
      </p:sp>
      <p:sp>
        <p:nvSpPr>
          <p:cNvPr id="3" name="Footer Placeholder 2"/>
          <p:cNvSpPr>
            <a:spLocks noGrp="1"/>
          </p:cNvSpPr>
          <p:nvPr>
            <p:ph type="ftr" sz="quarter" idx="11"/>
          </p:nvPr>
        </p:nvSpPr>
        <p:spPr/>
        <p:txBody>
          <a:bodyPr/>
          <a:lstStyle/>
          <a:p>
            <a:r>
              <a:rPr lang="en-US" smtClean="0"/>
              <a:t>Novel text copyright S. E. Ball &amp; L.H. Ball, All Rights Reserved</a:t>
            </a:r>
            <a:endParaRPr lang="en-US"/>
          </a:p>
        </p:txBody>
      </p:sp>
      <p:pic>
        <p:nvPicPr>
          <p:cNvPr id="1026" name="Picture 2" descr="http://bestclipartblog.com/clipart-pics/brain-clip-art-11.png"/>
          <p:cNvPicPr>
            <a:picLocks noChangeAspect="1" noChangeArrowheads="1"/>
          </p:cNvPicPr>
          <p:nvPr/>
        </p:nvPicPr>
        <p:blipFill>
          <a:blip r:embed="rId2" cstate="print"/>
          <a:srcRect/>
          <a:stretch>
            <a:fillRect/>
          </a:stretch>
        </p:blipFill>
        <p:spPr bwMode="auto">
          <a:xfrm>
            <a:off x="1371600" y="1676400"/>
            <a:ext cx="6007855" cy="4754880"/>
          </a:xfrm>
          <a:prstGeom prst="rect">
            <a:avLst/>
          </a:prstGeom>
        </p:spPr>
        <p:style>
          <a:lnRef idx="1">
            <a:schemeClr val="accent2"/>
          </a:lnRef>
          <a:fillRef idx="2">
            <a:schemeClr val="accent2"/>
          </a:fillRef>
          <a:effectRef idx="1">
            <a:schemeClr val="accent2"/>
          </a:effectRef>
          <a:fontRef idx="minor">
            <a:schemeClr val="dk1"/>
          </a:fontRef>
        </p:style>
      </p:pic>
      <p:sp>
        <p:nvSpPr>
          <p:cNvPr id="5" name="Oval 4"/>
          <p:cNvSpPr/>
          <p:nvPr/>
        </p:nvSpPr>
        <p:spPr>
          <a:xfrm>
            <a:off x="1981200" y="3810000"/>
            <a:ext cx="8382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57400" y="3962400"/>
            <a:ext cx="762000" cy="369332"/>
          </a:xfrm>
          <a:prstGeom prst="rect">
            <a:avLst/>
          </a:prstGeom>
          <a:noFill/>
        </p:spPr>
        <p:txBody>
          <a:bodyPr wrap="square" rtlCol="0">
            <a:spAutoFit/>
          </a:bodyPr>
          <a:lstStyle/>
          <a:p>
            <a:r>
              <a:rPr lang="en-US" dirty="0" smtClean="0"/>
              <a:t>GABA </a:t>
            </a:r>
          </a:p>
        </p:txBody>
      </p:sp>
      <p:cxnSp>
        <p:nvCxnSpPr>
          <p:cNvPr id="8" name="Straight Arrow Connector 7"/>
          <p:cNvCxnSpPr/>
          <p:nvPr/>
        </p:nvCxnSpPr>
        <p:spPr>
          <a:xfrm flipH="1" flipV="1">
            <a:off x="1447800" y="3810000"/>
            <a:ext cx="533400"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295400" y="3276600"/>
            <a:ext cx="8382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3352800"/>
            <a:ext cx="762000" cy="369332"/>
          </a:xfrm>
          <a:prstGeom prst="rect">
            <a:avLst/>
          </a:prstGeom>
          <a:noFill/>
        </p:spPr>
        <p:txBody>
          <a:bodyPr wrap="square" rtlCol="0">
            <a:spAutoFit/>
          </a:bodyPr>
          <a:lstStyle/>
          <a:p>
            <a:pPr algn="ctr"/>
            <a:r>
              <a:rPr lang="en-US" dirty="0" err="1" smtClean="0"/>
              <a:t>Glu</a:t>
            </a:r>
            <a:r>
              <a:rPr lang="en-US" dirty="0" smtClean="0"/>
              <a:t> </a:t>
            </a:r>
          </a:p>
        </p:txBody>
      </p:sp>
      <p:cxnSp>
        <p:nvCxnSpPr>
          <p:cNvPr id="12" name="Elbow Connector 11"/>
          <p:cNvCxnSpPr/>
          <p:nvPr/>
        </p:nvCxnSpPr>
        <p:spPr>
          <a:xfrm>
            <a:off x="1905000" y="3657600"/>
            <a:ext cx="2133600" cy="1567934"/>
          </a:xfrm>
          <a:prstGeom prst="bentConnector3">
            <a:avLst>
              <a:gd name="adj1" fmla="val 10652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114800" y="5105400"/>
            <a:ext cx="609600" cy="381000"/>
          </a:xfrm>
          <a:prstGeom prst="ellipse">
            <a:avLst/>
          </a:prstGeom>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38600" y="5105400"/>
            <a:ext cx="762000" cy="369332"/>
          </a:xfrm>
          <a:prstGeom prst="rect">
            <a:avLst/>
          </a:prstGeom>
          <a:noFill/>
        </p:spPr>
        <p:txBody>
          <a:bodyPr wrap="square" rtlCol="0">
            <a:spAutoFit/>
          </a:bodyPr>
          <a:lstStyle/>
          <a:p>
            <a:pPr algn="ctr"/>
            <a:r>
              <a:rPr lang="en-US" dirty="0" smtClean="0"/>
              <a:t>DA</a:t>
            </a:r>
            <a:endParaRPr lang="en-US" dirty="0"/>
          </a:p>
        </p:txBody>
      </p:sp>
      <p:cxnSp>
        <p:nvCxnSpPr>
          <p:cNvPr id="20" name="Shape 19"/>
          <p:cNvCxnSpPr>
            <a:stCxn id="18" idx="1"/>
            <a:endCxn id="23" idx="4"/>
          </p:cNvCxnSpPr>
          <p:nvPr/>
        </p:nvCxnSpPr>
        <p:spPr>
          <a:xfrm rot="10800000">
            <a:off x="3467100" y="4419600"/>
            <a:ext cx="571500" cy="870466"/>
          </a:xfrm>
          <a:prstGeom prst="curvedConnector2">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Smiley Face 22"/>
          <p:cNvSpPr/>
          <p:nvPr/>
        </p:nvSpPr>
        <p:spPr>
          <a:xfrm>
            <a:off x="3352800" y="3962400"/>
            <a:ext cx="2286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762000"/>
            <a:ext cx="8153400" cy="646331"/>
          </a:xfrm>
          <a:prstGeom prst="rect">
            <a:avLst/>
          </a:prstGeom>
          <a:noFill/>
        </p:spPr>
        <p:txBody>
          <a:bodyPr wrap="square" rtlCol="0">
            <a:spAutoFit/>
          </a:bodyPr>
          <a:lstStyle/>
          <a:p>
            <a:r>
              <a:rPr lang="en-US" dirty="0" smtClean="0"/>
              <a:t>A loop that normally inhibits psychotic </a:t>
            </a:r>
            <a:r>
              <a:rPr lang="en-US" dirty="0" smtClean="0"/>
              <a:t>expression (principal symptoms such as hallucinations and delusions) </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746760"/>
          </a:xfrm>
        </p:spPr>
        <p:txBody>
          <a:bodyPr>
            <a:normAutofit/>
          </a:bodyPr>
          <a:lstStyle/>
          <a:p>
            <a:pPr algn="ctr"/>
            <a:r>
              <a:rPr lang="en-US" dirty="0" smtClean="0">
                <a:solidFill>
                  <a:srgbClr val="00B050"/>
                </a:solidFill>
              </a:rPr>
              <a:t>Excitatory</a:t>
            </a:r>
            <a:r>
              <a:rPr lang="en-US" dirty="0" smtClean="0"/>
              <a:t> Links</a:t>
            </a:r>
            <a:endParaRPr lang="en-US" dirty="0"/>
          </a:p>
        </p:txBody>
      </p:sp>
      <p:sp>
        <p:nvSpPr>
          <p:cNvPr id="3" name="Footer Placeholder 2"/>
          <p:cNvSpPr>
            <a:spLocks noGrp="1"/>
          </p:cNvSpPr>
          <p:nvPr>
            <p:ph type="ftr" sz="quarter" idx="11"/>
          </p:nvPr>
        </p:nvSpPr>
        <p:spPr/>
        <p:txBody>
          <a:bodyPr/>
          <a:lstStyle/>
          <a:p>
            <a:r>
              <a:rPr lang="en-US" smtClean="0"/>
              <a:t>Novel text copyright S. E. Ball &amp; L.H. Ball, All Rights Reserved</a:t>
            </a:r>
            <a:endParaRPr lang="en-US"/>
          </a:p>
        </p:txBody>
      </p:sp>
      <p:pic>
        <p:nvPicPr>
          <p:cNvPr id="1026" name="Picture 2" descr="http://bestclipartblog.com/clipart-pics/brain-clip-art-11.png"/>
          <p:cNvPicPr>
            <a:picLocks noChangeAspect="1" noChangeArrowheads="1"/>
          </p:cNvPicPr>
          <p:nvPr/>
        </p:nvPicPr>
        <p:blipFill>
          <a:blip r:embed="rId2" cstate="print"/>
          <a:srcRect/>
          <a:stretch>
            <a:fillRect/>
          </a:stretch>
        </p:blipFill>
        <p:spPr bwMode="auto">
          <a:xfrm>
            <a:off x="1371600" y="1676400"/>
            <a:ext cx="6007855" cy="4754880"/>
          </a:xfrm>
          <a:prstGeom prst="rect">
            <a:avLst/>
          </a:prstGeom>
        </p:spPr>
        <p:style>
          <a:lnRef idx="1">
            <a:schemeClr val="accent2"/>
          </a:lnRef>
          <a:fillRef idx="2">
            <a:schemeClr val="accent2"/>
          </a:fillRef>
          <a:effectRef idx="1">
            <a:schemeClr val="accent2"/>
          </a:effectRef>
          <a:fontRef idx="minor">
            <a:schemeClr val="dk1"/>
          </a:fontRef>
        </p:style>
      </p:pic>
      <p:sp>
        <p:nvSpPr>
          <p:cNvPr id="5" name="Oval 4"/>
          <p:cNvSpPr/>
          <p:nvPr/>
        </p:nvSpPr>
        <p:spPr>
          <a:xfrm>
            <a:off x="1981200" y="3810000"/>
            <a:ext cx="8382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57400" y="3962400"/>
            <a:ext cx="762000" cy="369332"/>
          </a:xfrm>
          <a:prstGeom prst="rect">
            <a:avLst/>
          </a:prstGeom>
          <a:noFill/>
        </p:spPr>
        <p:txBody>
          <a:bodyPr wrap="square" rtlCol="0">
            <a:spAutoFit/>
          </a:bodyPr>
          <a:lstStyle/>
          <a:p>
            <a:r>
              <a:rPr lang="en-US" dirty="0" err="1" smtClean="0"/>
              <a:t>Glu</a:t>
            </a:r>
            <a:r>
              <a:rPr lang="en-US" dirty="0" smtClean="0"/>
              <a:t> </a:t>
            </a:r>
          </a:p>
        </p:txBody>
      </p:sp>
      <p:cxnSp>
        <p:nvCxnSpPr>
          <p:cNvPr id="8" name="Straight Arrow Connector 7"/>
          <p:cNvCxnSpPr/>
          <p:nvPr/>
        </p:nvCxnSpPr>
        <p:spPr>
          <a:xfrm flipH="1" flipV="1">
            <a:off x="1447800" y="3810000"/>
            <a:ext cx="53340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295400" y="3276600"/>
            <a:ext cx="8382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3352800"/>
            <a:ext cx="762000" cy="369332"/>
          </a:xfrm>
          <a:prstGeom prst="rect">
            <a:avLst/>
          </a:prstGeom>
          <a:noFill/>
        </p:spPr>
        <p:txBody>
          <a:bodyPr wrap="square" rtlCol="0">
            <a:spAutoFit/>
          </a:bodyPr>
          <a:lstStyle/>
          <a:p>
            <a:pPr algn="ctr"/>
            <a:r>
              <a:rPr lang="en-US" dirty="0" err="1" smtClean="0"/>
              <a:t>Glu</a:t>
            </a:r>
            <a:r>
              <a:rPr lang="en-US" dirty="0" smtClean="0"/>
              <a:t> </a:t>
            </a:r>
          </a:p>
        </p:txBody>
      </p:sp>
      <p:cxnSp>
        <p:nvCxnSpPr>
          <p:cNvPr id="12" name="Elbow Connector 11"/>
          <p:cNvCxnSpPr/>
          <p:nvPr/>
        </p:nvCxnSpPr>
        <p:spPr>
          <a:xfrm>
            <a:off x="1905000" y="3657600"/>
            <a:ext cx="2133600" cy="1567934"/>
          </a:xfrm>
          <a:prstGeom prst="bentConnector3">
            <a:avLst>
              <a:gd name="adj1" fmla="val 10652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114800" y="5105400"/>
            <a:ext cx="609600" cy="381000"/>
          </a:xfrm>
          <a:prstGeom prst="ellipse">
            <a:avLst/>
          </a:prstGeom>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38600" y="5105400"/>
            <a:ext cx="762000" cy="369332"/>
          </a:xfrm>
          <a:prstGeom prst="rect">
            <a:avLst/>
          </a:prstGeom>
          <a:noFill/>
        </p:spPr>
        <p:txBody>
          <a:bodyPr wrap="square" rtlCol="0">
            <a:spAutoFit/>
          </a:bodyPr>
          <a:lstStyle/>
          <a:p>
            <a:pPr algn="ctr"/>
            <a:r>
              <a:rPr lang="en-US" dirty="0" smtClean="0"/>
              <a:t>DA</a:t>
            </a:r>
            <a:endParaRPr lang="en-US" dirty="0"/>
          </a:p>
        </p:txBody>
      </p:sp>
      <p:cxnSp>
        <p:nvCxnSpPr>
          <p:cNvPr id="20" name="Shape 19"/>
          <p:cNvCxnSpPr>
            <a:stCxn id="18" idx="1"/>
          </p:cNvCxnSpPr>
          <p:nvPr/>
        </p:nvCxnSpPr>
        <p:spPr>
          <a:xfrm rot="10800000">
            <a:off x="3200400" y="2590800"/>
            <a:ext cx="838200" cy="2699266"/>
          </a:xfrm>
          <a:prstGeom prst="curvedConnector2">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4274" name="Picture 2" descr="http://assets1.bigthink.com/system/idea_thumbnails/39103/headline/self-control.jpg?1309473154"/>
          <p:cNvPicPr>
            <a:picLocks noChangeAspect="1" noChangeArrowheads="1"/>
          </p:cNvPicPr>
          <p:nvPr/>
        </p:nvPicPr>
        <p:blipFill>
          <a:blip r:embed="rId3" cstate="print"/>
          <a:srcRect/>
          <a:stretch>
            <a:fillRect/>
          </a:stretch>
        </p:blipFill>
        <p:spPr bwMode="auto">
          <a:xfrm>
            <a:off x="2865120" y="1981200"/>
            <a:ext cx="1097280" cy="616254"/>
          </a:xfrm>
          <a:prstGeom prst="rect">
            <a:avLst/>
          </a:prstGeom>
          <a:noFill/>
        </p:spPr>
      </p:pic>
      <p:sp>
        <p:nvSpPr>
          <p:cNvPr id="4" name="TextBox 3"/>
          <p:cNvSpPr txBox="1"/>
          <p:nvPr/>
        </p:nvSpPr>
        <p:spPr>
          <a:xfrm>
            <a:off x="1219200" y="762000"/>
            <a:ext cx="6019800" cy="646331"/>
          </a:xfrm>
          <a:prstGeom prst="rect">
            <a:avLst/>
          </a:prstGeom>
          <a:noFill/>
        </p:spPr>
        <p:txBody>
          <a:bodyPr wrap="square" rtlCol="0">
            <a:spAutoFit/>
          </a:bodyPr>
          <a:lstStyle/>
          <a:p>
            <a:r>
              <a:rPr lang="en-US" dirty="0" smtClean="0"/>
              <a:t>A loop that </a:t>
            </a:r>
            <a:r>
              <a:rPr lang="en-US" dirty="0" smtClean="0"/>
              <a:t>normally facilitates </a:t>
            </a:r>
            <a:r>
              <a:rPr lang="en-US" dirty="0" smtClean="0"/>
              <a:t>effective executive function</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bwMode="auto">
          <a:xfrm>
            <a:off x="457200" y="6553200"/>
            <a:ext cx="4419600" cy="23334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dirty="0" smtClean="0">
                <a:solidFill>
                  <a:srgbClr val="595959"/>
                </a:solidFill>
                <a:latin typeface="Century Gothic" pitchFamily="34" charset="0"/>
              </a:rPr>
              <a:t>Novel text copyright S. E. Ball &amp; L.H. Ball, All Rights Reserved</a:t>
            </a:r>
            <a:endParaRPr lang="en-US" altLang="en-US" dirty="0" smtClean="0">
              <a:solidFill>
                <a:srgbClr val="595959"/>
              </a:solidFill>
              <a:latin typeface="Century Gothic" pitchFamily="34" charset="0"/>
            </a:endParaRPr>
          </a:p>
        </p:txBody>
      </p:sp>
      <p:sp>
        <p:nvSpPr>
          <p:cNvPr id="72707" name="Rectangle 2"/>
          <p:cNvSpPr>
            <a:spLocks noGrp="1"/>
          </p:cNvSpPr>
          <p:nvPr>
            <p:ph type="title"/>
          </p:nvPr>
        </p:nvSpPr>
        <p:spPr bwMode="auto">
          <a:xfrm>
            <a:off x="0" y="0"/>
            <a:ext cx="8229600" cy="685800"/>
          </a:xfrm>
          <a:extLst/>
        </p:spPr>
        <p:txBody>
          <a:bodyPr wrap="square" numCol="1" anchorCtr="0" compatLnSpc="1">
            <a:prstTxWarp prst="textNoShape">
              <a:avLst/>
            </a:prstTxWarp>
            <a:normAutofit fontScale="90000"/>
          </a:bodyPr>
          <a:lstStyle/>
          <a:p>
            <a:pPr algn="ctr" eaLnBrk="1" fontAlgn="auto" hangingPunct="1">
              <a:spcAft>
                <a:spcPts val="0"/>
              </a:spcAft>
              <a:defRPr/>
            </a:pPr>
            <a:r>
              <a:rPr lang="en-US" sz="3600" dirty="0" smtClean="0"/>
              <a:t>Typical Antipsychotic Medications</a:t>
            </a:r>
          </a:p>
        </p:txBody>
      </p:sp>
      <p:sp>
        <p:nvSpPr>
          <p:cNvPr id="27652" name="Rectangle 3"/>
          <p:cNvSpPr>
            <a:spLocks noGrp="1"/>
          </p:cNvSpPr>
          <p:nvPr>
            <p:ph type="body" idx="1"/>
          </p:nvPr>
        </p:nvSpPr>
        <p:spPr>
          <a:xfrm>
            <a:off x="1" y="914400"/>
            <a:ext cx="8153399" cy="5562600"/>
          </a:xfrm>
        </p:spPr>
        <p:txBody>
          <a:bodyPr>
            <a:noAutofit/>
          </a:bodyPr>
          <a:lstStyle/>
          <a:p>
            <a:pPr eaLnBrk="1" hangingPunct="1"/>
            <a:r>
              <a:rPr lang="en-US" altLang="en-US" sz="2200" dirty="0" smtClean="0"/>
              <a:t>Classical antipsychotics (beginning in the 1950s) were basically all dopamine antagonists. They worked because they reduced the effects of dopamine (on D</a:t>
            </a:r>
            <a:r>
              <a:rPr lang="en-US" altLang="en-US" sz="2200" baseline="-25000" dirty="0" smtClean="0"/>
              <a:t>2 </a:t>
            </a:r>
            <a:r>
              <a:rPr lang="en-US" altLang="en-US" sz="2200" dirty="0" smtClean="0"/>
              <a:t>receptors) in the parts of the forebrain that were part of the complex circuitry of schizophrenia and other psychotics (detailed above).</a:t>
            </a:r>
          </a:p>
          <a:p>
            <a:pPr eaLnBrk="1" hangingPunct="1"/>
            <a:r>
              <a:rPr lang="en-US" altLang="en-US" sz="2200" dirty="0" smtClean="0"/>
              <a:t>Their effectiveness was largely that they antagonized excessive dopamine released by way of the mesolimbic fibers on the D</a:t>
            </a:r>
            <a:r>
              <a:rPr lang="en-US" altLang="en-US" sz="2200" baseline="-25000" dirty="0" smtClean="0"/>
              <a:t>2</a:t>
            </a:r>
            <a:r>
              <a:rPr lang="en-US" altLang="en-US" sz="2200" dirty="0" smtClean="0"/>
              <a:t> receptors in the nucleus </a:t>
            </a:r>
            <a:r>
              <a:rPr lang="en-US" altLang="en-US" sz="2200" dirty="0" err="1" smtClean="0"/>
              <a:t>accumbens</a:t>
            </a:r>
            <a:r>
              <a:rPr lang="en-US" altLang="en-US" sz="2200" dirty="0" smtClean="0"/>
              <a:t>. </a:t>
            </a:r>
          </a:p>
          <a:p>
            <a:pPr eaLnBrk="1" hangingPunct="1"/>
            <a:r>
              <a:rPr lang="en-US" altLang="en-US" sz="2200" dirty="0" smtClean="0"/>
              <a:t>Their massive and problematic side effect profile was associated with their ability to antagonize already low (prefrontal) or normal levels of dopamine released by way of the </a:t>
            </a:r>
            <a:r>
              <a:rPr lang="en-US" altLang="en-US" sz="2200" dirty="0" err="1" smtClean="0"/>
              <a:t>mesocortical</a:t>
            </a:r>
            <a:r>
              <a:rPr lang="en-US" altLang="en-US" sz="2200" dirty="0" smtClean="0"/>
              <a:t> fibers on the D</a:t>
            </a:r>
            <a:r>
              <a:rPr lang="en-US" altLang="en-US" sz="2200" baseline="-25000" dirty="0" smtClean="0"/>
              <a:t>2</a:t>
            </a:r>
            <a:r>
              <a:rPr lang="en-US" altLang="en-US" sz="2200" dirty="0" smtClean="0"/>
              <a:t> receptors in the prefrontal cortex,  of the </a:t>
            </a:r>
            <a:r>
              <a:rPr lang="en-US" altLang="en-US" sz="2200" dirty="0" err="1" smtClean="0"/>
              <a:t>nigrostrial</a:t>
            </a:r>
            <a:r>
              <a:rPr lang="en-US" altLang="en-US" sz="2200" dirty="0" smtClean="0"/>
              <a:t> fibers on the D</a:t>
            </a:r>
            <a:r>
              <a:rPr lang="en-US" altLang="en-US" sz="2200" baseline="-25000" dirty="0" smtClean="0"/>
              <a:t>2</a:t>
            </a:r>
            <a:r>
              <a:rPr lang="en-US" altLang="en-US" sz="2200" dirty="0" smtClean="0"/>
              <a:t> receptors in the striatum, and of the </a:t>
            </a:r>
            <a:r>
              <a:rPr lang="en-US" altLang="en-US" sz="2200" dirty="0" err="1" smtClean="0"/>
              <a:t>tuberoinfundibular</a:t>
            </a:r>
            <a:r>
              <a:rPr lang="en-US" altLang="en-US" sz="2200" dirty="0" smtClean="0"/>
              <a:t> fibers on the D</a:t>
            </a:r>
            <a:r>
              <a:rPr lang="en-US" altLang="en-US" sz="2200" baseline="-25000" dirty="0" smtClean="0"/>
              <a:t>2</a:t>
            </a:r>
            <a:r>
              <a:rPr lang="en-US" altLang="en-US" sz="2200" dirty="0" smtClean="0"/>
              <a:t> receptors in the anterior pituitary (</a:t>
            </a:r>
            <a:r>
              <a:rPr lang="en-US" altLang="en-US" sz="2200" dirty="0" err="1" smtClean="0"/>
              <a:t>adenohypophysis</a:t>
            </a:r>
            <a:r>
              <a:rPr lang="en-US" altLang="en-US" sz="2200" dirty="0" smtClean="0"/>
              <a:t>).</a:t>
            </a:r>
          </a:p>
        </p:txBody>
      </p:sp>
      <p:sp>
        <p:nvSpPr>
          <p:cNvPr id="27654" name="AutoShape 7" descr="Theodore Kaczynski"/>
          <p:cNvSpPr>
            <a:spLocks noChangeAspect="1" noChangeArrowheads="1"/>
          </p:cNvSpPr>
          <p:nvPr/>
        </p:nvSpPr>
        <p:spPr bwMode="auto">
          <a:xfrm>
            <a:off x="144463" y="-5254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7655" name="AutoShape 9" descr="Theodore Kaczynski"/>
          <p:cNvSpPr>
            <a:spLocks noChangeAspect="1" noChangeArrowheads="1"/>
          </p:cNvSpPr>
          <p:nvPr/>
        </p:nvSpPr>
        <p:spPr bwMode="auto">
          <a:xfrm>
            <a:off x="296863" y="-3730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7656" name="AutoShape 11" descr="Theodore Kaczynski"/>
          <p:cNvSpPr>
            <a:spLocks noChangeAspect="1" noChangeArrowheads="1"/>
          </p:cNvSpPr>
          <p:nvPr/>
        </p:nvSpPr>
        <p:spPr bwMode="auto">
          <a:xfrm>
            <a:off x="449263" y="-2206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7657" name="AutoShape 13" descr="Theodore Kaczynski"/>
          <p:cNvSpPr>
            <a:spLocks noChangeAspect="1" noChangeArrowheads="1"/>
          </p:cNvSpPr>
          <p:nvPr/>
        </p:nvSpPr>
        <p:spPr bwMode="auto">
          <a:xfrm>
            <a:off x="601663" y="-682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bwMode="auto">
          <a:xfrm>
            <a:off x="457200" y="6553200"/>
            <a:ext cx="4419600" cy="23334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dirty="0" smtClean="0">
                <a:solidFill>
                  <a:srgbClr val="595959"/>
                </a:solidFill>
                <a:latin typeface="Century Gothic" pitchFamily="34" charset="0"/>
              </a:rPr>
              <a:t>Novel text copyright S. E. Ball &amp; L.H. Ball, All Rights Reserved</a:t>
            </a:r>
            <a:endParaRPr lang="en-US" altLang="en-US" dirty="0" smtClean="0">
              <a:solidFill>
                <a:srgbClr val="595959"/>
              </a:solidFill>
              <a:latin typeface="Century Gothic" pitchFamily="34" charset="0"/>
            </a:endParaRPr>
          </a:p>
        </p:txBody>
      </p:sp>
      <p:sp>
        <p:nvSpPr>
          <p:cNvPr id="72707" name="Rectangle 2"/>
          <p:cNvSpPr>
            <a:spLocks noGrp="1"/>
          </p:cNvSpPr>
          <p:nvPr>
            <p:ph type="title"/>
          </p:nvPr>
        </p:nvSpPr>
        <p:spPr bwMode="auto">
          <a:xfrm>
            <a:off x="0" y="0"/>
            <a:ext cx="8229600" cy="685800"/>
          </a:xfrm>
          <a:extLst/>
        </p:spPr>
        <p:txBody>
          <a:bodyPr wrap="square" numCol="1" anchorCtr="0" compatLnSpc="1">
            <a:prstTxWarp prst="textNoShape">
              <a:avLst/>
            </a:prstTxWarp>
            <a:normAutofit fontScale="90000"/>
          </a:bodyPr>
          <a:lstStyle/>
          <a:p>
            <a:pPr algn="ctr" eaLnBrk="1" fontAlgn="auto" hangingPunct="1">
              <a:spcAft>
                <a:spcPts val="0"/>
              </a:spcAft>
              <a:defRPr/>
            </a:pPr>
            <a:r>
              <a:rPr lang="en-US" sz="3600" dirty="0" smtClean="0"/>
              <a:t>Typical Antipsychotic Medications</a:t>
            </a:r>
          </a:p>
        </p:txBody>
      </p:sp>
      <p:sp>
        <p:nvSpPr>
          <p:cNvPr id="27652" name="Rectangle 3"/>
          <p:cNvSpPr>
            <a:spLocks noGrp="1"/>
          </p:cNvSpPr>
          <p:nvPr>
            <p:ph type="body" idx="1"/>
          </p:nvPr>
        </p:nvSpPr>
        <p:spPr>
          <a:xfrm>
            <a:off x="1" y="914400"/>
            <a:ext cx="8153399" cy="5562600"/>
          </a:xfrm>
        </p:spPr>
        <p:txBody>
          <a:bodyPr>
            <a:normAutofit/>
          </a:bodyPr>
          <a:lstStyle/>
          <a:p>
            <a:pPr eaLnBrk="1" hangingPunct="1"/>
            <a:r>
              <a:rPr lang="en-US" altLang="en-US" sz="2000" dirty="0" smtClean="0"/>
              <a:t>Classical antipsychotics (beginning in the 1950s) were basically all dopamine antagonists. They worked because they reduced the effects of dopamine (on D</a:t>
            </a:r>
            <a:r>
              <a:rPr lang="en-US" altLang="en-US" sz="2000" baseline="-25000" dirty="0" smtClean="0"/>
              <a:t>2 </a:t>
            </a:r>
            <a:r>
              <a:rPr lang="en-US" altLang="en-US" sz="2000" dirty="0" smtClean="0"/>
              <a:t>receptors) in the parts of the forebrain that were part of the complex circuitry of schizophrenia and other psychotics (detailed above).</a:t>
            </a:r>
          </a:p>
          <a:p>
            <a:pPr eaLnBrk="1" hangingPunct="1"/>
            <a:r>
              <a:rPr lang="en-US" altLang="en-US" sz="2000" dirty="0" smtClean="0"/>
              <a:t>Their effectiveness was largely that they antagonized excessive dopamine released by way of the mesolimbic fibers on the D</a:t>
            </a:r>
            <a:r>
              <a:rPr lang="en-US" altLang="en-US" sz="2000" baseline="-25000" dirty="0" smtClean="0"/>
              <a:t>2</a:t>
            </a:r>
            <a:r>
              <a:rPr lang="en-US" altLang="en-US" sz="2000" dirty="0" smtClean="0"/>
              <a:t> receptors in the nucleus </a:t>
            </a:r>
            <a:r>
              <a:rPr lang="en-US" altLang="en-US" sz="2000" dirty="0" err="1" smtClean="0"/>
              <a:t>accumbens</a:t>
            </a:r>
            <a:r>
              <a:rPr lang="en-US" altLang="en-US" sz="2000" dirty="0" smtClean="0"/>
              <a:t>. </a:t>
            </a:r>
          </a:p>
          <a:p>
            <a:pPr eaLnBrk="1" hangingPunct="1"/>
            <a:r>
              <a:rPr lang="en-US" altLang="en-US" sz="2000" dirty="0" smtClean="0"/>
              <a:t>Their massive and problematic side effect profile was associated with their ability to antagonize already low (prefrontal) or normal levels of dopamine released by way of the </a:t>
            </a:r>
            <a:r>
              <a:rPr lang="en-US" altLang="en-US" sz="2000" dirty="0" err="1" smtClean="0"/>
              <a:t>mesocortical</a:t>
            </a:r>
            <a:r>
              <a:rPr lang="en-US" altLang="en-US" sz="2000" dirty="0" smtClean="0"/>
              <a:t> fibers on the D</a:t>
            </a:r>
            <a:r>
              <a:rPr lang="en-US" altLang="en-US" sz="2000" baseline="-25000" dirty="0" smtClean="0"/>
              <a:t>2</a:t>
            </a:r>
            <a:r>
              <a:rPr lang="en-US" altLang="en-US" sz="2000" dirty="0" smtClean="0"/>
              <a:t> receptors in the prefrontal cortex,  of the </a:t>
            </a:r>
            <a:r>
              <a:rPr lang="en-US" altLang="en-US" sz="2000" dirty="0" err="1" smtClean="0"/>
              <a:t>nigrostrial</a:t>
            </a:r>
            <a:r>
              <a:rPr lang="en-US" altLang="en-US" sz="2000" dirty="0" smtClean="0"/>
              <a:t> fibers on the D</a:t>
            </a:r>
            <a:r>
              <a:rPr lang="en-US" altLang="en-US" sz="2000" baseline="-25000" dirty="0" smtClean="0"/>
              <a:t>2</a:t>
            </a:r>
            <a:r>
              <a:rPr lang="en-US" altLang="en-US" sz="2000" dirty="0" smtClean="0"/>
              <a:t> receptors in the striatum, and of the </a:t>
            </a:r>
            <a:r>
              <a:rPr lang="en-US" altLang="en-US" sz="2000" dirty="0" err="1" smtClean="0"/>
              <a:t>tuberoinfundibular</a:t>
            </a:r>
            <a:r>
              <a:rPr lang="en-US" altLang="en-US" sz="2000" dirty="0" smtClean="0"/>
              <a:t> fibers on the D</a:t>
            </a:r>
            <a:r>
              <a:rPr lang="en-US" altLang="en-US" sz="2000" baseline="-25000" dirty="0" smtClean="0"/>
              <a:t>2</a:t>
            </a:r>
            <a:r>
              <a:rPr lang="en-US" altLang="en-US" sz="2000" dirty="0" smtClean="0"/>
              <a:t> receptors in the anterior pituitary (</a:t>
            </a:r>
            <a:r>
              <a:rPr lang="en-US" altLang="en-US" sz="2000" dirty="0" err="1" smtClean="0"/>
              <a:t>adenohypophysis</a:t>
            </a:r>
            <a:r>
              <a:rPr lang="en-US" altLang="en-US" sz="2000" dirty="0" smtClean="0"/>
              <a:t>).</a:t>
            </a:r>
          </a:p>
        </p:txBody>
      </p:sp>
      <p:sp>
        <p:nvSpPr>
          <p:cNvPr id="27654" name="AutoShape 7" descr="Theodore Kaczynski"/>
          <p:cNvSpPr>
            <a:spLocks noChangeAspect="1" noChangeArrowheads="1"/>
          </p:cNvSpPr>
          <p:nvPr/>
        </p:nvSpPr>
        <p:spPr bwMode="auto">
          <a:xfrm>
            <a:off x="144463" y="-5254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7655" name="AutoShape 9" descr="Theodore Kaczynski"/>
          <p:cNvSpPr>
            <a:spLocks noChangeAspect="1" noChangeArrowheads="1"/>
          </p:cNvSpPr>
          <p:nvPr/>
        </p:nvSpPr>
        <p:spPr bwMode="auto">
          <a:xfrm>
            <a:off x="296863" y="-3730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7656" name="AutoShape 11" descr="Theodore Kaczynski"/>
          <p:cNvSpPr>
            <a:spLocks noChangeAspect="1" noChangeArrowheads="1"/>
          </p:cNvSpPr>
          <p:nvPr/>
        </p:nvSpPr>
        <p:spPr bwMode="auto">
          <a:xfrm>
            <a:off x="449263" y="-2206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27657" name="AutoShape 13" descr="Theodore Kaczynski"/>
          <p:cNvSpPr>
            <a:spLocks noChangeAspect="1" noChangeArrowheads="1"/>
          </p:cNvSpPr>
          <p:nvPr/>
        </p:nvSpPr>
        <p:spPr bwMode="auto">
          <a:xfrm>
            <a:off x="601663" y="-68263"/>
            <a:ext cx="1476375" cy="1104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736"/>
            <a:ext cx="4751462" cy="1143000"/>
          </a:xfrm>
          <a:solidFill>
            <a:schemeClr val="accent2">
              <a:lumMod val="20000"/>
              <a:lumOff val="80000"/>
            </a:schemeClr>
          </a:solidFill>
        </p:spPr>
        <p:txBody>
          <a:bodyPr/>
          <a:lstStyle/>
          <a:p>
            <a:pPr algn="ctr">
              <a:defRPr/>
            </a:pPr>
            <a:r>
              <a:rPr lang="en-US" sz="2400" dirty="0" smtClean="0"/>
              <a:t>Conventional Antipsychotic Medications in Current Use (from </a:t>
            </a:r>
            <a:r>
              <a:rPr lang="en-US" sz="2400" dirty="0" err="1" smtClean="0"/>
              <a:t>Staub</a:t>
            </a:r>
            <a:r>
              <a:rPr lang="en-US" sz="2400" dirty="0" smtClean="0"/>
              <a:t>, 2013)</a:t>
            </a:r>
            <a:endParaRPr lang="en-US" sz="2400" dirty="0"/>
          </a:p>
        </p:txBody>
      </p:sp>
      <p:sp>
        <p:nvSpPr>
          <p:cNvPr id="5" name="TextBox 4"/>
          <p:cNvSpPr txBox="1"/>
          <p:nvPr/>
        </p:nvSpPr>
        <p:spPr>
          <a:xfrm>
            <a:off x="4876800" y="5486400"/>
            <a:ext cx="3033757" cy="1107996"/>
          </a:xfrm>
          <a:prstGeom prst="rect">
            <a:avLst/>
          </a:prstGeom>
          <a:solidFill>
            <a:schemeClr val="accent2">
              <a:lumMod val="60000"/>
              <a:lumOff val="40000"/>
            </a:schemeClr>
          </a:solidFill>
        </p:spPr>
        <p:txBody>
          <a:bodyPr wrap="square">
            <a:spAutoFit/>
          </a:bodyPr>
          <a:lstStyle/>
          <a:p>
            <a:pPr>
              <a:defRPr/>
            </a:pPr>
            <a:r>
              <a:rPr lang="en-US" sz="1100" dirty="0"/>
              <a:t>*</a:t>
            </a:r>
            <a:r>
              <a:rPr lang="en-US" sz="1100" dirty="0" smtClean="0"/>
              <a:t> These </a:t>
            </a:r>
            <a:r>
              <a:rPr lang="en-US" sz="1100" dirty="0"/>
              <a:t>drugs have some atypical properties as </a:t>
            </a:r>
            <a:r>
              <a:rPr lang="en-US" sz="1100" dirty="0" smtClean="0"/>
              <a:t>well</a:t>
            </a:r>
          </a:p>
          <a:p>
            <a:pPr>
              <a:defRPr/>
            </a:pPr>
            <a:r>
              <a:rPr lang="en-US" sz="1100" dirty="0" smtClean="0"/>
              <a:t> # These drugs not available in the US</a:t>
            </a:r>
          </a:p>
          <a:p>
            <a:pPr>
              <a:defRPr/>
            </a:pPr>
            <a:r>
              <a:rPr lang="en-US" sz="1100" dirty="0">
                <a:sym typeface="Webdings"/>
              </a:rPr>
              <a:t> </a:t>
            </a:r>
            <a:r>
              <a:rPr lang="en-US" sz="1100" dirty="0" smtClean="0">
                <a:latin typeface="Times New Roman"/>
                <a:cs typeface="Times New Roman"/>
              </a:rPr>
              <a:t>High potency</a:t>
            </a:r>
          </a:p>
          <a:p>
            <a:pPr>
              <a:defRPr/>
            </a:pPr>
            <a:r>
              <a:rPr lang="en-US" sz="1100" dirty="0">
                <a:latin typeface="Times New Roman"/>
                <a:cs typeface="Times New Roman"/>
              </a:rPr>
              <a:t>§ </a:t>
            </a:r>
            <a:r>
              <a:rPr lang="en-US" sz="1100" dirty="0" smtClean="0">
                <a:sym typeface="Webdings"/>
              </a:rPr>
              <a:t>These drugs available in a convenient esterified depot preparation</a:t>
            </a:r>
            <a:endParaRPr lang="en-US" sz="1100" dirty="0"/>
          </a:p>
        </p:txBody>
      </p:sp>
      <p:pic>
        <p:nvPicPr>
          <p:cNvPr id="28732" name="Picture 2" descr="https://encrypted-tbn3.gstatic.com/images?q=tbn:ANd9GcRJAWKQs1EKZoQ-BQwX4cHEL05guMIa9lb56N89MqSnUWoIjbSpg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0188" y="1581150"/>
            <a:ext cx="221932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33" name="TextBox 5"/>
          <p:cNvSpPr txBox="1">
            <a:spLocks noChangeArrowheads="1"/>
          </p:cNvSpPr>
          <p:nvPr/>
        </p:nvSpPr>
        <p:spPr bwMode="auto">
          <a:xfrm>
            <a:off x="735013" y="2717800"/>
            <a:ext cx="5381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CPZ</a:t>
            </a:r>
          </a:p>
        </p:txBody>
      </p:sp>
      <p:pic>
        <p:nvPicPr>
          <p:cNvPr id="28734" name="Picture 4" descr="https://encrypted-tbn0.gstatic.com/images?q=tbn:ANd9GcS-9a4Xu4G9sYnENJlXxGURQ5wIF-r3BO5UFpDst6aJD72M26tZG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477838" y="3765550"/>
            <a:ext cx="25908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35" name="TextBox 6"/>
          <p:cNvSpPr txBox="1">
            <a:spLocks noChangeArrowheads="1"/>
          </p:cNvSpPr>
          <p:nvPr/>
        </p:nvSpPr>
        <p:spPr bwMode="auto">
          <a:xfrm>
            <a:off x="1401763" y="4786313"/>
            <a:ext cx="140970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900"/>
              <a:t>fluphenazine</a:t>
            </a:r>
          </a:p>
        </p:txBody>
      </p:sp>
      <p:pic>
        <p:nvPicPr>
          <p:cNvPr id="28736" name="Picture 6" descr="http://upload.wikimedia.org/wikipedia/commons/thumb/0/0f/Thioridazin_Enantiomers_Structural_Formulae_V.1.svg/250px-Thioridazin_Enantiomers_Structural_Formulae_V.1.svg.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5988" y="5318125"/>
            <a:ext cx="2381250" cy="103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37" name="TextBox 10"/>
          <p:cNvSpPr txBox="1">
            <a:spLocks noChangeArrowheads="1"/>
          </p:cNvSpPr>
          <p:nvPr/>
        </p:nvSpPr>
        <p:spPr bwMode="auto">
          <a:xfrm>
            <a:off x="1554163" y="6450013"/>
            <a:ext cx="140970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900"/>
              <a:t>thioridazine</a:t>
            </a:r>
          </a:p>
        </p:txBody>
      </p:sp>
      <p:sp>
        <p:nvSpPr>
          <p:cNvPr id="8" name="Footer Placeholder 7"/>
          <p:cNvSpPr>
            <a:spLocks noGrp="1"/>
          </p:cNvSpPr>
          <p:nvPr>
            <p:ph type="ftr" sz="quarter" idx="11"/>
          </p:nvPr>
        </p:nvSpPr>
        <p:spPr>
          <a:xfrm>
            <a:off x="0" y="6553200"/>
            <a:ext cx="4114800" cy="233346"/>
          </a:xfrm>
        </p:spPr>
        <p:txBody>
          <a:bodyPr/>
          <a:lstStyle/>
          <a:p>
            <a:pPr>
              <a:defRPr/>
            </a:pPr>
            <a:r>
              <a:rPr lang="en-US" dirty="0" smtClean="0"/>
              <a:t>Novel text copyright S. E. Ball &amp; L.H. Ball, All Rights Reserved</a:t>
            </a: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185683053"/>
              </p:ext>
            </p:extLst>
          </p:nvPr>
        </p:nvGraphicFramePr>
        <p:xfrm>
          <a:off x="5132717" y="95934"/>
          <a:ext cx="2536167" cy="5350405"/>
        </p:xfrm>
        <a:graphic>
          <a:graphicData uri="http://schemas.openxmlformats.org/drawingml/2006/table">
            <a:tbl>
              <a:tblPr>
                <a:tableStyleId>{5C22544A-7EE6-4342-B048-85BDC9FD1C3A}</a:tableStyleId>
              </a:tblPr>
              <a:tblGrid>
                <a:gridCol w="1385941"/>
                <a:gridCol w="1150226"/>
              </a:tblGrid>
              <a:tr h="419781">
                <a:tc>
                  <a:txBody>
                    <a:bodyPr/>
                    <a:lstStyle/>
                    <a:p>
                      <a:pPr algn="l" fontAlgn="b"/>
                      <a:r>
                        <a:rPr lang="en-US" sz="1200" b="1" u="none" strike="noStrike" dirty="0">
                          <a:effectLst/>
                        </a:rPr>
                        <a:t>Typical Antipsychotic Medications (Neuroleptics)</a:t>
                      </a:r>
                      <a:endParaRPr lang="en-US" sz="1200" b="1" i="0" u="none" strike="noStrike" dirty="0">
                        <a:solidFill>
                          <a:srgbClr val="000000"/>
                        </a:solidFill>
                        <a:effectLst/>
                        <a:latin typeface="Calibri"/>
                      </a:endParaRPr>
                    </a:p>
                  </a:txBody>
                  <a:tcPr marL="6731" marR="6731" marT="6731" marB="0" anchor="b"/>
                </a:tc>
                <a:tc>
                  <a:txBody>
                    <a:bodyPr/>
                    <a:lstStyle/>
                    <a:p>
                      <a:pPr algn="l" fontAlgn="b"/>
                      <a:r>
                        <a:rPr lang="en-US" sz="1200" b="1" u="none" strike="noStrike">
                          <a:effectLst/>
                        </a:rPr>
                        <a:t> </a:t>
                      </a:r>
                      <a:endParaRPr lang="en-US" sz="1200" b="1" i="0" u="none" strike="noStrike">
                        <a:solidFill>
                          <a:srgbClr val="000000"/>
                        </a:solidFill>
                        <a:effectLst/>
                        <a:latin typeface="Calibri"/>
                      </a:endParaRPr>
                    </a:p>
                  </a:txBody>
                  <a:tcPr marL="6731" marR="6731" marT="6731" marB="0" anchor="b"/>
                </a:tc>
              </a:tr>
              <a:tr h="302898">
                <a:tc>
                  <a:txBody>
                    <a:bodyPr/>
                    <a:lstStyle/>
                    <a:p>
                      <a:pPr algn="ctr" rtl="0" fontAlgn="b"/>
                      <a:r>
                        <a:rPr lang="en-US" sz="1200" b="1" u="none" strike="noStrike">
                          <a:effectLst/>
                        </a:rPr>
                        <a:t>Brief Chemical Name (Generic)</a:t>
                      </a:r>
                      <a:endParaRPr lang="en-US" sz="1200" b="1" i="0" u="none" strike="noStrike">
                        <a:solidFill>
                          <a:srgbClr val="2F2B20"/>
                        </a:solidFill>
                        <a:effectLst/>
                        <a:latin typeface="Calibri"/>
                      </a:endParaRPr>
                    </a:p>
                  </a:txBody>
                  <a:tcPr marL="6731" marR="6731" marT="6731" marB="0" anchor="b"/>
                </a:tc>
                <a:tc>
                  <a:txBody>
                    <a:bodyPr/>
                    <a:lstStyle/>
                    <a:p>
                      <a:pPr algn="ctr" rtl="0" fontAlgn="b"/>
                      <a:r>
                        <a:rPr lang="en-US" sz="1200" b="1" u="none" strike="noStrike" dirty="0">
                          <a:effectLst/>
                        </a:rPr>
                        <a:t>Trade Name</a:t>
                      </a:r>
                      <a:endParaRPr lang="en-US" sz="1200" b="1" i="0" u="none" strike="noStrike" dirty="0">
                        <a:solidFill>
                          <a:srgbClr val="2F2B20"/>
                        </a:solidFill>
                        <a:effectLst/>
                        <a:latin typeface="Calibri"/>
                      </a:endParaRPr>
                    </a:p>
                  </a:txBody>
                  <a:tcPr marL="6731" marR="6731" marT="6731" marB="0" anchor="b"/>
                </a:tc>
              </a:tr>
              <a:tr h="302898">
                <a:tc>
                  <a:txBody>
                    <a:bodyPr/>
                    <a:lstStyle/>
                    <a:p>
                      <a:pPr algn="ctr" rtl="0" fontAlgn="b"/>
                      <a:r>
                        <a:rPr lang="en-US" sz="1200" u="none" strike="noStrike">
                          <a:effectLst/>
                        </a:rPr>
                        <a:t>chlorpromazine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Thorazin</a:t>
                      </a:r>
                      <a:r>
                        <a:rPr lang="en-US" sz="1200" u="none" strike="noStrike" dirty="0">
                          <a:effectLst/>
                        </a:rPr>
                        <a:t>, </a:t>
                      </a:r>
                      <a:r>
                        <a:rPr lang="en-US" sz="1200" u="none" strike="noStrike" dirty="0" err="1">
                          <a:effectLst/>
                        </a:rPr>
                        <a:t>Largactil</a:t>
                      </a:r>
                      <a:endParaRPr lang="en-US" sz="1200" b="0" i="0" u="none" strike="noStrike" dirty="0">
                        <a:solidFill>
                          <a:srgbClr val="2F2B20"/>
                        </a:solidFill>
                        <a:effectLst/>
                        <a:latin typeface="Calibri"/>
                      </a:endParaRPr>
                    </a:p>
                  </a:txBody>
                  <a:tcPr marL="6731" marR="6731" marT="6731" marB="0" anchor="b"/>
                </a:tc>
              </a:tr>
              <a:tr h="282705">
                <a:tc>
                  <a:txBody>
                    <a:bodyPr/>
                    <a:lstStyle/>
                    <a:p>
                      <a:pPr algn="ctr" rtl="0" fontAlgn="b"/>
                      <a:r>
                        <a:rPr lang="en-US" sz="1200" u="none" strike="noStrike">
                          <a:effectLst/>
                        </a:rPr>
                        <a:t>cyamemazine*#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Tercian</a:t>
                      </a:r>
                      <a:endParaRPr lang="en-US" sz="1200" b="0" i="0" u="none" strike="noStrike" dirty="0">
                        <a:solidFill>
                          <a:srgbClr val="2F2B20"/>
                        </a:solidFill>
                        <a:effectLst/>
                        <a:latin typeface="Calibri"/>
                      </a:endParaRPr>
                    </a:p>
                  </a:txBody>
                  <a:tcPr marL="6731" marR="6731" marT="6731" marB="0" anchor="b"/>
                </a:tc>
              </a:tr>
              <a:tr h="282705">
                <a:tc>
                  <a:txBody>
                    <a:bodyPr/>
                    <a:lstStyle/>
                    <a:p>
                      <a:pPr algn="ctr" rtl="0" fontAlgn="b"/>
                      <a:r>
                        <a:rPr lang="en-US" sz="1200" u="none" strike="noStrike">
                          <a:effectLst/>
                        </a:rPr>
                        <a:t> </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a:effectLst/>
                        </a:rPr>
                        <a:t> </a:t>
                      </a:r>
                      <a:endParaRPr lang="en-US" sz="1200" b="0" i="0" u="none" strike="noStrike" dirty="0">
                        <a:solidFill>
                          <a:srgbClr val="2F2B20"/>
                        </a:solidFill>
                        <a:effectLst/>
                        <a:latin typeface="Calibri"/>
                      </a:endParaRPr>
                    </a:p>
                  </a:txBody>
                  <a:tcPr marL="6731" marR="6731" marT="6731" marB="0" anchor="b"/>
                </a:tc>
              </a:tr>
              <a:tr h="282705">
                <a:tc>
                  <a:txBody>
                    <a:bodyPr/>
                    <a:lstStyle/>
                    <a:p>
                      <a:pPr algn="ctr" rtl="0" fontAlgn="b"/>
                      <a:r>
                        <a:rPr lang="en-US" sz="1200" u="none" strike="noStrike">
                          <a:effectLst/>
                        </a:rPr>
                        <a:t> </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a:effectLst/>
                        </a:rPr>
                        <a:t> </a:t>
                      </a:r>
                      <a:endParaRPr lang="en-US" sz="1200" b="0" i="0" u="none" strike="noStrike" dirty="0">
                        <a:solidFill>
                          <a:srgbClr val="2F2B20"/>
                        </a:solidFill>
                        <a:effectLst/>
                        <a:latin typeface="Calibri"/>
                      </a:endParaRPr>
                    </a:p>
                  </a:txBody>
                  <a:tcPr marL="6731" marR="6731" marT="6731" marB="0" anchor="b"/>
                </a:tc>
              </a:tr>
              <a:tr h="275974">
                <a:tc>
                  <a:txBody>
                    <a:bodyPr/>
                    <a:lstStyle/>
                    <a:p>
                      <a:pPr algn="ctr" rtl="0" fontAlgn="b"/>
                      <a:r>
                        <a:rPr lang="en-US" sz="1200" u="none" strike="noStrike">
                          <a:effectLst/>
                        </a:rPr>
                        <a:t>flupenthixol*§</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a:effectLst/>
                        </a:rPr>
                        <a:t>Depixol</a:t>
                      </a:r>
                      <a:endParaRPr lang="en-US" sz="1200" b="0" i="0" u="none" strike="noStrike">
                        <a:solidFill>
                          <a:srgbClr val="2F2B20"/>
                        </a:solidFill>
                        <a:effectLst/>
                        <a:latin typeface="Calibri"/>
                      </a:endParaRPr>
                    </a:p>
                  </a:txBody>
                  <a:tcPr marL="6731" marR="6731" marT="6731" marB="0" anchor="b"/>
                </a:tc>
              </a:tr>
              <a:tr h="275974">
                <a:tc>
                  <a:txBody>
                    <a:bodyPr/>
                    <a:lstStyle/>
                    <a:p>
                      <a:pPr algn="ctr" rtl="0" fontAlgn="b"/>
                      <a:r>
                        <a:rPr lang="en-US" sz="1200" u="none" strike="noStrike" dirty="0" err="1">
                          <a:effectLst/>
                        </a:rPr>
                        <a:t>fluphenazine</a:t>
                      </a:r>
                      <a:r>
                        <a:rPr lang="en-US" sz="1200" u="none" strike="noStrike" dirty="0">
                          <a:effectLst/>
                        </a:rPr>
                        <a:t>~§</a:t>
                      </a:r>
                      <a:endParaRPr lang="en-US" sz="1200" b="0" i="0" u="none" strike="noStrike" dirty="0">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Prolixin</a:t>
                      </a:r>
                      <a:endParaRPr lang="en-US" sz="1200" b="0" i="0" u="none" strike="noStrike" dirty="0">
                        <a:solidFill>
                          <a:srgbClr val="2F2B20"/>
                        </a:solidFill>
                        <a:effectLst/>
                        <a:latin typeface="Calibri"/>
                      </a:endParaRPr>
                    </a:p>
                  </a:txBody>
                  <a:tcPr marL="6731" marR="6731" marT="6731" marB="0" anchor="b"/>
                </a:tc>
              </a:tr>
              <a:tr h="228856">
                <a:tc>
                  <a:txBody>
                    <a:bodyPr/>
                    <a:lstStyle/>
                    <a:p>
                      <a:pPr algn="ctr" rtl="0" fontAlgn="b"/>
                      <a:r>
                        <a:rPr lang="en-US" sz="1200" u="none" strike="noStrike">
                          <a:effectLst/>
                        </a:rPr>
                        <a:t>haloperidol~§</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a:effectLst/>
                        </a:rPr>
                        <a:t>Haldol</a:t>
                      </a:r>
                      <a:endParaRPr lang="en-US" sz="1200" b="0" i="0" u="none" strike="noStrike" dirty="0">
                        <a:solidFill>
                          <a:srgbClr val="2F2B20"/>
                        </a:solidFill>
                        <a:effectLst/>
                        <a:latin typeface="Calibri"/>
                      </a:endParaRPr>
                    </a:p>
                  </a:txBody>
                  <a:tcPr marL="6731" marR="6731" marT="6731" marB="0" anchor="b"/>
                </a:tc>
              </a:tr>
              <a:tr h="316360">
                <a:tc>
                  <a:txBody>
                    <a:bodyPr/>
                    <a:lstStyle/>
                    <a:p>
                      <a:pPr algn="ctr" rtl="0" fontAlgn="b"/>
                      <a:r>
                        <a:rPr lang="en-US" sz="1200" u="none" strike="noStrike">
                          <a:effectLst/>
                        </a:rPr>
                        <a:t>loxapine*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Loxitane</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dirty="0" err="1">
                          <a:effectLst/>
                        </a:rPr>
                        <a:t>m</a:t>
                      </a:r>
                      <a:r>
                        <a:rPr lang="en-US" sz="1200" u="none" strike="noStrike" dirty="0" err="1" smtClean="0">
                          <a:effectLst/>
                        </a:rPr>
                        <a:t>esoridazine</a:t>
                      </a:r>
                      <a:endParaRPr lang="en-US" sz="1200" b="0" i="0" u="none" strike="noStrike" dirty="0">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Serentil</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molindone (d/c)</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Moban</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perphenazine~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a:effectLst/>
                        </a:rPr>
                        <a:t>Trilafon</a:t>
                      </a:r>
                      <a:endParaRPr lang="en-US" sz="1200" b="0" i="0" u="none" strike="noStrike">
                        <a:solidFill>
                          <a:srgbClr val="2F2B20"/>
                        </a:solidFill>
                        <a:effectLst/>
                        <a:latin typeface="Calibri"/>
                      </a:endParaRPr>
                    </a:p>
                  </a:txBody>
                  <a:tcPr marL="6731" marR="6731" marT="6731" marB="0" anchor="b"/>
                </a:tc>
              </a:tr>
              <a:tr h="215394">
                <a:tc>
                  <a:txBody>
                    <a:bodyPr/>
                    <a:lstStyle/>
                    <a:p>
                      <a:pPr algn="ctr" rtl="0" fontAlgn="b"/>
                      <a:r>
                        <a:rPr lang="en-US" sz="1200" u="none" strike="noStrike">
                          <a:effectLst/>
                        </a:rPr>
                        <a:t>pimozide~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Orap</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pipothiazine#§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Piportil</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sulpiride*#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Dolmatil</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Thioridazine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Mellaril</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thiothixene~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Navane</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trifluoperazine~</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Stelazine</a:t>
                      </a:r>
                      <a:endParaRPr lang="en-US" sz="1200" b="0" i="0" u="none" strike="noStrike" dirty="0">
                        <a:solidFill>
                          <a:srgbClr val="2F2B20"/>
                        </a:solidFill>
                        <a:effectLst/>
                        <a:latin typeface="Calibri"/>
                      </a:endParaRPr>
                    </a:p>
                  </a:txBody>
                  <a:tcPr marL="6731" marR="6731" marT="6731" marB="0" anchor="b"/>
                </a:tc>
              </a:tr>
              <a:tr h="175008">
                <a:tc>
                  <a:txBody>
                    <a:bodyPr/>
                    <a:lstStyle/>
                    <a:p>
                      <a:pPr algn="ctr" rtl="0" fontAlgn="b"/>
                      <a:r>
                        <a:rPr lang="en-US" sz="1200" u="none" strike="noStrike">
                          <a:effectLst/>
                        </a:rPr>
                        <a:t>zuclopenthixol*§</a:t>
                      </a:r>
                      <a:endParaRPr lang="en-US" sz="1200" b="0" i="0" u="none" strike="noStrike">
                        <a:solidFill>
                          <a:srgbClr val="2F2B20"/>
                        </a:solidFill>
                        <a:effectLst/>
                        <a:latin typeface="Calibri"/>
                      </a:endParaRPr>
                    </a:p>
                  </a:txBody>
                  <a:tcPr marL="6731" marR="6731" marT="6731" marB="0" anchor="b"/>
                </a:tc>
                <a:tc>
                  <a:txBody>
                    <a:bodyPr/>
                    <a:lstStyle/>
                    <a:p>
                      <a:pPr algn="ctr" rtl="0" fontAlgn="b"/>
                      <a:r>
                        <a:rPr lang="en-US" sz="1200" u="none" strike="noStrike" dirty="0" err="1">
                          <a:effectLst/>
                        </a:rPr>
                        <a:t>Clopixol</a:t>
                      </a:r>
                      <a:endParaRPr lang="en-US" sz="1200" b="0" i="0" u="none" strike="noStrike" dirty="0">
                        <a:solidFill>
                          <a:srgbClr val="2F2B20"/>
                        </a:solidFill>
                        <a:effectLst/>
                        <a:latin typeface="Calibri"/>
                      </a:endParaRPr>
                    </a:p>
                  </a:txBody>
                  <a:tcPr marL="6731" marR="6731" marT="6731" marB="0" anchor="b"/>
                </a:tc>
              </a:tr>
            </a:tbl>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bwMode="auto">
          <a:xfrm rot="16200000">
            <a:off x="7552532" y="4142581"/>
            <a:ext cx="2366962" cy="365125"/>
          </a:xfrm>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mtClean="0">
                <a:solidFill>
                  <a:srgbClr val="595959"/>
                </a:solidFill>
                <a:latin typeface="Century Gothic" pitchFamily="34" charset="0"/>
              </a:rPr>
              <a:t>Novel text copyright S. E. Ball &amp; L.H. Ball, All Rights Reserved</a:t>
            </a:r>
            <a:endParaRPr lang="en-US" dirty="0" smtClean="0">
              <a:solidFill>
                <a:schemeClr val="accent3">
                  <a:lumMod val="40000"/>
                  <a:lumOff val="60000"/>
                </a:schemeClr>
              </a:solidFill>
              <a:latin typeface="Century Gothic" pitchFamily="34" charset="0"/>
            </a:endParaRPr>
          </a:p>
        </p:txBody>
      </p:sp>
      <p:sp>
        <p:nvSpPr>
          <p:cNvPr id="72707" name="Rectangle 2"/>
          <p:cNvSpPr>
            <a:spLocks noGrp="1"/>
          </p:cNvSpPr>
          <p:nvPr>
            <p:ph type="title"/>
          </p:nvPr>
        </p:nvSpPr>
        <p:spPr bwMode="auto">
          <a:xfrm>
            <a:off x="457200" y="0"/>
            <a:ext cx="7086600" cy="683664"/>
          </a:xfrm>
          <a:extLst/>
        </p:spPr>
        <p:txBody>
          <a:bodyPr wrap="square" numCol="1" anchorCtr="0" compatLnSpc="1">
            <a:prstTxWarp prst="textNoShape">
              <a:avLst/>
            </a:prstTxWarp>
            <a:normAutofit/>
          </a:bodyPr>
          <a:lstStyle/>
          <a:p>
            <a:pPr algn="ctr" eaLnBrk="1" fontAlgn="auto" hangingPunct="1">
              <a:spcAft>
                <a:spcPts val="0"/>
              </a:spcAft>
              <a:defRPr/>
            </a:pPr>
            <a:r>
              <a:rPr lang="en-US" sz="2800" dirty="0" smtClean="0"/>
              <a:t>Typical Antipsychotic Medications</a:t>
            </a:r>
          </a:p>
        </p:txBody>
      </p:sp>
      <p:sp>
        <p:nvSpPr>
          <p:cNvPr id="29700" name="Rectangle 3"/>
          <p:cNvSpPr>
            <a:spLocks noGrp="1"/>
          </p:cNvSpPr>
          <p:nvPr>
            <p:ph type="body" idx="1"/>
          </p:nvPr>
        </p:nvSpPr>
        <p:spPr>
          <a:xfrm>
            <a:off x="0" y="623844"/>
            <a:ext cx="7476917" cy="6234156"/>
          </a:xfrm>
        </p:spPr>
        <p:txBody>
          <a:bodyPr>
            <a:normAutofit fontScale="85000" lnSpcReduction="10000"/>
          </a:bodyPr>
          <a:lstStyle/>
          <a:p>
            <a:pPr eaLnBrk="1" hangingPunct="1"/>
            <a:r>
              <a:rPr lang="en-US" altLang="en-US" dirty="0" smtClean="0"/>
              <a:t>The side effects associated with </a:t>
            </a:r>
            <a:r>
              <a:rPr lang="en-US" altLang="en-US" sz="2400" dirty="0" smtClean="0"/>
              <a:t>D</a:t>
            </a:r>
            <a:r>
              <a:rPr lang="en-US" altLang="en-US" sz="2400" baseline="-25000" dirty="0" smtClean="0"/>
              <a:t>2 </a:t>
            </a:r>
            <a:r>
              <a:rPr lang="en-US" altLang="en-US" dirty="0" smtClean="0"/>
              <a:t>antagonism include </a:t>
            </a:r>
            <a:r>
              <a:rPr lang="en-US" altLang="en-US" u="sng" dirty="0" smtClean="0"/>
              <a:t>extrapyramidal syndrome </a:t>
            </a:r>
            <a:r>
              <a:rPr lang="en-US" altLang="en-US" dirty="0" smtClean="0"/>
              <a:t>(EPS, pseudo-Parkinson’s symptoms), weakened motivation and affect (including intensification of negative symptoms), cognitive deterioration, acute dystonia (including </a:t>
            </a:r>
            <a:r>
              <a:rPr lang="en-US" altLang="en-US" dirty="0" err="1" smtClean="0"/>
              <a:t>opisthotonus</a:t>
            </a:r>
            <a:r>
              <a:rPr lang="en-US" altLang="en-US" dirty="0" smtClean="0"/>
              <a:t>) and </a:t>
            </a:r>
            <a:r>
              <a:rPr lang="en-US" altLang="en-US" dirty="0" err="1" smtClean="0"/>
              <a:t>hyperprolactinemia</a:t>
            </a:r>
            <a:r>
              <a:rPr lang="en-US" altLang="en-US" dirty="0" smtClean="0"/>
              <a:t> (e.g., </a:t>
            </a:r>
            <a:r>
              <a:rPr lang="en-US" altLang="en-US" dirty="0" err="1" smtClean="0"/>
              <a:t>galactorrhea</a:t>
            </a:r>
            <a:r>
              <a:rPr lang="en-US" altLang="en-US" dirty="0" smtClean="0"/>
              <a:t> and related symptoms related to disinhibited prolactin release).</a:t>
            </a:r>
          </a:p>
          <a:p>
            <a:pPr lvl="1" eaLnBrk="1" hangingPunct="1"/>
            <a:r>
              <a:rPr lang="en-US" altLang="en-US" dirty="0" smtClean="0"/>
              <a:t>EPS and other motor symptoms include rigidity and tremors, ratcheting movements, dystonia, shuffling gait, </a:t>
            </a:r>
            <a:r>
              <a:rPr lang="en-US" altLang="en-US" dirty="0" err="1" smtClean="0"/>
              <a:t>akathisia</a:t>
            </a:r>
            <a:r>
              <a:rPr lang="en-US" altLang="en-US" dirty="0" smtClean="0"/>
              <a:t>, oculogyric crises, tardive dyskinesia.</a:t>
            </a:r>
          </a:p>
          <a:p>
            <a:pPr eaLnBrk="1" hangingPunct="1"/>
            <a:r>
              <a:rPr lang="en-US" altLang="en-US" dirty="0" smtClean="0"/>
              <a:t>Traditional </a:t>
            </a:r>
            <a:r>
              <a:rPr lang="en-US" altLang="en-US" dirty="0" smtClean="0"/>
              <a:t>antipsychotics </a:t>
            </a:r>
            <a:r>
              <a:rPr lang="en-US" altLang="en-US" dirty="0" smtClean="0"/>
              <a:t>are called neuroleptics because they produce </a:t>
            </a:r>
            <a:r>
              <a:rPr lang="en-US" altLang="en-US" u="sng" dirty="0" err="1" smtClean="0"/>
              <a:t>neurolepsis</a:t>
            </a:r>
            <a:r>
              <a:rPr lang="en-US" altLang="en-US" u="sng" dirty="0" smtClean="0"/>
              <a:t>: psychomotor slowing, emotional quieting, affective indifference</a:t>
            </a:r>
          </a:p>
          <a:p>
            <a:pPr eaLnBrk="1" hangingPunct="1"/>
            <a:r>
              <a:rPr lang="en-US" altLang="en-US" dirty="0" smtClean="0"/>
              <a:t>All of these drugs have additional pharmacological properties, e.g., they typically antagonize acetylcholine (M</a:t>
            </a:r>
            <a:r>
              <a:rPr lang="en-US" altLang="en-US" baseline="-25000" dirty="0" smtClean="0"/>
              <a:t>1</a:t>
            </a:r>
            <a:r>
              <a:rPr lang="en-US" altLang="en-US" dirty="0" smtClean="0"/>
              <a:t>), norepinephrine (</a:t>
            </a:r>
            <a:r>
              <a:rPr lang="el-GR" altLang="en-US" dirty="0" smtClean="0">
                <a:latin typeface="Times New Roman" pitchFamily="18" charset="0"/>
                <a:cs typeface="Times New Roman" pitchFamily="18" charset="0"/>
              </a:rPr>
              <a:t>α</a:t>
            </a:r>
            <a:r>
              <a:rPr lang="en-US" altLang="en-US" baseline="-25000" dirty="0" smtClean="0">
                <a:latin typeface="Times New Roman" pitchFamily="18" charset="0"/>
                <a:cs typeface="Times New Roman" pitchFamily="18" charset="0"/>
              </a:rPr>
              <a:t>1</a:t>
            </a:r>
            <a:r>
              <a:rPr lang="en-US" altLang="en-US" dirty="0" smtClean="0"/>
              <a:t>), and histamine (H</a:t>
            </a:r>
            <a:r>
              <a:rPr lang="en-US" altLang="en-US" baseline="-25000" dirty="0" smtClean="0"/>
              <a:t>1</a:t>
            </a:r>
            <a:r>
              <a:rPr lang="en-US" altLang="en-US" dirty="0" smtClean="0"/>
              <a:t>) receptors, producing minor side effects and potential modulating effects on the clinical action.</a:t>
            </a:r>
          </a:p>
          <a:p>
            <a:pPr eaLnBrk="1" hangingPunct="1"/>
            <a:endParaRPr lang="en-US" altLang="en-US" sz="1800" dirty="0" smtClean="0"/>
          </a:p>
        </p:txBody>
      </p:sp>
      <p:pic>
        <p:nvPicPr>
          <p:cNvPr id="29701" name="Picture 2" descr="https://encrypted-tbn0.gstatic.com/images?q=tbn:ANd9GcQ3NVDKAkS7RbmNxp4gnIjutd21KlMtZIci7h1LNS0gHxqUztH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08667" y="0"/>
            <a:ext cx="1667083"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825014" y="4343400"/>
            <a:ext cx="1308100" cy="2514600"/>
          </a:xfrm>
          <a:prstGeom prst="rect">
            <a:avLst/>
          </a:prstGeom>
          <a:solidFill>
            <a:schemeClr val="tx1">
              <a:lumMod val="10000"/>
              <a:lumOff val="90000"/>
            </a:schemeClr>
          </a:solidFill>
          <a:ln>
            <a:solidFill>
              <a:schemeClr val="accent2"/>
            </a:solidFill>
          </a:ln>
        </p:spPr>
        <p:txBody>
          <a:bodyPr wrap="square">
            <a:spAutoFit/>
          </a:bodyPr>
          <a:lstStyle/>
          <a:p>
            <a:pPr>
              <a:defRPr/>
            </a:pPr>
            <a:r>
              <a:rPr lang="en-US" sz="1400" dirty="0"/>
              <a:t>Tachycardia, dry mouth constipation, problems with micturition, hypotension, drowsiness,  weight gain, sexual disturbances </a:t>
            </a:r>
          </a:p>
        </p:txBody>
      </p:sp>
      <p:pic>
        <p:nvPicPr>
          <p:cNvPr id="1026" name="Picture 2" descr="http://25.media.tumblr.com/tumblr_lefh0idltl1qg2v8co1_5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46950" y="3196325"/>
            <a:ext cx="1828800" cy="10826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026"/>
          </a:xfrm>
          <a:solidFill>
            <a:schemeClr val="accent3">
              <a:lumMod val="75000"/>
            </a:schemeClr>
          </a:solidFill>
        </p:spPr>
        <p:txBody>
          <a:bodyPr/>
          <a:lstStyle/>
          <a:p>
            <a:pPr algn="ctr">
              <a:defRPr/>
            </a:pPr>
            <a:r>
              <a:rPr lang="en-US" sz="2800" dirty="0" smtClean="0"/>
              <a:t>The Atypical Antipsychotics: Functional Classification</a:t>
            </a:r>
            <a:endParaRPr lang="en-US" sz="2800" dirty="0"/>
          </a:p>
        </p:txBody>
      </p:sp>
      <p:sp>
        <p:nvSpPr>
          <p:cNvPr id="33795" name="Content Placeholder 2"/>
          <p:cNvSpPr>
            <a:spLocks noGrp="1"/>
          </p:cNvSpPr>
          <p:nvPr>
            <p:ph idx="1"/>
          </p:nvPr>
        </p:nvSpPr>
        <p:spPr>
          <a:xfrm>
            <a:off x="152400" y="940280"/>
            <a:ext cx="8189343" cy="5917720"/>
          </a:xfrm>
        </p:spPr>
        <p:txBody>
          <a:bodyPr>
            <a:normAutofit/>
          </a:bodyPr>
          <a:lstStyle/>
          <a:p>
            <a:r>
              <a:rPr lang="en-US" altLang="en-US" dirty="0" smtClean="0"/>
              <a:t>Because of the problematic side-effect profile with typical antipsychotic drugs, they have been largely replaced with multiple other drugs known (cleverly enough) as the atypical antipsychotics</a:t>
            </a:r>
          </a:p>
          <a:p>
            <a:r>
              <a:rPr lang="en-US" altLang="en-US" dirty="0" smtClean="0"/>
              <a:t>Four </a:t>
            </a:r>
            <a:r>
              <a:rPr lang="en-US" altLang="en-US" dirty="0" smtClean="0"/>
              <a:t>qualitatively distinct possible </a:t>
            </a:r>
            <a:r>
              <a:rPr lang="en-US" altLang="en-US" u="sng" dirty="0" smtClean="0"/>
              <a:t>functional</a:t>
            </a:r>
            <a:r>
              <a:rPr lang="en-US" altLang="en-US" dirty="0" smtClean="0"/>
              <a:t> characteristics can distinguish atypical antipsychotics:</a:t>
            </a:r>
          </a:p>
          <a:p>
            <a:pPr lvl="2"/>
            <a:r>
              <a:rPr lang="en-US" altLang="en-US" sz="2200" b="1" dirty="0" smtClean="0"/>
              <a:t>They antagonize both D</a:t>
            </a:r>
            <a:r>
              <a:rPr lang="en-US" altLang="en-US" sz="2200" b="1" baseline="-25000" dirty="0" smtClean="0"/>
              <a:t>2</a:t>
            </a:r>
            <a:r>
              <a:rPr lang="en-US" altLang="en-US" sz="2200" b="1" dirty="0" smtClean="0"/>
              <a:t> and 5HT (usually 5HT</a:t>
            </a:r>
            <a:r>
              <a:rPr lang="en-US" altLang="en-US" sz="2200" b="1" baseline="-25000" dirty="0" smtClean="0"/>
              <a:t>2A</a:t>
            </a:r>
            <a:r>
              <a:rPr lang="en-US" altLang="en-US" sz="2200" b="1" dirty="0" smtClean="0"/>
              <a:t>) receptors</a:t>
            </a:r>
          </a:p>
          <a:p>
            <a:pPr lvl="2"/>
            <a:r>
              <a:rPr lang="en-US" altLang="en-US" sz="2200" b="1" dirty="0" smtClean="0"/>
              <a:t>Chemicals that rapidly dissociate at D</a:t>
            </a:r>
            <a:r>
              <a:rPr lang="en-US" altLang="en-US" sz="2200" b="1" baseline="-25000" dirty="0" smtClean="0"/>
              <a:t>2</a:t>
            </a:r>
            <a:r>
              <a:rPr lang="en-US" altLang="en-US" sz="2200" b="1" dirty="0" smtClean="0"/>
              <a:t> receptors (how does that help?, you might ask, and the answer appears to lie in tonic changes in postsynaptic neurons)</a:t>
            </a:r>
          </a:p>
          <a:p>
            <a:pPr lvl="2"/>
            <a:r>
              <a:rPr lang="en-US" altLang="en-US" sz="2200" b="1" dirty="0" smtClean="0"/>
              <a:t> D</a:t>
            </a:r>
            <a:r>
              <a:rPr lang="en-US" altLang="en-US" sz="2200" b="1" baseline="-25000" dirty="0" smtClean="0"/>
              <a:t>2</a:t>
            </a:r>
            <a:r>
              <a:rPr lang="en-US" altLang="en-US" sz="2200" b="1" dirty="0" smtClean="0"/>
              <a:t> partial agonists</a:t>
            </a:r>
          </a:p>
          <a:p>
            <a:pPr lvl="2"/>
            <a:r>
              <a:rPr lang="en-US" altLang="en-US" sz="2200" b="1" dirty="0" smtClean="0"/>
              <a:t>Serotonin partial agonists at 5HT</a:t>
            </a:r>
            <a:r>
              <a:rPr lang="en-US" altLang="en-US" sz="2200" b="1" baseline="-25000" dirty="0" smtClean="0"/>
              <a:t>1A</a:t>
            </a:r>
            <a:r>
              <a:rPr lang="en-US" altLang="en-US" sz="2200" b="1" dirty="0" smtClean="0"/>
              <a:t> </a:t>
            </a:r>
            <a:r>
              <a:rPr lang="en-US" altLang="en-US" sz="2200" b="1" dirty="0" err="1" smtClean="0"/>
              <a:t>autoreceptors</a:t>
            </a:r>
            <a:endParaRPr lang="en-US" altLang="en-US" sz="2200" b="1" dirty="0" smtClean="0"/>
          </a:p>
        </p:txBody>
      </p:sp>
      <p:sp>
        <p:nvSpPr>
          <p:cNvPr id="4" name="Footer Placeholder 3"/>
          <p:cNvSpPr>
            <a:spLocks noGrp="1"/>
          </p:cNvSpPr>
          <p:nvPr>
            <p:ph type="ftr" sz="quarter" idx="11"/>
          </p:nvPr>
        </p:nvSpPr>
        <p:spPr>
          <a:xfrm rot="16200000">
            <a:off x="6515100" y="4000500"/>
            <a:ext cx="4114800" cy="228600"/>
          </a:xfrm>
        </p:spPr>
        <p:txBody>
          <a:bodyPr/>
          <a:lstStyle/>
          <a:p>
            <a:pPr>
              <a:defRPr/>
            </a:pPr>
            <a:r>
              <a:rPr lang="en-US" dirty="0" smtClean="0">
                <a:solidFill>
                  <a:srgbClr val="FFFF00"/>
                </a:solidFill>
              </a:rPr>
              <a:t>Novel text copyright S. E. Ball &amp; L.H. Ball, All Rights Reserved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026"/>
          </a:xfrm>
          <a:solidFill>
            <a:schemeClr val="accent3">
              <a:lumMod val="75000"/>
            </a:schemeClr>
          </a:solidFill>
        </p:spPr>
        <p:txBody>
          <a:bodyPr/>
          <a:lstStyle/>
          <a:p>
            <a:pPr algn="ctr">
              <a:defRPr/>
            </a:pPr>
            <a:r>
              <a:rPr lang="en-US" sz="2800" dirty="0" smtClean="0"/>
              <a:t>The Atypical Antipsychotics: Loose Chemical Classification</a:t>
            </a:r>
            <a:endParaRPr lang="en-US" sz="2800" dirty="0"/>
          </a:p>
        </p:txBody>
      </p:sp>
      <p:sp>
        <p:nvSpPr>
          <p:cNvPr id="33795" name="Content Placeholder 2"/>
          <p:cNvSpPr>
            <a:spLocks noGrp="1"/>
          </p:cNvSpPr>
          <p:nvPr>
            <p:ph idx="1"/>
          </p:nvPr>
        </p:nvSpPr>
        <p:spPr>
          <a:xfrm>
            <a:off x="155275" y="940280"/>
            <a:ext cx="8186469" cy="5917720"/>
          </a:xfrm>
        </p:spPr>
        <p:txBody>
          <a:bodyPr>
            <a:normAutofit lnSpcReduction="10000"/>
          </a:bodyPr>
          <a:lstStyle/>
          <a:p>
            <a:r>
              <a:rPr lang="en-US" altLang="en-US" sz="2100" dirty="0" smtClean="0"/>
              <a:t>Stahl </a:t>
            </a:r>
            <a:r>
              <a:rPr lang="en-US" altLang="en-US" sz="2100" dirty="0" smtClean="0"/>
              <a:t>(2013) </a:t>
            </a:r>
            <a:r>
              <a:rPr lang="en-US" altLang="en-US" sz="2100" dirty="0" smtClean="0"/>
              <a:t>classifies </a:t>
            </a:r>
            <a:r>
              <a:rPr lang="en-US" altLang="en-US" sz="2100" dirty="0" smtClean="0"/>
              <a:t>the several atypical antipsychotic medications on the basis of their general chemical structure. One of the first groups had a </a:t>
            </a:r>
            <a:r>
              <a:rPr lang="en-US" altLang="en-US" sz="2100" b="1" dirty="0" smtClean="0"/>
              <a:t>“</a:t>
            </a:r>
            <a:r>
              <a:rPr lang="en-US" altLang="en-US" sz="2100" b="1" u="sng" dirty="0" smtClean="0"/>
              <a:t>pine</a:t>
            </a:r>
            <a:r>
              <a:rPr lang="en-US" altLang="en-US" sz="2100" b="1" dirty="0" smtClean="0"/>
              <a:t>” </a:t>
            </a:r>
            <a:r>
              <a:rPr lang="en-US" altLang="en-US" sz="2100" dirty="0" smtClean="0"/>
              <a:t>(pronounced “peen”) in their chemical names, and included quetiapine (Seroquel), olanzapine (</a:t>
            </a:r>
            <a:r>
              <a:rPr lang="en-US" altLang="en-US" sz="2100" dirty="0" err="1" smtClean="0"/>
              <a:t>Zyprexa</a:t>
            </a:r>
            <a:r>
              <a:rPr lang="en-US" altLang="en-US" sz="2100" dirty="0" smtClean="0"/>
              <a:t>), and clozapine (</a:t>
            </a:r>
            <a:r>
              <a:rPr lang="en-US" altLang="en-US" sz="2100" dirty="0" err="1" smtClean="0"/>
              <a:t>Clozaril</a:t>
            </a:r>
            <a:r>
              <a:rPr lang="en-US" altLang="en-US" sz="2100" dirty="0" smtClean="0"/>
              <a:t>), among others. </a:t>
            </a:r>
            <a:r>
              <a:rPr lang="en-US" altLang="en-US" sz="2100" u="sng" dirty="0" smtClean="0"/>
              <a:t>Many of these agents are sedating</a:t>
            </a:r>
            <a:r>
              <a:rPr lang="en-US" altLang="en-US" sz="2100" dirty="0" smtClean="0"/>
              <a:t>, and they all have varied functions, depending on substrate binding characteristics,</a:t>
            </a:r>
          </a:p>
          <a:p>
            <a:r>
              <a:rPr lang="en-US" altLang="en-US" sz="2100" dirty="0" smtClean="0"/>
              <a:t>The second group, the </a:t>
            </a:r>
            <a:r>
              <a:rPr lang="en-US" altLang="en-US" sz="2100" b="1" dirty="0" smtClean="0"/>
              <a:t>“</a:t>
            </a:r>
            <a:r>
              <a:rPr lang="en-US" altLang="en-US" sz="2100" b="1" u="sng" dirty="0" err="1" smtClean="0"/>
              <a:t>dones</a:t>
            </a:r>
            <a:r>
              <a:rPr lang="en-US" altLang="en-US" sz="2100" b="1" dirty="0" smtClean="0"/>
              <a:t>,”</a:t>
            </a:r>
            <a:r>
              <a:rPr lang="en-US" altLang="en-US" sz="2100" dirty="0" smtClean="0"/>
              <a:t> are </a:t>
            </a:r>
            <a:r>
              <a:rPr lang="en-US" altLang="en-US" sz="2100" u="sng" dirty="0" smtClean="0"/>
              <a:t>less sedating</a:t>
            </a:r>
            <a:r>
              <a:rPr lang="en-US" altLang="en-US" sz="2100" dirty="0" smtClean="0"/>
              <a:t> but have equally varied patterns of actions. They include risperidone (Risperdal) and </a:t>
            </a:r>
            <a:r>
              <a:rPr lang="en-US" altLang="en-US" sz="2100" dirty="0" err="1" smtClean="0"/>
              <a:t>ziprasidone</a:t>
            </a:r>
            <a:r>
              <a:rPr lang="en-US" altLang="en-US" sz="2100" dirty="0" smtClean="0"/>
              <a:t> (Geodon) among others. Most of these first two groups antagonize D</a:t>
            </a:r>
            <a:r>
              <a:rPr lang="en-US" altLang="en-US" sz="2100" baseline="-25000" dirty="0" smtClean="0"/>
              <a:t>2</a:t>
            </a:r>
            <a:r>
              <a:rPr lang="en-US" altLang="en-US" sz="2100" dirty="0" smtClean="0"/>
              <a:t> and 5HT</a:t>
            </a:r>
            <a:r>
              <a:rPr lang="en-US" altLang="en-US" sz="2100" baseline="-25000" dirty="0" smtClean="0"/>
              <a:t>2A</a:t>
            </a:r>
            <a:r>
              <a:rPr lang="en-US" altLang="en-US" sz="2100" dirty="0" smtClean="0"/>
              <a:t> receptors, the latter making them “atypical” and reducing EPS, </a:t>
            </a:r>
            <a:r>
              <a:rPr lang="en-US" altLang="en-US" sz="2100" dirty="0" err="1" smtClean="0"/>
              <a:t>prolactinemia</a:t>
            </a:r>
            <a:r>
              <a:rPr lang="en-US" altLang="en-US" sz="2100" dirty="0" smtClean="0"/>
              <a:t>, negative symptoms, and cognitive symptoms.</a:t>
            </a:r>
          </a:p>
          <a:p>
            <a:r>
              <a:rPr lang="en-US" altLang="en-US" sz="2100" dirty="0" smtClean="0"/>
              <a:t>The third group, the </a:t>
            </a:r>
            <a:r>
              <a:rPr lang="en-US" altLang="en-US" sz="2100" b="1" dirty="0" smtClean="0"/>
              <a:t>“pip”/”rip”</a:t>
            </a:r>
            <a:r>
              <a:rPr lang="en-US" altLang="en-US" sz="2100" dirty="0" smtClean="0"/>
              <a:t> group, includes </a:t>
            </a:r>
            <a:r>
              <a:rPr lang="en-US" altLang="en-US" sz="2100" dirty="0" err="1" smtClean="0"/>
              <a:t>aripiprazole</a:t>
            </a:r>
            <a:r>
              <a:rPr lang="en-US" altLang="en-US" sz="2100" dirty="0" smtClean="0"/>
              <a:t> (</a:t>
            </a:r>
            <a:r>
              <a:rPr lang="en-US" altLang="en-US" sz="2100" dirty="0" err="1" smtClean="0"/>
              <a:t>Abilify</a:t>
            </a:r>
            <a:r>
              <a:rPr lang="en-US" altLang="en-US" sz="2100" dirty="0" smtClean="0"/>
              <a:t>), and two as yet unreleased drugs. These are all D</a:t>
            </a:r>
            <a:r>
              <a:rPr lang="en-US" altLang="en-US" sz="2100" baseline="-25000" dirty="0" smtClean="0"/>
              <a:t>2</a:t>
            </a:r>
            <a:r>
              <a:rPr lang="en-US" altLang="en-US" sz="2100" dirty="0" smtClean="0"/>
              <a:t> partial agonists.   </a:t>
            </a:r>
          </a:p>
          <a:p>
            <a:r>
              <a:rPr lang="en-US" altLang="en-US" sz="2100" u="sng" dirty="0" smtClean="0"/>
              <a:t>Note</a:t>
            </a:r>
            <a:r>
              <a:rPr lang="en-US" altLang="en-US" sz="2100" dirty="0" smtClean="0"/>
              <a:t>: All of these drugs </a:t>
            </a:r>
            <a:r>
              <a:rPr lang="en-US" altLang="en-US" sz="2100" dirty="0" smtClean="0"/>
              <a:t>also rapidly </a:t>
            </a:r>
            <a:r>
              <a:rPr lang="en-US" altLang="en-US" sz="2100" dirty="0" smtClean="0"/>
              <a:t>dissociate from D</a:t>
            </a:r>
            <a:r>
              <a:rPr lang="en-US" altLang="en-US" sz="2100" baseline="-25000" dirty="0" smtClean="0"/>
              <a:t>2</a:t>
            </a:r>
            <a:r>
              <a:rPr lang="en-US" altLang="en-US" sz="2100" dirty="0" smtClean="0"/>
              <a:t> receptors, and a few also have 5HT</a:t>
            </a:r>
            <a:r>
              <a:rPr lang="en-US" altLang="en-US" sz="2100" baseline="-25000" dirty="0" smtClean="0"/>
              <a:t>1A</a:t>
            </a:r>
            <a:r>
              <a:rPr lang="en-US" altLang="en-US" sz="2100" dirty="0" smtClean="0"/>
              <a:t> partial </a:t>
            </a:r>
            <a:r>
              <a:rPr lang="en-US" altLang="en-US" sz="2100" dirty="0" err="1" smtClean="0"/>
              <a:t>agonism</a:t>
            </a:r>
            <a:r>
              <a:rPr lang="en-US" altLang="en-US" sz="2100" dirty="0" smtClean="0"/>
              <a:t>.</a:t>
            </a:r>
          </a:p>
        </p:txBody>
      </p:sp>
      <p:sp>
        <p:nvSpPr>
          <p:cNvPr id="4" name="Footer Placeholder 3"/>
          <p:cNvSpPr>
            <a:spLocks noGrp="1"/>
          </p:cNvSpPr>
          <p:nvPr>
            <p:ph type="ftr" sz="quarter" idx="11"/>
          </p:nvPr>
        </p:nvSpPr>
        <p:spPr>
          <a:xfrm rot="16200000">
            <a:off x="6516148" y="3728789"/>
            <a:ext cx="4104348" cy="456770"/>
          </a:xfrm>
        </p:spPr>
        <p:txBody>
          <a:bodyPr/>
          <a:lstStyle/>
          <a:p>
            <a:pPr>
              <a:defRPr/>
            </a:pPr>
            <a:r>
              <a:rPr lang="en-US" dirty="0" smtClean="0">
                <a:solidFill>
                  <a:schemeClr val="accent2">
                    <a:lumMod val="20000"/>
                    <a:lumOff val="80000"/>
                  </a:schemeClr>
                </a:solidFill>
              </a:rPr>
              <a:t>Novel text copyright S. E. Ball &amp; L.H. Ball, All Rights Reserved</a:t>
            </a:r>
            <a:endParaRPr lang="en-US" dirty="0">
              <a:solidFill>
                <a:schemeClr val="accent2">
                  <a:lumMod val="20000"/>
                  <a:lumOff val="80000"/>
                </a:schemeClr>
              </a:solidFill>
            </a:endParaRPr>
          </a:p>
        </p:txBody>
      </p:sp>
    </p:spTree>
    <p:extLst>
      <p:ext uri="{BB962C8B-B14F-4D97-AF65-F5344CB8AC3E}">
        <p14:creationId xmlns="" xmlns:p14="http://schemas.microsoft.com/office/powerpoint/2010/main" val="134899001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bwMode="auto">
          <a:xfrm rot="16200000">
            <a:off x="7604920" y="2955131"/>
            <a:ext cx="2366962" cy="365125"/>
          </a:xfrm>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mtClean="0">
                <a:solidFill>
                  <a:srgbClr val="595959"/>
                </a:solidFill>
                <a:latin typeface="Century Gothic" pitchFamily="34" charset="0"/>
              </a:rPr>
              <a:t>Novel text copyright S. E. Ball &amp; L.H. Ball, All Rights Reserved</a:t>
            </a:r>
            <a:endParaRPr lang="en-US" dirty="0" smtClean="0">
              <a:solidFill>
                <a:schemeClr val="accent2">
                  <a:lumMod val="40000"/>
                  <a:lumOff val="60000"/>
                </a:schemeClr>
              </a:solidFill>
              <a:latin typeface="Century Gothic" pitchFamily="34" charset="0"/>
            </a:endParaRPr>
          </a:p>
        </p:txBody>
      </p:sp>
      <p:sp>
        <p:nvSpPr>
          <p:cNvPr id="76803" name="Rectangle 2"/>
          <p:cNvSpPr>
            <a:spLocks noGrp="1"/>
          </p:cNvSpPr>
          <p:nvPr>
            <p:ph type="title"/>
          </p:nvPr>
        </p:nvSpPr>
        <p:spPr bwMode="auto">
          <a:xfrm>
            <a:off x="0" y="0"/>
            <a:ext cx="8488392" cy="474453"/>
          </a:xfrm>
          <a:solidFill>
            <a:schemeClr val="accent1">
              <a:lumMod val="50000"/>
            </a:schemeClr>
          </a:solidFill>
          <a:extLst/>
        </p:spPr>
        <p:txBody>
          <a:bodyPr wrap="square" numCol="1" anchorCtr="0" compatLnSpc="1">
            <a:prstTxWarp prst="textNoShape">
              <a:avLst/>
            </a:prstTxWarp>
          </a:bodyPr>
          <a:lstStyle/>
          <a:p>
            <a:pPr algn="ctr" eaLnBrk="1" fontAlgn="auto" hangingPunct="1">
              <a:spcAft>
                <a:spcPts val="0"/>
              </a:spcAft>
              <a:defRPr/>
            </a:pPr>
            <a:r>
              <a:rPr lang="en-US" sz="2800" dirty="0" smtClean="0">
                <a:solidFill>
                  <a:schemeClr val="accent3">
                    <a:lumMod val="20000"/>
                    <a:lumOff val="80000"/>
                  </a:schemeClr>
                </a:solidFill>
              </a:rPr>
              <a:t>Up Side, Down Side: Atypical Antipsychotics</a:t>
            </a:r>
          </a:p>
        </p:txBody>
      </p:sp>
      <p:sp>
        <p:nvSpPr>
          <p:cNvPr id="41988" name="Rectangle 3"/>
          <p:cNvSpPr>
            <a:spLocks noGrp="1"/>
          </p:cNvSpPr>
          <p:nvPr>
            <p:ph type="body" idx="1"/>
          </p:nvPr>
        </p:nvSpPr>
        <p:spPr>
          <a:xfrm>
            <a:off x="69012" y="681488"/>
            <a:ext cx="6521570" cy="5762176"/>
          </a:xfrm>
        </p:spPr>
        <p:txBody>
          <a:bodyPr>
            <a:normAutofit fontScale="92500" lnSpcReduction="10000"/>
          </a:bodyPr>
          <a:lstStyle/>
          <a:p>
            <a:pPr eaLnBrk="1" hangingPunct="1"/>
            <a:r>
              <a:rPr lang="en-US" altLang="en-US" sz="2400" dirty="0" smtClean="0"/>
              <a:t>Unfortunately, these drugs often have a different set of side effects from those of the conventional antipsychotics, which, perhaps in more subtle ways, may be even more problematic. The most troublesome of these are the </a:t>
            </a:r>
            <a:r>
              <a:rPr lang="en-US" altLang="en-US" sz="2400" dirty="0" err="1" smtClean="0"/>
              <a:t>cardiometabolic</a:t>
            </a:r>
            <a:r>
              <a:rPr lang="en-US" altLang="en-US" sz="2400" dirty="0" smtClean="0"/>
              <a:t> risk factors (progressively)</a:t>
            </a:r>
          </a:p>
          <a:p>
            <a:pPr lvl="1" eaLnBrk="1" hangingPunct="1"/>
            <a:r>
              <a:rPr lang="en-US" altLang="en-US" sz="1900" dirty="0" smtClean="0">
                <a:solidFill>
                  <a:schemeClr val="tx1"/>
                </a:solidFill>
              </a:rPr>
              <a:t>Increased appetite and weight gain</a:t>
            </a:r>
          </a:p>
          <a:p>
            <a:pPr lvl="1" eaLnBrk="1" hangingPunct="1"/>
            <a:r>
              <a:rPr lang="en-US" altLang="en-US" sz="1900" dirty="0" smtClean="0">
                <a:solidFill>
                  <a:schemeClr val="tx1"/>
                </a:solidFill>
              </a:rPr>
              <a:t>Increased blood triglyceride levels</a:t>
            </a:r>
          </a:p>
          <a:p>
            <a:pPr lvl="1" eaLnBrk="1" hangingPunct="1"/>
            <a:r>
              <a:rPr lang="en-US" altLang="en-US" sz="1900" dirty="0" smtClean="0">
                <a:solidFill>
                  <a:schemeClr val="tx1"/>
                </a:solidFill>
              </a:rPr>
              <a:t>Increased resistance to insulin &amp; initial </a:t>
            </a:r>
            <a:r>
              <a:rPr lang="en-US" altLang="en-US" sz="1900" dirty="0" err="1" smtClean="0">
                <a:solidFill>
                  <a:schemeClr val="tx1"/>
                </a:solidFill>
              </a:rPr>
              <a:t>hyperinsulinemia</a:t>
            </a:r>
            <a:endParaRPr lang="en-US" altLang="en-US" sz="1900" dirty="0" smtClean="0">
              <a:solidFill>
                <a:schemeClr val="tx1"/>
              </a:solidFill>
            </a:endParaRPr>
          </a:p>
          <a:p>
            <a:pPr lvl="1" eaLnBrk="1" hangingPunct="1"/>
            <a:r>
              <a:rPr lang="en-US" altLang="en-US" sz="1900" dirty="0" smtClean="0">
                <a:solidFill>
                  <a:schemeClr val="tx1"/>
                </a:solidFill>
              </a:rPr>
              <a:t>Pancreatic beta cell failure, </a:t>
            </a:r>
            <a:r>
              <a:rPr lang="en-US" altLang="en-US" sz="1900" dirty="0" err="1" smtClean="0">
                <a:solidFill>
                  <a:schemeClr val="tx1"/>
                </a:solidFill>
              </a:rPr>
              <a:t>prediabetes</a:t>
            </a:r>
            <a:r>
              <a:rPr lang="en-US" altLang="en-US" sz="1900" dirty="0" smtClean="0">
                <a:solidFill>
                  <a:schemeClr val="tx1"/>
                </a:solidFill>
              </a:rPr>
              <a:t>, diabetes</a:t>
            </a:r>
          </a:p>
          <a:p>
            <a:pPr lvl="1" eaLnBrk="1" hangingPunct="1"/>
            <a:r>
              <a:rPr lang="en-US" altLang="en-US" sz="1900" dirty="0" smtClean="0">
                <a:solidFill>
                  <a:schemeClr val="tx1"/>
                </a:solidFill>
              </a:rPr>
              <a:t>Cardiovascular “events”</a:t>
            </a:r>
          </a:p>
          <a:p>
            <a:pPr lvl="1" eaLnBrk="1" hangingPunct="1"/>
            <a:r>
              <a:rPr lang="en-US" altLang="en-US" sz="1900" u="sng" dirty="0" smtClean="0">
                <a:solidFill>
                  <a:schemeClr val="tx1"/>
                </a:solidFill>
              </a:rPr>
              <a:t>Life may be shortened by 20-30 years</a:t>
            </a:r>
          </a:p>
          <a:p>
            <a:pPr eaLnBrk="1" hangingPunct="1"/>
            <a:r>
              <a:rPr lang="en-US" altLang="en-US" sz="2400" b="1" dirty="0" smtClean="0"/>
              <a:t>Effects on H</a:t>
            </a:r>
            <a:r>
              <a:rPr lang="en-US" altLang="en-US" sz="2400" b="1" baseline="-25000" dirty="0" smtClean="0"/>
              <a:t>1</a:t>
            </a:r>
            <a:r>
              <a:rPr lang="en-US" altLang="en-US" sz="2400" b="1" dirty="0" smtClean="0"/>
              <a:t> receptors, and possibly 5HT</a:t>
            </a:r>
            <a:r>
              <a:rPr lang="en-US" altLang="en-US" sz="2400" b="1" baseline="-25000" dirty="0" smtClean="0"/>
              <a:t>2C</a:t>
            </a:r>
            <a:r>
              <a:rPr lang="en-US" altLang="en-US" sz="2400" b="1" dirty="0" smtClean="0"/>
              <a:t> factors may be at work here, but there appears to be a mysterious X factor at work as well.</a:t>
            </a:r>
          </a:p>
          <a:p>
            <a:pPr lvl="1" eaLnBrk="1" hangingPunct="1"/>
            <a:endParaRPr lang="en-US" altLang="en-US" dirty="0" smtClean="0"/>
          </a:p>
          <a:p>
            <a:pPr lvl="1" eaLnBrk="1" hangingPunct="1"/>
            <a:endParaRPr lang="en-US" altLang="en-US" dirty="0" smtClean="0"/>
          </a:p>
          <a:p>
            <a:pPr eaLnBrk="1" hangingPunct="1"/>
            <a:endParaRPr lang="en-US" altLang="en-US" dirty="0" smtClean="0"/>
          </a:p>
        </p:txBody>
      </p:sp>
      <p:pic>
        <p:nvPicPr>
          <p:cNvPr id="41989" name="Picture 6" descr="http://data.whicdn.com/images/20340519/short-Life-quotes_lar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92875" y="1752600"/>
            <a:ext cx="2651125" cy="1982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44601645"/>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mtClean="0">
                <a:solidFill>
                  <a:srgbClr val="595959"/>
                </a:solidFill>
                <a:latin typeface="Century Gothic" pitchFamily="34" charset="0"/>
              </a:rPr>
              <a:t>Novel text copyright S. E. Ball &amp; L.H. Ball, All Rights Reserved</a:t>
            </a:r>
            <a:endParaRPr lang="en-US" altLang="en-US" smtClean="0">
              <a:solidFill>
                <a:srgbClr val="595959"/>
              </a:solidFill>
              <a:latin typeface="Century Gothic" pitchFamily="34" charset="0"/>
            </a:endParaRPr>
          </a:p>
        </p:txBody>
      </p:sp>
      <p:sp>
        <p:nvSpPr>
          <p:cNvPr id="80899" name="Rectangle 2"/>
          <p:cNvSpPr>
            <a:spLocks noGrp="1"/>
          </p:cNvSpPr>
          <p:nvPr>
            <p:ph type="title"/>
          </p:nvPr>
        </p:nvSpPr>
        <p:spPr bwMode="auto">
          <a:xfrm>
            <a:off x="0" y="0"/>
            <a:ext cx="8229600" cy="609600"/>
          </a:xfrm>
          <a:extLst/>
        </p:spPr>
        <p:txBody>
          <a:bodyPr wrap="square" numCol="1" anchorCtr="0" compatLnSpc="1">
            <a:prstTxWarp prst="textNoShape">
              <a:avLst/>
            </a:prstTxWarp>
            <a:normAutofit fontScale="90000"/>
          </a:bodyPr>
          <a:lstStyle/>
          <a:p>
            <a:pPr algn="ctr" eaLnBrk="1" fontAlgn="auto" hangingPunct="1">
              <a:spcAft>
                <a:spcPts val="0"/>
              </a:spcAft>
              <a:defRPr/>
            </a:pPr>
            <a:r>
              <a:rPr lang="en-US" sz="3200" dirty="0" smtClean="0"/>
              <a:t>Disadvantages of Atypical Antipsychotics</a:t>
            </a:r>
          </a:p>
        </p:txBody>
      </p:sp>
      <p:sp>
        <p:nvSpPr>
          <p:cNvPr id="43012" name="Rectangle 3"/>
          <p:cNvSpPr>
            <a:spLocks noGrp="1"/>
          </p:cNvSpPr>
          <p:nvPr>
            <p:ph type="body" idx="1"/>
          </p:nvPr>
        </p:nvSpPr>
        <p:spPr>
          <a:xfrm>
            <a:off x="0" y="533400"/>
            <a:ext cx="9144000" cy="5867400"/>
          </a:xfrm>
        </p:spPr>
        <p:txBody>
          <a:bodyPr/>
          <a:lstStyle/>
          <a:p>
            <a:pPr eaLnBrk="1" hangingPunct="1"/>
            <a:r>
              <a:rPr lang="en-US" altLang="en-US" smtClean="0"/>
              <a:t>Cardiometabolic risk</a:t>
            </a:r>
          </a:p>
          <a:p>
            <a:pPr lvl="1" eaLnBrk="1" hangingPunct="1"/>
            <a:r>
              <a:rPr lang="en-US" altLang="en-US" smtClean="0"/>
              <a:t>Weight gain</a:t>
            </a:r>
          </a:p>
          <a:p>
            <a:pPr lvl="1" eaLnBrk="1" hangingPunct="1"/>
            <a:r>
              <a:rPr lang="en-US" altLang="en-US" smtClean="0"/>
              <a:t>Shortened life expectancy</a:t>
            </a:r>
          </a:p>
        </p:txBody>
      </p:sp>
      <p:pic>
        <p:nvPicPr>
          <p:cNvPr id="43013" name="Picture 5" descr="fat_child_overweight_kid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67250" y="1409700"/>
            <a:ext cx="3333750"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4" name="Picture 2" descr="https://encrypted-tbn3.gstatic.com/images?q=tbn:ANd9GcR9WV7td-AcH2ND_PLQQ1AaTkvcpKSlPKyD7vlRrnCgTQXSI02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92363" y="3884613"/>
            <a:ext cx="2476500"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5" name="Picture 4" descr="https://encrypted-tbn0.gstatic.com/images?q=tbn:ANd9GcTgBtjUepCkCaqN_puOv95SqRlTnyEmLAV12Ux0rT1u4pi_TQNQk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6713" y="2195513"/>
            <a:ext cx="2581275"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0537544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normAutofit/>
          </a:bodyPr>
          <a:lstStyle/>
          <a:p>
            <a:r>
              <a:rPr lang="en-US" dirty="0" smtClean="0"/>
              <a:t>Multipolar Neurons…</a:t>
            </a:r>
            <a:endParaRPr lang="en-US" dirty="0"/>
          </a:p>
        </p:txBody>
      </p:sp>
      <p:sp>
        <p:nvSpPr>
          <p:cNvPr id="3" name="Content Placeholder 2"/>
          <p:cNvSpPr>
            <a:spLocks noGrp="1"/>
          </p:cNvSpPr>
          <p:nvPr>
            <p:ph idx="1"/>
          </p:nvPr>
        </p:nvSpPr>
        <p:spPr>
          <a:xfrm>
            <a:off x="457200" y="838200"/>
            <a:ext cx="7620000" cy="2438400"/>
          </a:xfrm>
        </p:spPr>
        <p:txBody>
          <a:bodyPr>
            <a:normAutofit lnSpcReduction="10000"/>
          </a:bodyPr>
          <a:lstStyle/>
          <a:p>
            <a:r>
              <a:rPr lang="en-US" sz="2800" dirty="0" smtClean="0"/>
              <a:t>Collect information from other cells by way of </a:t>
            </a:r>
            <a:r>
              <a:rPr lang="en-US" sz="2800" u="sng" dirty="0" smtClean="0"/>
              <a:t>chemicals</a:t>
            </a:r>
            <a:r>
              <a:rPr lang="en-US" sz="2800" dirty="0" smtClean="0"/>
              <a:t> released by those cells, a process called electrochemical coupling.  The information may be excitatory (accelerating information flow) or inhibitory (inhibiting or stopping information flow).</a:t>
            </a:r>
            <a:endParaRPr lang="en-US" sz="2800" dirty="0"/>
          </a:p>
        </p:txBody>
      </p:sp>
      <p:sp>
        <p:nvSpPr>
          <p:cNvPr id="4" name="Footer Placeholder 3"/>
          <p:cNvSpPr>
            <a:spLocks noGrp="1"/>
          </p:cNvSpPr>
          <p:nvPr>
            <p:ph type="ftr" sz="quarter" idx="11"/>
          </p:nvPr>
        </p:nvSpPr>
        <p:spPr>
          <a:xfrm>
            <a:off x="4495800" y="6629400"/>
            <a:ext cx="3657600" cy="228600"/>
          </a:xfrm>
        </p:spPr>
        <p:txBody>
          <a:bodyPr/>
          <a:lstStyle/>
          <a:p>
            <a:r>
              <a:rPr lang="en-US" smtClean="0"/>
              <a:t>Novel text copyright S. E. Ball &amp; L.H. Ball, All Rights Reserved</a:t>
            </a:r>
            <a:endParaRPr lang="en-US" dirty="0"/>
          </a:p>
        </p:txBody>
      </p:sp>
      <p:pic>
        <p:nvPicPr>
          <p:cNvPr id="5" name="Picture 6" descr="NB_Neur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193389"/>
            <a:ext cx="6309360" cy="351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rot="16200000">
            <a:off x="-500545" y="2178122"/>
            <a:ext cx="2132424" cy="369332"/>
          </a:xfrm>
          <a:prstGeom prst="rect">
            <a:avLst/>
          </a:prstGeom>
          <a:solidFill>
            <a:schemeClr val="accent2"/>
          </a:solidFill>
        </p:spPr>
        <p:txBody>
          <a:bodyPr wrap="square" rtlCol="0">
            <a:spAutoFit/>
          </a:bodyPr>
          <a:lstStyle/>
          <a:p>
            <a:pPr algn="ctr"/>
            <a:r>
              <a:rPr lang="en-US" b="1" dirty="0" smtClean="0"/>
              <a:t>neurotransmitters</a:t>
            </a:r>
            <a:endParaRPr lang="en-US" b="1" dirty="0"/>
          </a:p>
        </p:txBody>
      </p:sp>
      <p:cxnSp>
        <p:nvCxnSpPr>
          <p:cNvPr id="8" name="Straight Arrow Connector 7"/>
          <p:cNvCxnSpPr/>
          <p:nvPr/>
        </p:nvCxnSpPr>
        <p:spPr>
          <a:xfrm flipV="1">
            <a:off x="750334" y="1524000"/>
            <a:ext cx="773666" cy="1524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8743822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5608"/>
          </a:xfrm>
          <a:solidFill>
            <a:schemeClr val="accent3">
              <a:lumMod val="20000"/>
              <a:lumOff val="80000"/>
            </a:schemeClr>
          </a:solidFill>
          <a:ln>
            <a:solidFill>
              <a:schemeClr val="accent1"/>
            </a:solidFill>
          </a:ln>
        </p:spPr>
        <p:txBody>
          <a:bodyPr>
            <a:normAutofit/>
          </a:bodyPr>
          <a:lstStyle/>
          <a:p>
            <a:pPr algn="ctr">
              <a:defRPr/>
            </a:pPr>
            <a:r>
              <a:rPr lang="en-US" sz="2400" dirty="0" smtClean="0"/>
              <a:t>Atypical Antipsychotic </a:t>
            </a:r>
            <a:r>
              <a:rPr lang="en-US" sz="2400" dirty="0" smtClean="0"/>
              <a:t>Drugs (Stahl</a:t>
            </a:r>
            <a:r>
              <a:rPr lang="en-US" sz="2400" dirty="0" smtClean="0"/>
              <a:t>, </a:t>
            </a:r>
            <a:r>
              <a:rPr lang="en-US" sz="2400" dirty="0" smtClean="0"/>
              <a:t>2013 </a:t>
            </a:r>
            <a:r>
              <a:rPr lang="en-US" sz="2400" dirty="0" smtClean="0"/>
              <a:t>&amp; others)</a:t>
            </a:r>
            <a:endParaRPr lang="en-US" sz="2400" dirty="0"/>
          </a:p>
        </p:txBody>
      </p:sp>
      <p:sp>
        <p:nvSpPr>
          <p:cNvPr id="4" name="Footer Placeholder 3"/>
          <p:cNvSpPr>
            <a:spLocks noGrp="1"/>
          </p:cNvSpPr>
          <p:nvPr>
            <p:ph type="ftr" sz="quarter" idx="11"/>
          </p:nvPr>
        </p:nvSpPr>
        <p:spPr>
          <a:xfrm>
            <a:off x="2667000" y="5334000"/>
            <a:ext cx="4800600" cy="381000"/>
          </a:xfrm>
        </p:spPr>
        <p:txBody>
          <a:bodyPr/>
          <a:lstStyle/>
          <a:p>
            <a:pPr>
              <a:defRPr/>
            </a:pPr>
            <a:r>
              <a:rPr lang="en-US" dirty="0" smtClean="0"/>
              <a:t>Novel text copyright S. E. Ball &amp; L.H. Ball, All Rights Reserved</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859721723"/>
              </p:ext>
            </p:extLst>
          </p:nvPr>
        </p:nvGraphicFramePr>
        <p:xfrm>
          <a:off x="267417" y="862641"/>
          <a:ext cx="2352726" cy="5073818"/>
        </p:xfrm>
        <a:graphic>
          <a:graphicData uri="http://schemas.openxmlformats.org/drawingml/2006/table">
            <a:tbl>
              <a:tblPr>
                <a:tableStyleId>{5C22544A-7EE6-4342-B048-85BDC9FD1C3A}</a:tableStyleId>
              </a:tblPr>
              <a:tblGrid>
                <a:gridCol w="1258815"/>
                <a:gridCol w="1093911"/>
              </a:tblGrid>
              <a:tr h="589631">
                <a:tc>
                  <a:txBody>
                    <a:bodyPr/>
                    <a:lstStyle/>
                    <a:p>
                      <a:pPr algn="ctr" rtl="0" fontAlgn="b"/>
                      <a:r>
                        <a:rPr lang="en-US" sz="1100" b="1" u="sng" strike="noStrike" dirty="0">
                          <a:effectLst/>
                        </a:rPr>
                        <a:t>Atypical Antipsychotics That Antagonize 5HT2A Receptors</a:t>
                      </a:r>
                      <a:endParaRPr lang="en-US" sz="1100" b="1" i="0" u="sng" strike="noStrike" dirty="0">
                        <a:solidFill>
                          <a:srgbClr val="2F2B20"/>
                        </a:solidFill>
                        <a:effectLst/>
                        <a:latin typeface="Calibri"/>
                      </a:endParaRPr>
                    </a:p>
                  </a:txBody>
                  <a:tcPr marL="7252" marR="7252" marT="7252" marB="0" anchor="b"/>
                </a:tc>
                <a:tc>
                  <a:txBody>
                    <a:bodyPr/>
                    <a:lstStyle/>
                    <a:p>
                      <a:pPr algn="l" fontAlgn="b"/>
                      <a:r>
                        <a:rPr lang="en-US" sz="1100" b="1" u="sng" strike="noStrike" dirty="0">
                          <a:effectLst/>
                        </a:rPr>
                        <a:t>and D2 receptors</a:t>
                      </a:r>
                      <a:endParaRPr lang="en-US" sz="1100" b="1" i="0" u="sng" strike="noStrike" dirty="0">
                        <a:solidFill>
                          <a:srgbClr val="000000"/>
                        </a:solidFill>
                        <a:effectLst/>
                        <a:latin typeface="Calibri"/>
                      </a:endParaRPr>
                    </a:p>
                  </a:txBody>
                  <a:tcPr marL="7252" marR="7252" marT="7252" marB="0" anchor="b"/>
                </a:tc>
              </a:tr>
              <a:tr h="332126">
                <a:tc>
                  <a:txBody>
                    <a:bodyPr/>
                    <a:lstStyle/>
                    <a:p>
                      <a:pPr algn="ctr" rtl="0" fontAlgn="b"/>
                      <a:r>
                        <a:rPr lang="en-US" sz="1100" b="1" u="none" strike="noStrike" dirty="0">
                          <a:effectLst/>
                        </a:rPr>
                        <a:t>Brief Chemical Name (Generic)</a:t>
                      </a:r>
                      <a:endParaRPr lang="en-US" sz="1100" b="1" i="0" u="none" strike="noStrike" dirty="0">
                        <a:solidFill>
                          <a:srgbClr val="2F2B20"/>
                        </a:solidFill>
                        <a:effectLst/>
                        <a:latin typeface="Calibri"/>
                      </a:endParaRPr>
                    </a:p>
                  </a:txBody>
                  <a:tcPr marL="7252" marR="7252" marT="7252" marB="0" anchor="b"/>
                </a:tc>
                <a:tc>
                  <a:txBody>
                    <a:bodyPr/>
                    <a:lstStyle/>
                    <a:p>
                      <a:pPr algn="ctr" rtl="0" fontAlgn="b"/>
                      <a:r>
                        <a:rPr lang="en-US" sz="1100" b="1" u="none" strike="noStrike" dirty="0">
                          <a:effectLst/>
                        </a:rPr>
                        <a:t>Trade Name</a:t>
                      </a:r>
                      <a:endParaRPr lang="en-US" sz="1100" b="1" i="0" u="none" strike="noStrike" dirty="0">
                        <a:solidFill>
                          <a:srgbClr val="2F2B20"/>
                        </a:solidFill>
                        <a:effectLst/>
                        <a:latin typeface="Calibri"/>
                      </a:endParaRPr>
                    </a:p>
                  </a:txBody>
                  <a:tcPr marL="7252" marR="7252" marT="7252" marB="0" anchor="b"/>
                </a:tc>
              </a:tr>
              <a:tr h="326325">
                <a:tc>
                  <a:txBody>
                    <a:bodyPr/>
                    <a:lstStyle/>
                    <a:p>
                      <a:pPr algn="ctr" rtl="0" fontAlgn="b"/>
                      <a:r>
                        <a:rPr lang="en-US" sz="1100" u="none" strike="noStrike" dirty="0">
                          <a:effectLst/>
                        </a:rPr>
                        <a:t> </a:t>
                      </a:r>
                      <a:endParaRPr lang="en-US" sz="1100" b="1" i="0" u="none" strike="noStrike" dirty="0">
                        <a:solidFill>
                          <a:srgbClr val="2F2B20"/>
                        </a:solidFill>
                        <a:effectLst/>
                        <a:latin typeface="Calibri"/>
                      </a:endParaRPr>
                    </a:p>
                  </a:txBody>
                  <a:tcPr marL="7252" marR="7252" marT="7252" marB="0" anchor="b"/>
                </a:tc>
                <a:tc>
                  <a:txBody>
                    <a:bodyPr/>
                    <a:lstStyle/>
                    <a:p>
                      <a:pPr algn="ctr" rtl="0" fontAlgn="b"/>
                      <a:r>
                        <a:rPr lang="en-US" sz="1100" u="none" strike="noStrike" dirty="0">
                          <a:effectLst/>
                        </a:rPr>
                        <a:t> </a:t>
                      </a:r>
                      <a:endParaRPr lang="en-US" sz="1100" b="1" i="0" u="none" strike="noStrike" dirty="0">
                        <a:solidFill>
                          <a:srgbClr val="2F2B20"/>
                        </a:solidFill>
                        <a:effectLst/>
                        <a:latin typeface="Calibri"/>
                      </a:endParaRPr>
                    </a:p>
                  </a:txBody>
                  <a:tcPr marL="7252" marR="7252" marT="7252" marB="0" anchor="b"/>
                </a:tc>
              </a:tr>
              <a:tr h="304570">
                <a:tc>
                  <a:txBody>
                    <a:bodyPr/>
                    <a:lstStyle/>
                    <a:p>
                      <a:pPr algn="ctr" rtl="0" fontAlgn="b"/>
                      <a:r>
                        <a:rPr lang="en-US" sz="1200" u="none" strike="noStrike" dirty="0">
                          <a:effectLst/>
                        </a:rPr>
                        <a:t>clozapine</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Clozaril</a:t>
                      </a:r>
                      <a:endParaRPr lang="en-US" sz="1200" b="0" i="0" u="none" strike="noStrike">
                        <a:solidFill>
                          <a:srgbClr val="2F2B20"/>
                        </a:solidFill>
                        <a:effectLst/>
                        <a:latin typeface="Calibri"/>
                      </a:endParaRPr>
                    </a:p>
                  </a:txBody>
                  <a:tcPr marL="7252" marR="7252" marT="7252" marB="0" anchor="b"/>
                </a:tc>
              </a:tr>
              <a:tr h="304570">
                <a:tc>
                  <a:txBody>
                    <a:bodyPr/>
                    <a:lstStyle/>
                    <a:p>
                      <a:pPr algn="ctr" rtl="0" fontAlgn="b"/>
                      <a:r>
                        <a:rPr lang="en-US" sz="1200" u="none" strike="noStrike" dirty="0" err="1">
                          <a:effectLst/>
                        </a:rPr>
                        <a:t>loxapine</a:t>
                      </a:r>
                      <a:r>
                        <a:rPr lang="en-US" sz="1200" u="none" strike="noStrike" dirty="0">
                          <a:effectLst/>
                        </a:rPr>
                        <a:t> (low dosage)</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Loxitane</a:t>
                      </a:r>
                      <a:endParaRPr lang="en-US" sz="1200" b="0" i="0" u="none" strike="noStrike">
                        <a:solidFill>
                          <a:srgbClr val="2F2B20"/>
                        </a:solidFill>
                        <a:effectLst/>
                        <a:latin typeface="Calibri"/>
                      </a:endParaRPr>
                    </a:p>
                  </a:txBody>
                  <a:tcPr marL="7252" marR="7252" marT="7252" marB="0" anchor="b"/>
                </a:tc>
              </a:tr>
              <a:tr h="304570">
                <a:tc>
                  <a:txBody>
                    <a:bodyPr/>
                    <a:lstStyle/>
                    <a:p>
                      <a:pPr algn="ctr" rtl="0" fontAlgn="b"/>
                      <a:r>
                        <a:rPr lang="en-US" sz="1200" u="none" strike="noStrike" dirty="0">
                          <a:effectLst/>
                        </a:rPr>
                        <a:t>quetiapine</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Seroquel</a:t>
                      </a:r>
                      <a:endParaRPr lang="en-US" sz="1200" b="0" i="0" u="none" strike="noStrike">
                        <a:solidFill>
                          <a:srgbClr val="2F2B20"/>
                        </a:solidFill>
                        <a:effectLst/>
                        <a:latin typeface="Calibri"/>
                      </a:endParaRPr>
                    </a:p>
                  </a:txBody>
                  <a:tcPr marL="7252" marR="7252" marT="7252" marB="0" anchor="b"/>
                </a:tc>
              </a:tr>
              <a:tr h="297318">
                <a:tc>
                  <a:txBody>
                    <a:bodyPr/>
                    <a:lstStyle/>
                    <a:p>
                      <a:pPr algn="ctr" rtl="0" fontAlgn="b"/>
                      <a:r>
                        <a:rPr lang="en-US" sz="1200" u="none" strike="noStrike" dirty="0">
                          <a:effectLst/>
                        </a:rPr>
                        <a:t>olanzapine ~§</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Zyprexa</a:t>
                      </a:r>
                      <a:endParaRPr lang="en-US" sz="1200" b="0" i="0" u="none" strike="noStrike">
                        <a:solidFill>
                          <a:srgbClr val="2F2B20"/>
                        </a:solidFill>
                        <a:effectLst/>
                        <a:latin typeface="Calibri"/>
                      </a:endParaRPr>
                    </a:p>
                  </a:txBody>
                  <a:tcPr marL="7252" marR="7252" marT="7252" marB="0" anchor="b"/>
                </a:tc>
              </a:tr>
              <a:tr h="297318">
                <a:tc>
                  <a:txBody>
                    <a:bodyPr/>
                    <a:lstStyle/>
                    <a:p>
                      <a:pPr algn="ctr" rtl="0" fontAlgn="b"/>
                      <a:r>
                        <a:rPr lang="en-US" sz="1200" u="none" strike="noStrike" dirty="0" err="1">
                          <a:effectLst/>
                        </a:rPr>
                        <a:t>zotepine</a:t>
                      </a:r>
                      <a:r>
                        <a:rPr lang="en-US" sz="1200" u="none" strike="noStrike" dirty="0">
                          <a:effectLst/>
                        </a:rPr>
                        <a:t>#</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(not in US)</a:t>
                      </a:r>
                      <a:endParaRPr lang="en-US" sz="1200" b="0" i="0" u="none" strike="noStrike">
                        <a:solidFill>
                          <a:srgbClr val="2F2B20"/>
                        </a:solidFill>
                        <a:effectLst/>
                        <a:latin typeface="Calibri"/>
                      </a:endParaRPr>
                    </a:p>
                  </a:txBody>
                  <a:tcPr marL="7252" marR="7252" marT="7252" marB="0" anchor="b"/>
                </a:tc>
              </a:tr>
              <a:tr h="246556">
                <a:tc>
                  <a:txBody>
                    <a:bodyPr/>
                    <a:lstStyle/>
                    <a:p>
                      <a:pPr algn="ctr" rtl="0" fontAlgn="b"/>
                      <a:r>
                        <a:rPr lang="en-US" sz="1200" u="none" strike="noStrike" dirty="0" err="1">
                          <a:effectLst/>
                        </a:rPr>
                        <a:t>asenapine</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Saphris</a:t>
                      </a:r>
                      <a:endParaRPr lang="en-US" sz="1200" b="0" i="0" u="none" strike="noStrike">
                        <a:solidFill>
                          <a:srgbClr val="000000"/>
                        </a:solidFill>
                        <a:effectLst/>
                        <a:latin typeface="Calibri"/>
                      </a:endParaRPr>
                    </a:p>
                  </a:txBody>
                  <a:tcPr marL="7252" marR="7252" marT="7252" marB="0" anchor="b"/>
                </a:tc>
              </a:tr>
              <a:tr h="340828">
                <a:tc>
                  <a:txBody>
                    <a:bodyPr/>
                    <a:lstStyle/>
                    <a:p>
                      <a:pPr algn="ctr" rtl="0" fontAlgn="b"/>
                      <a:r>
                        <a:rPr lang="en-US" sz="1200" u="none" strike="noStrike" dirty="0">
                          <a:effectLst/>
                        </a:rPr>
                        <a:t>risperidone§</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a:effectLst/>
                        </a:rPr>
                        <a:t>Risperdal</a:t>
                      </a:r>
                      <a:endParaRPr lang="en-US" sz="1200" b="0" i="0" u="none" strike="noStrike">
                        <a:solidFill>
                          <a:srgbClr val="2F2B20"/>
                        </a:solidFill>
                        <a:effectLst/>
                        <a:latin typeface="Calibri"/>
                      </a:endParaRPr>
                    </a:p>
                  </a:txBody>
                  <a:tcPr marL="7252" marR="7252" marT="7252" marB="0" anchor="b"/>
                </a:tc>
              </a:tr>
              <a:tr h="188543">
                <a:tc>
                  <a:txBody>
                    <a:bodyPr/>
                    <a:lstStyle/>
                    <a:p>
                      <a:pPr algn="ctr" rtl="0" fontAlgn="b"/>
                      <a:r>
                        <a:rPr lang="en-US" sz="1200" u="none" strike="noStrike" dirty="0" err="1">
                          <a:effectLst/>
                        </a:rPr>
                        <a:t>paliperidone</a:t>
                      </a:r>
                      <a:r>
                        <a:rPr lang="en-US" sz="1200" u="none" strike="noStrike" dirty="0">
                          <a:effectLst/>
                        </a:rPr>
                        <a:t>§</a:t>
                      </a:r>
                      <a:endParaRPr lang="en-US" sz="1200" b="0" i="0" u="none" strike="noStrike" dirty="0">
                        <a:solidFill>
                          <a:srgbClr val="2F2B20"/>
                        </a:solidFill>
                        <a:effectLst/>
                        <a:latin typeface="Calibri"/>
                      </a:endParaRPr>
                    </a:p>
                  </a:txBody>
                  <a:tcPr marL="7252" marR="7252" marT="7252" marB="0" anchor="b"/>
                </a:tc>
                <a:tc>
                  <a:txBody>
                    <a:bodyPr/>
                    <a:lstStyle/>
                    <a:p>
                      <a:pPr algn="ctr" rtl="0" fontAlgn="b"/>
                      <a:r>
                        <a:rPr lang="en-US" sz="1200" u="none" strike="noStrike" dirty="0" err="1">
                          <a:effectLst/>
                        </a:rPr>
                        <a:t>Invega</a:t>
                      </a:r>
                      <a:endParaRPr lang="en-US" sz="1200" b="0" i="0" u="none" strike="noStrike" dirty="0">
                        <a:solidFill>
                          <a:srgbClr val="2F2B20"/>
                        </a:solidFill>
                        <a:effectLst/>
                        <a:latin typeface="Calibri"/>
                      </a:endParaRPr>
                    </a:p>
                  </a:txBody>
                  <a:tcPr marL="7252" marR="7252" marT="7252" marB="0" anchor="b"/>
                </a:tc>
              </a:tr>
              <a:tr h="188543">
                <a:tc>
                  <a:txBody>
                    <a:bodyPr/>
                    <a:lstStyle/>
                    <a:p>
                      <a:pPr algn="ctr" rtl="0" fontAlgn="b"/>
                      <a:r>
                        <a:rPr lang="en-US" sz="1200" u="none" strike="noStrike">
                          <a:effectLst/>
                        </a:rPr>
                        <a:t>ziprasidone</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a:effectLst/>
                        </a:rPr>
                        <a:t>Geodon</a:t>
                      </a:r>
                      <a:endParaRPr lang="en-US" sz="1200" b="0" i="0" u="none" strike="noStrike" dirty="0">
                        <a:solidFill>
                          <a:srgbClr val="2F2B20"/>
                        </a:solidFill>
                        <a:effectLst/>
                        <a:latin typeface="Calibri"/>
                      </a:endParaRPr>
                    </a:p>
                  </a:txBody>
                  <a:tcPr marL="7252" marR="7252" marT="7252" marB="0" anchor="b"/>
                </a:tc>
              </a:tr>
              <a:tr h="188543">
                <a:tc>
                  <a:txBody>
                    <a:bodyPr/>
                    <a:lstStyle/>
                    <a:p>
                      <a:pPr algn="ctr" rtl="0" fontAlgn="b"/>
                      <a:r>
                        <a:rPr lang="en-US" sz="1200" u="none" strike="noStrike">
                          <a:effectLst/>
                        </a:rPr>
                        <a:t>iloperidone§</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err="1">
                          <a:effectLst/>
                        </a:rPr>
                        <a:t>Fanapt</a:t>
                      </a:r>
                      <a:endParaRPr lang="en-US" sz="1200" b="0" i="0" u="none" strike="noStrike" dirty="0">
                        <a:solidFill>
                          <a:srgbClr val="2F2B20"/>
                        </a:solidFill>
                        <a:effectLst/>
                        <a:latin typeface="Calibri"/>
                      </a:endParaRPr>
                    </a:p>
                  </a:txBody>
                  <a:tcPr marL="7252" marR="7252" marT="7252" marB="0" anchor="b"/>
                </a:tc>
              </a:tr>
              <a:tr h="232053">
                <a:tc>
                  <a:txBody>
                    <a:bodyPr/>
                    <a:lstStyle/>
                    <a:p>
                      <a:pPr algn="ctr" rtl="0" fontAlgn="b"/>
                      <a:r>
                        <a:rPr lang="en-US" sz="1200" u="none" strike="noStrike">
                          <a:effectLst/>
                        </a:rPr>
                        <a:t>lurasidone</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err="1">
                          <a:effectLst/>
                        </a:rPr>
                        <a:t>Latuda</a:t>
                      </a:r>
                      <a:endParaRPr lang="en-US" sz="1200" b="0" i="0" u="none" strike="noStrike" dirty="0">
                        <a:solidFill>
                          <a:srgbClr val="000000"/>
                        </a:solidFill>
                        <a:effectLst/>
                        <a:latin typeface="Calibri"/>
                      </a:endParaRPr>
                    </a:p>
                  </a:txBody>
                  <a:tcPr marL="7252" marR="7252" marT="7252" marB="0" anchor="b"/>
                </a:tc>
              </a:tr>
              <a:tr h="188543">
                <a:tc>
                  <a:txBody>
                    <a:bodyPr/>
                    <a:lstStyle/>
                    <a:p>
                      <a:pPr algn="ctr" rtl="0" fontAlgn="b"/>
                      <a:r>
                        <a:rPr lang="en-US" sz="1200" u="none" strike="noStrike">
                          <a:effectLst/>
                        </a:rPr>
                        <a:t> </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a:effectLst/>
                        </a:rPr>
                        <a:t> </a:t>
                      </a:r>
                      <a:endParaRPr lang="en-US" sz="1200" b="0" i="0" u="none" strike="noStrike" dirty="0">
                        <a:solidFill>
                          <a:srgbClr val="2F2B20"/>
                        </a:solidFill>
                        <a:effectLst/>
                        <a:latin typeface="Calibri"/>
                      </a:endParaRPr>
                    </a:p>
                  </a:txBody>
                  <a:tcPr marL="7252" marR="7252" marT="7252" marB="0" anchor="b"/>
                </a:tc>
              </a:tr>
              <a:tr h="188543">
                <a:tc>
                  <a:txBody>
                    <a:bodyPr/>
                    <a:lstStyle/>
                    <a:p>
                      <a:pPr algn="ctr" rtl="0" fontAlgn="b"/>
                      <a:r>
                        <a:rPr lang="en-US" sz="1200" u="none" strike="noStrike">
                          <a:effectLst/>
                        </a:rPr>
                        <a:t>aripiprazole</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err="1">
                          <a:effectLst/>
                        </a:rPr>
                        <a:t>Abilify</a:t>
                      </a:r>
                      <a:endParaRPr lang="en-US" sz="1200" b="0" i="0" u="none" strike="noStrike" dirty="0">
                        <a:solidFill>
                          <a:srgbClr val="2F2B20"/>
                        </a:solidFill>
                        <a:effectLst/>
                        <a:latin typeface="Calibri"/>
                      </a:endParaRPr>
                    </a:p>
                  </a:txBody>
                  <a:tcPr marL="7252" marR="7252" marT="7252" marB="0" anchor="b"/>
                </a:tc>
              </a:tr>
              <a:tr h="188543">
                <a:tc>
                  <a:txBody>
                    <a:bodyPr/>
                    <a:lstStyle/>
                    <a:p>
                      <a:pPr algn="ctr" rtl="0" fontAlgn="b"/>
                      <a:r>
                        <a:rPr lang="en-US" sz="1200" u="none" strike="noStrike">
                          <a:effectLst/>
                        </a:rPr>
                        <a:t>brexpiprazole</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a:effectLst/>
                        </a:rPr>
                        <a:t> ---</a:t>
                      </a:r>
                      <a:endParaRPr lang="en-US" sz="1200" b="0" i="0" u="none" strike="noStrike" dirty="0">
                        <a:solidFill>
                          <a:srgbClr val="2F2B20"/>
                        </a:solidFill>
                        <a:effectLst/>
                        <a:latin typeface="Calibri"/>
                      </a:endParaRPr>
                    </a:p>
                  </a:txBody>
                  <a:tcPr marL="7252" marR="7252" marT="7252" marB="0" anchor="b"/>
                </a:tc>
              </a:tr>
              <a:tr h="188543">
                <a:tc>
                  <a:txBody>
                    <a:bodyPr/>
                    <a:lstStyle/>
                    <a:p>
                      <a:pPr algn="ctr" rtl="0" fontAlgn="b"/>
                      <a:r>
                        <a:rPr lang="en-US" sz="1200" u="none" strike="noStrike">
                          <a:effectLst/>
                        </a:rPr>
                        <a:t>cariprazine</a:t>
                      </a:r>
                      <a:endParaRPr lang="en-US" sz="1200" b="0" i="0" u="none" strike="noStrike">
                        <a:solidFill>
                          <a:srgbClr val="2F2B20"/>
                        </a:solidFill>
                        <a:effectLst/>
                        <a:latin typeface="Calibri"/>
                      </a:endParaRPr>
                    </a:p>
                  </a:txBody>
                  <a:tcPr marL="7252" marR="7252" marT="7252" marB="0" anchor="b"/>
                </a:tc>
                <a:tc>
                  <a:txBody>
                    <a:bodyPr/>
                    <a:lstStyle/>
                    <a:p>
                      <a:pPr algn="ctr" rtl="0" fontAlgn="b"/>
                      <a:r>
                        <a:rPr lang="en-US" sz="1200" u="none" strike="noStrike" dirty="0">
                          <a:effectLst/>
                        </a:rPr>
                        <a:t>---</a:t>
                      </a:r>
                      <a:endParaRPr lang="en-US" sz="1200" b="0" i="0" u="none" strike="noStrike" dirty="0">
                        <a:solidFill>
                          <a:srgbClr val="2F2B20"/>
                        </a:solidFill>
                        <a:effectLst/>
                        <a:latin typeface="Calibri"/>
                      </a:endParaRPr>
                    </a:p>
                  </a:txBody>
                  <a:tcPr marL="7252" marR="7252" marT="7252" marB="0" anchor="b"/>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1271148493"/>
              </p:ext>
            </p:extLst>
          </p:nvPr>
        </p:nvGraphicFramePr>
        <p:xfrm>
          <a:off x="2819400" y="990600"/>
          <a:ext cx="3479800" cy="4054415"/>
        </p:xfrm>
        <a:graphic>
          <a:graphicData uri="http://schemas.openxmlformats.org/drawingml/2006/table">
            <a:tbl>
              <a:tblPr>
                <a:tableStyleId>{5C22544A-7EE6-4342-B048-85BDC9FD1C3A}</a:tableStyleId>
              </a:tblPr>
              <a:tblGrid>
                <a:gridCol w="1475029"/>
                <a:gridCol w="2004771"/>
              </a:tblGrid>
              <a:tr h="570049">
                <a:tc>
                  <a:txBody>
                    <a:bodyPr/>
                    <a:lstStyle/>
                    <a:p>
                      <a:pPr algn="ctr" rtl="0" fontAlgn="b"/>
                      <a:r>
                        <a:rPr lang="en-US" sz="1400" b="1" u="sng" strike="noStrike" dirty="0">
                          <a:effectLst/>
                        </a:rPr>
                        <a:t>Dopamine Partial Agonists</a:t>
                      </a:r>
                      <a:endParaRPr lang="en-US" sz="1400" b="1" i="0" u="sng" strike="noStrike" dirty="0">
                        <a:solidFill>
                          <a:srgbClr val="2F2B20"/>
                        </a:solidFill>
                        <a:effectLst/>
                        <a:latin typeface="Calibri"/>
                      </a:endParaRPr>
                    </a:p>
                  </a:txBody>
                  <a:tcPr marL="9525" marR="9525" marT="9525" marB="0" anchor="b"/>
                </a:tc>
                <a:tc>
                  <a:txBody>
                    <a:bodyPr/>
                    <a:lstStyle/>
                    <a:p>
                      <a:pPr algn="l" fontAlgn="b"/>
                      <a:r>
                        <a:rPr lang="en-US" sz="1800" b="1" u="none" strike="noStrike" dirty="0">
                          <a:effectLst/>
                        </a:rPr>
                        <a:t> </a:t>
                      </a:r>
                      <a:endParaRPr lang="en-US" sz="1800" b="1" i="0" u="none" strike="noStrike" dirty="0">
                        <a:solidFill>
                          <a:srgbClr val="000000"/>
                        </a:solidFill>
                        <a:effectLst/>
                        <a:latin typeface="Arial"/>
                      </a:endParaRPr>
                    </a:p>
                  </a:txBody>
                  <a:tcPr marL="9525" marR="9525" marT="9525" marB="0" anchor="b"/>
                </a:tc>
              </a:tr>
              <a:tr h="457777">
                <a:tc>
                  <a:txBody>
                    <a:bodyPr/>
                    <a:lstStyle/>
                    <a:p>
                      <a:pPr algn="ctr" rtl="0" fontAlgn="b"/>
                      <a:r>
                        <a:rPr lang="en-US" sz="1400" b="1" u="none" strike="noStrike" dirty="0">
                          <a:effectLst/>
                        </a:rPr>
                        <a:t>Brief Chemical Name (Generic)</a:t>
                      </a:r>
                      <a:endParaRPr lang="en-US" sz="1400" b="1" i="0" u="none" strike="noStrike" dirty="0">
                        <a:solidFill>
                          <a:srgbClr val="2F2B20"/>
                        </a:solidFill>
                        <a:effectLst/>
                        <a:latin typeface="Calibri"/>
                      </a:endParaRPr>
                    </a:p>
                  </a:txBody>
                  <a:tcPr marL="9525" marR="9525" marT="9525" marB="0" anchor="b"/>
                </a:tc>
                <a:tc>
                  <a:txBody>
                    <a:bodyPr/>
                    <a:lstStyle/>
                    <a:p>
                      <a:pPr algn="ctr" rtl="0" fontAlgn="b"/>
                      <a:r>
                        <a:rPr lang="en-US" sz="1400" b="1" u="none" strike="noStrike" dirty="0">
                          <a:effectLst/>
                        </a:rPr>
                        <a:t>Trade Name</a:t>
                      </a:r>
                      <a:endParaRPr lang="en-US" sz="1400" b="1" i="0" u="none" strike="noStrike" dirty="0">
                        <a:solidFill>
                          <a:srgbClr val="2F2B20"/>
                        </a:solidFill>
                        <a:effectLst/>
                        <a:latin typeface="Calibri"/>
                      </a:endParaRPr>
                    </a:p>
                  </a:txBody>
                  <a:tcPr marL="9525" marR="9525" marT="9525" marB="0" anchor="b"/>
                </a:tc>
              </a:tr>
              <a:tr h="402775">
                <a:tc>
                  <a:txBody>
                    <a:bodyPr/>
                    <a:lstStyle/>
                    <a:p>
                      <a:pPr algn="ctr" rtl="0" fontAlgn="b"/>
                      <a:r>
                        <a:rPr lang="en-US" sz="1400" u="none" strike="noStrike">
                          <a:effectLst/>
                        </a:rPr>
                        <a:t>OPC 4392</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a:effectLst/>
                        </a:rPr>
                        <a:t>***</a:t>
                      </a:r>
                      <a:endParaRPr lang="en-US" sz="1400" b="0" i="0" u="none" strike="noStrike">
                        <a:solidFill>
                          <a:srgbClr val="2F2B20"/>
                        </a:solidFill>
                        <a:effectLst/>
                        <a:latin typeface="Calibri"/>
                      </a:endParaRPr>
                    </a:p>
                  </a:txBody>
                  <a:tcPr marL="9525" marR="9525" marT="9525" marB="0" anchor="b"/>
                </a:tc>
              </a:tr>
              <a:tr h="375924">
                <a:tc>
                  <a:txBody>
                    <a:bodyPr/>
                    <a:lstStyle/>
                    <a:p>
                      <a:pPr algn="ctr" rtl="0" fontAlgn="b"/>
                      <a:r>
                        <a:rPr lang="en-US" sz="1400" u="none" strike="noStrike">
                          <a:effectLst/>
                        </a:rPr>
                        <a:t>bifeprunox</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a:effectLst/>
                        </a:rPr>
                        <a:t>(trials discontinued)</a:t>
                      </a:r>
                      <a:endParaRPr lang="en-US" sz="1400" b="0" i="0" u="none" strike="noStrike">
                        <a:solidFill>
                          <a:srgbClr val="2F2B20"/>
                        </a:solidFill>
                        <a:effectLst/>
                        <a:latin typeface="Calibri"/>
                      </a:endParaRPr>
                    </a:p>
                  </a:txBody>
                  <a:tcPr marL="9525" marR="9525" marT="9525" marB="0" anchor="b"/>
                </a:tc>
              </a:tr>
              <a:tr h="375924">
                <a:tc>
                  <a:txBody>
                    <a:bodyPr/>
                    <a:lstStyle/>
                    <a:p>
                      <a:pPr algn="ctr" rtl="0" fontAlgn="b"/>
                      <a:r>
                        <a:rPr lang="en-US" sz="1400" u="none" strike="noStrike">
                          <a:effectLst/>
                        </a:rPr>
                        <a:t>aripiprazole</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a:effectLst/>
                        </a:rPr>
                        <a:t>Abilify</a:t>
                      </a:r>
                      <a:endParaRPr lang="en-US" sz="1400" b="0" i="0" u="none" strike="noStrike">
                        <a:solidFill>
                          <a:srgbClr val="2F2B20"/>
                        </a:solidFill>
                        <a:effectLst/>
                        <a:latin typeface="Calibri"/>
                      </a:endParaRPr>
                    </a:p>
                  </a:txBody>
                  <a:tcPr marL="9525" marR="9525" marT="9525" marB="0" anchor="b"/>
                </a:tc>
              </a:tr>
              <a:tr h="375924">
                <a:tc>
                  <a:txBody>
                    <a:bodyPr/>
                    <a:lstStyle/>
                    <a:p>
                      <a:pPr algn="ctr" rtl="0" fontAlgn="b"/>
                      <a:r>
                        <a:rPr lang="en-US" sz="1400" u="none" strike="noStrike">
                          <a:effectLst/>
                        </a:rPr>
                        <a:t>brexpiprazole</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a:effectLst/>
                        </a:rPr>
                        <a:t>***</a:t>
                      </a:r>
                      <a:endParaRPr lang="en-US" sz="1400" b="0" i="0" u="none" strike="noStrike">
                        <a:solidFill>
                          <a:srgbClr val="2F2B20"/>
                        </a:solidFill>
                        <a:effectLst/>
                        <a:latin typeface="Calibri"/>
                      </a:endParaRPr>
                    </a:p>
                  </a:txBody>
                  <a:tcPr marL="9525" marR="9525" marT="9525" marB="0" anchor="b"/>
                </a:tc>
              </a:tr>
              <a:tr h="366973">
                <a:tc>
                  <a:txBody>
                    <a:bodyPr/>
                    <a:lstStyle/>
                    <a:p>
                      <a:pPr algn="ctr" rtl="0" fontAlgn="b"/>
                      <a:r>
                        <a:rPr lang="en-US" sz="1400" u="none" strike="noStrike">
                          <a:effectLst/>
                        </a:rPr>
                        <a:t>cariprazine</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a:effectLst/>
                        </a:rPr>
                        <a:t>---</a:t>
                      </a:r>
                      <a:endParaRPr lang="en-US" sz="1400" b="0" i="0" u="none" strike="noStrike">
                        <a:solidFill>
                          <a:srgbClr val="2F2B20"/>
                        </a:solidFill>
                        <a:effectLst/>
                        <a:latin typeface="Calibri"/>
                      </a:endParaRPr>
                    </a:p>
                  </a:txBody>
                  <a:tcPr marL="9525" marR="9525" marT="9525" marB="0" anchor="b"/>
                </a:tc>
              </a:tr>
              <a:tr h="366973">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304319">
                <a:tc>
                  <a:txBody>
                    <a:bodyPr/>
                    <a:lstStyle/>
                    <a:p>
                      <a:pPr algn="ctr" rtl="0" fontAlgn="b"/>
                      <a:r>
                        <a:rPr lang="en-US" sz="1400" u="none" strike="noStrike">
                          <a:effectLst/>
                        </a:rPr>
                        <a:t>amisulpiride (?)</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a:effectLst/>
                        </a:rPr>
                        <a:t>Solian</a:t>
                      </a:r>
                      <a:endParaRPr lang="en-US" sz="1400" b="0" i="0" u="none" strike="noStrike">
                        <a:solidFill>
                          <a:srgbClr val="2F2B20"/>
                        </a:solidFill>
                        <a:effectLst/>
                        <a:latin typeface="Calibri"/>
                      </a:endParaRPr>
                    </a:p>
                  </a:txBody>
                  <a:tcPr marL="9525" marR="9525" marT="9525" marB="0" anchor="b"/>
                </a:tc>
              </a:tr>
              <a:tr h="457777">
                <a:tc>
                  <a:txBody>
                    <a:bodyPr/>
                    <a:lstStyle/>
                    <a:p>
                      <a:pPr algn="ctr" rtl="0" fontAlgn="b"/>
                      <a:r>
                        <a:rPr lang="en-US" sz="1400" u="none" strike="noStrike">
                          <a:effectLst/>
                        </a:rPr>
                        <a:t>low-dose sulpiride (?)</a:t>
                      </a:r>
                      <a:endParaRPr lang="en-US" sz="1400" b="0" i="0" u="none" strike="noStrike">
                        <a:solidFill>
                          <a:srgbClr val="2F2B20"/>
                        </a:solidFill>
                        <a:effectLst/>
                        <a:latin typeface="Calibri"/>
                      </a:endParaRPr>
                    </a:p>
                  </a:txBody>
                  <a:tcPr marL="9525" marR="9525" marT="9525" marB="0" anchor="b"/>
                </a:tc>
                <a:tc>
                  <a:txBody>
                    <a:bodyPr/>
                    <a:lstStyle/>
                    <a:p>
                      <a:pPr algn="ctr" rtl="0" fontAlgn="b"/>
                      <a:r>
                        <a:rPr lang="en-US" sz="1400" u="none" strike="noStrike" dirty="0" err="1">
                          <a:effectLst/>
                        </a:rPr>
                        <a:t>Meresa</a:t>
                      </a:r>
                      <a:endParaRPr lang="en-US" sz="1400" b="0" i="0" u="none" strike="noStrike" dirty="0">
                        <a:solidFill>
                          <a:srgbClr val="2F2B20"/>
                        </a:solidFill>
                        <a:effectLst/>
                        <a:latin typeface="Calibri"/>
                      </a:endParaRPr>
                    </a:p>
                  </a:txBody>
                  <a:tcPr marL="9525" marR="9525" marT="9525" marB="0" anchor="b"/>
                </a:tc>
              </a:tr>
            </a:tbl>
          </a:graphicData>
        </a:graphic>
      </p:graphicFrame>
      <p:sp>
        <p:nvSpPr>
          <p:cNvPr id="3" name="Rectangle 2"/>
          <p:cNvSpPr/>
          <p:nvPr/>
        </p:nvSpPr>
        <p:spPr>
          <a:xfrm>
            <a:off x="4343400" y="609600"/>
            <a:ext cx="2971800" cy="1015663"/>
          </a:xfrm>
          <a:prstGeom prst="rect">
            <a:avLst/>
          </a:prstGeom>
          <a:solidFill>
            <a:schemeClr val="bg2">
              <a:lumMod val="20000"/>
              <a:lumOff val="80000"/>
            </a:schemeClr>
          </a:solidFill>
        </p:spPr>
        <p:txBody>
          <a:bodyPr wrap="square">
            <a:spAutoFit/>
          </a:bodyPr>
          <a:lstStyle/>
          <a:p>
            <a:pPr>
              <a:defRPr/>
            </a:pPr>
            <a:r>
              <a:rPr lang="en-US" sz="1200" dirty="0"/>
              <a:t>Drugs in this category lie on a spectrum from more antagonistic to more agonistic, which, depending on individual response differences, will produce a variety of different effects. </a:t>
            </a:r>
          </a:p>
        </p:txBody>
      </p:sp>
      <p:pic>
        <p:nvPicPr>
          <p:cNvPr id="9" name="Picture 2" descr="https://encrypted-tbn2.gstatic.com/images?q=tbn:ANd9GcQB87vllz2OXF8tqpr25IK8oKdkrshMDUFJZnd7kvtM4Td1TzCTA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9226" y="2441096"/>
            <a:ext cx="2047875" cy="223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p:nvPr/>
        </p:nvSpPr>
        <p:spPr>
          <a:xfrm>
            <a:off x="1676400" y="5867400"/>
            <a:ext cx="6495689" cy="1061829"/>
          </a:xfrm>
          <a:prstGeom prst="rect">
            <a:avLst/>
          </a:prstGeom>
          <a:solidFill>
            <a:schemeClr val="tx2">
              <a:lumMod val="40000"/>
              <a:lumOff val="60000"/>
            </a:schemeClr>
          </a:solidFill>
        </p:spPr>
        <p:txBody>
          <a:bodyPr wrap="square" rtlCol="0">
            <a:spAutoFit/>
          </a:bodyPr>
          <a:lstStyle/>
          <a:p>
            <a:r>
              <a:rPr lang="en-US" sz="1050" b="1" dirty="0"/>
              <a:t>5HT</a:t>
            </a:r>
            <a:r>
              <a:rPr lang="en-US" sz="1050" b="1" baseline="-25000" dirty="0"/>
              <a:t>2A </a:t>
            </a:r>
            <a:r>
              <a:rPr lang="en-US" sz="1050" dirty="0"/>
              <a:t>postsynaptic </a:t>
            </a:r>
            <a:r>
              <a:rPr lang="en-US" sz="1050" dirty="0" err="1"/>
              <a:t>heteroreceptors</a:t>
            </a:r>
            <a:r>
              <a:rPr lang="en-US" sz="1050" dirty="0"/>
              <a:t> are excitatory in cortical pyramidal neurons. They activate glutamate receptors in pyramidal cells that send excitatory impulses to GABA receptors in the brainstem, inhibiting dopaminergic cells in the </a:t>
            </a:r>
            <a:r>
              <a:rPr lang="en-US" sz="1050" dirty="0" err="1"/>
              <a:t>substantia</a:t>
            </a:r>
            <a:r>
              <a:rPr lang="en-US" sz="1050" dirty="0"/>
              <a:t> </a:t>
            </a:r>
            <a:r>
              <a:rPr lang="en-US" sz="1050" dirty="0" err="1"/>
              <a:t>nigra</a:t>
            </a:r>
            <a:r>
              <a:rPr lang="en-US" sz="1050" dirty="0"/>
              <a:t> (thus inhibiting DA release in the striatum).</a:t>
            </a:r>
          </a:p>
          <a:p>
            <a:r>
              <a:rPr lang="en-US" sz="1050" dirty="0"/>
              <a:t>An antagonist at </a:t>
            </a:r>
            <a:r>
              <a:rPr lang="en-US" sz="1050" b="1" dirty="0"/>
              <a:t>5HT</a:t>
            </a:r>
            <a:r>
              <a:rPr lang="en-US" sz="1050" b="1" baseline="-25000" dirty="0"/>
              <a:t>2A </a:t>
            </a:r>
            <a:r>
              <a:rPr lang="en-US" sz="1050" dirty="0"/>
              <a:t>receptors will thus disinhibit DA release in the striatum, reducing extrapyramidal syndrome</a:t>
            </a:r>
          </a:p>
        </p:txBody>
      </p:sp>
    </p:spTree>
    <p:extLst>
      <p:ext uri="{BB962C8B-B14F-4D97-AF65-F5344CB8AC3E}">
        <p14:creationId xmlns="" xmlns:p14="http://schemas.microsoft.com/office/powerpoint/2010/main" val="214420689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68882" cy="655608"/>
          </a:xfrm>
          <a:solidFill>
            <a:schemeClr val="accent3">
              <a:lumMod val="20000"/>
              <a:lumOff val="80000"/>
            </a:schemeClr>
          </a:solidFill>
          <a:ln>
            <a:solidFill>
              <a:schemeClr val="accent1"/>
            </a:solidFill>
          </a:ln>
        </p:spPr>
        <p:txBody>
          <a:bodyPr>
            <a:normAutofit/>
          </a:bodyPr>
          <a:lstStyle/>
          <a:p>
            <a:pPr algn="ctr">
              <a:defRPr/>
            </a:pPr>
            <a:r>
              <a:rPr lang="en-US" sz="2400" dirty="0" smtClean="0"/>
              <a:t>Atypical Antipsychotic Drugs(Stahl, 2013, &amp; others)</a:t>
            </a:r>
            <a:endParaRPr lang="en-US" sz="2400" dirty="0"/>
          </a:p>
        </p:txBody>
      </p:sp>
      <p:sp>
        <p:nvSpPr>
          <p:cNvPr id="4" name="Footer Placeholder 3"/>
          <p:cNvSpPr>
            <a:spLocks noGrp="1"/>
          </p:cNvSpPr>
          <p:nvPr>
            <p:ph type="ftr" sz="quarter" idx="11"/>
          </p:nvPr>
        </p:nvSpPr>
        <p:spPr>
          <a:xfrm rot="16200000">
            <a:off x="-1562100" y="4384771"/>
            <a:ext cx="3657600" cy="228600"/>
          </a:xfrm>
        </p:spPr>
        <p:txBody>
          <a:bodyPr/>
          <a:lstStyle/>
          <a:p>
            <a:pPr>
              <a:defRPr/>
            </a:pPr>
            <a:r>
              <a:rPr lang="en-US" smtClean="0"/>
              <a:t>Novel text copyright S. E. Ball &amp; L.H. Ball, All Rights Reserved</a:t>
            </a:r>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3631631276"/>
              </p:ext>
            </p:extLst>
          </p:nvPr>
        </p:nvGraphicFramePr>
        <p:xfrm>
          <a:off x="2468563" y="1023938"/>
          <a:ext cx="4206808" cy="4791043"/>
        </p:xfrm>
        <a:graphic>
          <a:graphicData uri="http://schemas.openxmlformats.org/drawingml/2006/table">
            <a:tbl>
              <a:tblPr>
                <a:tableStyleId>{5C22544A-7EE6-4342-B048-85BDC9FD1C3A}</a:tableStyleId>
              </a:tblPr>
              <a:tblGrid>
                <a:gridCol w="1612041"/>
                <a:gridCol w="1404336"/>
                <a:gridCol w="1190431"/>
              </a:tblGrid>
              <a:tr h="539812">
                <a:tc>
                  <a:txBody>
                    <a:bodyPr/>
                    <a:lstStyle/>
                    <a:p>
                      <a:pPr algn="ctr" rtl="0" fontAlgn="b"/>
                      <a:r>
                        <a:rPr lang="en-US" sz="1400" b="1" u="sng" strike="noStrike" dirty="0">
                          <a:effectLst/>
                        </a:rPr>
                        <a:t>5HT1A Partial Agonists</a:t>
                      </a:r>
                      <a:endParaRPr lang="en-US" sz="1400" b="1" i="0" u="sng" strike="noStrike" dirty="0">
                        <a:solidFill>
                          <a:srgbClr val="2F2B20"/>
                        </a:solidFill>
                        <a:effectLst/>
                        <a:latin typeface="Calibri"/>
                      </a:endParaRPr>
                    </a:p>
                  </a:txBody>
                  <a:tcPr marL="9307" marR="9307" marT="9307" marB="0" anchor="b"/>
                </a:tc>
                <a:tc>
                  <a:txBody>
                    <a:bodyPr/>
                    <a:lstStyle/>
                    <a:p>
                      <a:pPr algn="l" fontAlgn="b"/>
                      <a:r>
                        <a:rPr lang="en-US" sz="1800" b="1" u="none" strike="noStrike" dirty="0">
                          <a:effectLst/>
                        </a:rPr>
                        <a:t> </a:t>
                      </a:r>
                      <a:endParaRPr lang="en-US" sz="1800" b="1" i="0" u="none" strike="noStrike" dirty="0">
                        <a:solidFill>
                          <a:srgbClr val="000000"/>
                        </a:solidFill>
                        <a:effectLst/>
                        <a:latin typeface="Arial"/>
                      </a:endParaRPr>
                    </a:p>
                  </a:txBody>
                  <a:tcPr marL="9307" marR="9307" marT="9307" marB="0" anchor="b"/>
                </a:tc>
                <a:tc>
                  <a:txBody>
                    <a:bodyPr/>
                    <a:lstStyle/>
                    <a:p>
                      <a:pPr algn="l" fontAlgn="b"/>
                      <a:r>
                        <a:rPr lang="en-US" sz="1800" b="1" u="none" strike="noStrike">
                          <a:effectLst/>
                        </a:rPr>
                        <a:t> </a:t>
                      </a:r>
                      <a:endParaRPr lang="en-US" sz="1800" b="1" i="0" u="none" strike="noStrike">
                        <a:solidFill>
                          <a:srgbClr val="000000"/>
                        </a:solidFill>
                        <a:effectLst/>
                        <a:latin typeface="Arial"/>
                      </a:endParaRPr>
                    </a:p>
                  </a:txBody>
                  <a:tcPr marL="9307" marR="9307" marT="9307" marB="0" anchor="b"/>
                </a:tc>
              </a:tr>
              <a:tr h="426265">
                <a:tc>
                  <a:txBody>
                    <a:bodyPr/>
                    <a:lstStyle/>
                    <a:p>
                      <a:pPr algn="ctr" rtl="0" fontAlgn="b"/>
                      <a:r>
                        <a:rPr lang="en-US" sz="1400" b="1" u="none" strike="noStrike">
                          <a:effectLst/>
                        </a:rPr>
                        <a:t>Brief Chemical Name (Generic)</a:t>
                      </a:r>
                      <a:endParaRPr lang="en-US" sz="1400" b="1" i="0" u="none" strike="noStrike">
                        <a:solidFill>
                          <a:srgbClr val="2F2B20"/>
                        </a:solidFill>
                        <a:effectLst/>
                        <a:latin typeface="Calibri"/>
                      </a:endParaRPr>
                    </a:p>
                  </a:txBody>
                  <a:tcPr marL="9307" marR="9307" marT="9307" marB="0" anchor="b"/>
                </a:tc>
                <a:tc>
                  <a:txBody>
                    <a:bodyPr/>
                    <a:lstStyle/>
                    <a:p>
                      <a:pPr algn="ctr" rtl="0" fontAlgn="b"/>
                      <a:r>
                        <a:rPr lang="en-US" sz="1400" b="1" u="none" strike="noStrike" dirty="0">
                          <a:effectLst/>
                        </a:rPr>
                        <a:t>5HT1A Partial Agonist +</a:t>
                      </a:r>
                      <a:endParaRPr lang="en-US" sz="1400" b="1" i="0" u="none" strike="noStrike" dirty="0">
                        <a:solidFill>
                          <a:srgbClr val="2F2B20"/>
                        </a:solidFill>
                        <a:effectLst/>
                        <a:latin typeface="Calibri"/>
                      </a:endParaRPr>
                    </a:p>
                  </a:txBody>
                  <a:tcPr marL="9307" marR="9307" marT="9307" marB="0" anchor="b"/>
                </a:tc>
                <a:tc>
                  <a:txBody>
                    <a:bodyPr/>
                    <a:lstStyle/>
                    <a:p>
                      <a:pPr algn="ctr" rtl="0" fontAlgn="b"/>
                      <a:r>
                        <a:rPr lang="en-US" sz="1400" b="1" u="none" strike="noStrike" dirty="0">
                          <a:effectLst/>
                        </a:rPr>
                        <a:t>Trade Name</a:t>
                      </a:r>
                      <a:endParaRPr lang="en-US" sz="1400" b="1" i="0" u="none" strike="noStrike" dirty="0">
                        <a:solidFill>
                          <a:srgbClr val="2F2B20"/>
                        </a:solidFill>
                        <a:effectLst/>
                        <a:latin typeface="Calibri"/>
                      </a:endParaRPr>
                    </a:p>
                  </a:txBody>
                  <a:tcPr marL="9307" marR="9307" marT="9307" marB="0" anchor="b"/>
                </a:tc>
              </a:tr>
              <a:tr h="418819">
                <a:tc>
                  <a:txBody>
                    <a:bodyPr/>
                    <a:lstStyle/>
                    <a:p>
                      <a:pPr algn="ctr" rtl="0" fontAlgn="b"/>
                      <a:r>
                        <a:rPr lang="en-US" sz="1400" u="none" strike="noStrike">
                          <a:effectLst/>
                        </a:rPr>
                        <a:t> </a:t>
                      </a:r>
                      <a:endParaRPr lang="en-US" sz="1400" b="1"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 </a:t>
                      </a:r>
                      <a:endParaRPr lang="en-US" sz="1400" b="1"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dirty="0">
                          <a:effectLst/>
                        </a:rPr>
                        <a:t> </a:t>
                      </a:r>
                      <a:endParaRPr lang="en-US" sz="1400" b="1" i="0" u="none" strike="noStrike" dirty="0">
                        <a:solidFill>
                          <a:srgbClr val="2F2B20"/>
                        </a:solidFill>
                        <a:effectLst/>
                        <a:latin typeface="Calibri"/>
                      </a:endParaRPr>
                    </a:p>
                  </a:txBody>
                  <a:tcPr marL="9307" marR="9307" marT="9307" marB="0" anchor="b"/>
                </a:tc>
              </a:tr>
              <a:tr h="390898">
                <a:tc>
                  <a:txBody>
                    <a:bodyPr/>
                    <a:lstStyle/>
                    <a:p>
                      <a:pPr algn="ctr" rtl="0" fontAlgn="b"/>
                      <a:r>
                        <a:rPr lang="en-US" sz="1400" u="none" strike="noStrike">
                          <a:effectLst/>
                        </a:rPr>
                        <a:t>aripiprazole</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DPA, SDA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Abilify</a:t>
                      </a:r>
                      <a:endParaRPr lang="en-US" sz="1400" b="0" i="0" u="none" strike="noStrike">
                        <a:solidFill>
                          <a:srgbClr val="2F2B20"/>
                        </a:solidFill>
                        <a:effectLst/>
                        <a:latin typeface="Calibri"/>
                      </a:endParaRPr>
                    </a:p>
                  </a:txBody>
                  <a:tcPr marL="9307" marR="9307" marT="9307" marB="0" anchor="b"/>
                </a:tc>
              </a:tr>
              <a:tr h="390898">
                <a:tc>
                  <a:txBody>
                    <a:bodyPr/>
                    <a:lstStyle/>
                    <a:p>
                      <a:pPr algn="ctr" rtl="0" fontAlgn="b"/>
                      <a:r>
                        <a:rPr lang="en-US" sz="1400" u="none" strike="noStrike">
                          <a:effectLst/>
                        </a:rPr>
                        <a:t>bifeprunox</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DPA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200" u="none" strike="noStrike" dirty="0">
                          <a:effectLst/>
                        </a:rPr>
                        <a:t>(trials discontinued)</a:t>
                      </a:r>
                      <a:endParaRPr lang="en-US" sz="1200" b="0" i="0" u="none" strike="noStrike" dirty="0">
                        <a:solidFill>
                          <a:srgbClr val="2F2B20"/>
                        </a:solidFill>
                        <a:effectLst/>
                        <a:latin typeface="Calibri"/>
                      </a:endParaRPr>
                    </a:p>
                  </a:txBody>
                  <a:tcPr marL="9307" marR="9307" marT="9307" marB="0" anchor="b"/>
                </a:tc>
              </a:tr>
              <a:tr h="390898">
                <a:tc>
                  <a:txBody>
                    <a:bodyPr/>
                    <a:lstStyle/>
                    <a:p>
                      <a:pPr algn="ctr" rtl="0" fontAlgn="b"/>
                      <a:r>
                        <a:rPr lang="en-US" sz="1400" u="none" strike="noStrike">
                          <a:effectLst/>
                        </a:rPr>
                        <a:t>quetiapine</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SDA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Seroquel</a:t>
                      </a:r>
                      <a:endParaRPr lang="en-US" sz="1400" b="0" i="0" u="none" strike="noStrike">
                        <a:solidFill>
                          <a:srgbClr val="2F2B20"/>
                        </a:solidFill>
                        <a:effectLst/>
                        <a:latin typeface="Calibri"/>
                      </a:endParaRPr>
                    </a:p>
                  </a:txBody>
                  <a:tcPr marL="9307" marR="9307" marT="9307" marB="0" anchor="b"/>
                </a:tc>
              </a:tr>
              <a:tr h="381591">
                <a:tc>
                  <a:txBody>
                    <a:bodyPr/>
                    <a:lstStyle/>
                    <a:p>
                      <a:pPr algn="ctr" fontAlgn="b"/>
                      <a:r>
                        <a:rPr lang="en-US" sz="1800" u="none" strike="noStrike">
                          <a:effectLst/>
                        </a:rPr>
                        <a:t> </a:t>
                      </a:r>
                      <a:endParaRPr lang="en-US" sz="1800" b="0" i="0" u="none" strike="noStrike">
                        <a:solidFill>
                          <a:srgbClr val="000000"/>
                        </a:solidFill>
                        <a:effectLst/>
                        <a:latin typeface="Arial"/>
                      </a:endParaRPr>
                    </a:p>
                  </a:txBody>
                  <a:tcPr marL="9307" marR="9307" marT="9307" marB="0" anchor="b"/>
                </a:tc>
                <a:tc>
                  <a:txBody>
                    <a:bodyPr/>
                    <a:lstStyle/>
                    <a:p>
                      <a:pPr algn="ctr" fontAlgn="b"/>
                      <a:r>
                        <a:rPr lang="en-US" sz="1800" u="none" strike="noStrike">
                          <a:effectLst/>
                        </a:rPr>
                        <a:t> </a:t>
                      </a:r>
                      <a:endParaRPr lang="en-US" sz="1800" b="0" i="0" u="none" strike="noStrike">
                        <a:solidFill>
                          <a:srgbClr val="000000"/>
                        </a:solidFill>
                        <a:effectLst/>
                        <a:latin typeface="Arial"/>
                      </a:endParaRPr>
                    </a:p>
                  </a:txBody>
                  <a:tcPr marL="9307" marR="9307" marT="9307" marB="0" anchor="b"/>
                </a:tc>
                <a:tc>
                  <a:txBody>
                    <a:bodyPr/>
                    <a:lstStyle/>
                    <a:p>
                      <a:pPr algn="ctr" fontAlgn="b"/>
                      <a:r>
                        <a:rPr lang="en-US" sz="1800" u="none" strike="noStrike">
                          <a:effectLst/>
                        </a:rPr>
                        <a:t> </a:t>
                      </a:r>
                      <a:endParaRPr lang="en-US" sz="1800" b="0" i="0" u="none" strike="noStrike">
                        <a:solidFill>
                          <a:srgbClr val="000000"/>
                        </a:solidFill>
                        <a:effectLst/>
                        <a:latin typeface="Arial"/>
                      </a:endParaRPr>
                    </a:p>
                  </a:txBody>
                  <a:tcPr marL="9307" marR="9307" marT="9307" marB="0" anchor="b"/>
                </a:tc>
              </a:tr>
              <a:tr h="381591">
                <a:tc>
                  <a:txBody>
                    <a:bodyPr/>
                    <a:lstStyle/>
                    <a:p>
                      <a:pPr algn="ctr" fontAlgn="b"/>
                      <a:r>
                        <a:rPr lang="en-US" sz="1800" u="none" strike="noStrike">
                          <a:effectLst/>
                        </a:rPr>
                        <a:t> </a:t>
                      </a:r>
                      <a:endParaRPr lang="en-US" sz="1800" b="0" i="0" u="none" strike="noStrike">
                        <a:solidFill>
                          <a:srgbClr val="000000"/>
                        </a:solidFill>
                        <a:effectLst/>
                        <a:latin typeface="Arial"/>
                      </a:endParaRPr>
                    </a:p>
                  </a:txBody>
                  <a:tcPr marL="9307" marR="9307" marT="9307" marB="0" anchor="b"/>
                </a:tc>
                <a:tc>
                  <a:txBody>
                    <a:bodyPr/>
                    <a:lstStyle/>
                    <a:p>
                      <a:pPr algn="ctr" fontAlgn="b"/>
                      <a:r>
                        <a:rPr lang="en-US" sz="1800" u="none" strike="noStrike">
                          <a:effectLst/>
                        </a:rPr>
                        <a:t> </a:t>
                      </a:r>
                      <a:endParaRPr lang="en-US" sz="1800" b="0" i="0" u="none" strike="noStrike">
                        <a:solidFill>
                          <a:srgbClr val="000000"/>
                        </a:solidFill>
                        <a:effectLst/>
                        <a:latin typeface="Arial"/>
                      </a:endParaRPr>
                    </a:p>
                  </a:txBody>
                  <a:tcPr marL="9307" marR="9307" marT="9307" marB="0" anchor="b"/>
                </a:tc>
                <a:tc>
                  <a:txBody>
                    <a:bodyPr/>
                    <a:lstStyle/>
                    <a:p>
                      <a:pPr algn="ctr" fontAlgn="b"/>
                      <a:r>
                        <a:rPr lang="en-US" sz="1800" u="none" strike="noStrike">
                          <a:effectLst/>
                        </a:rPr>
                        <a:t> </a:t>
                      </a:r>
                      <a:endParaRPr lang="en-US" sz="1800" b="0" i="0" u="none" strike="noStrike">
                        <a:solidFill>
                          <a:srgbClr val="000000"/>
                        </a:solidFill>
                        <a:effectLst/>
                        <a:latin typeface="Arial"/>
                      </a:endParaRPr>
                    </a:p>
                  </a:txBody>
                  <a:tcPr marL="9307" marR="9307" marT="9307" marB="0" anchor="b"/>
                </a:tc>
              </a:tr>
              <a:tr h="316441">
                <a:tc>
                  <a:txBody>
                    <a:bodyPr/>
                    <a:lstStyle/>
                    <a:p>
                      <a:pPr algn="ctr" rtl="0" fontAlgn="b"/>
                      <a:r>
                        <a:rPr lang="en-US" sz="1400" u="none" strike="noStrike">
                          <a:effectLst/>
                        </a:rPr>
                        <a:t>clozapine</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SDA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Clozaril</a:t>
                      </a:r>
                      <a:endParaRPr lang="en-US" sz="1400" b="0" i="0" u="none" strike="noStrike">
                        <a:solidFill>
                          <a:srgbClr val="2F2B20"/>
                        </a:solidFill>
                        <a:effectLst/>
                        <a:latin typeface="Calibri"/>
                      </a:endParaRPr>
                    </a:p>
                  </a:txBody>
                  <a:tcPr marL="9307" marR="9307" marT="9307" marB="0" anchor="b"/>
                </a:tc>
              </a:tr>
              <a:tr h="437433">
                <a:tc>
                  <a:txBody>
                    <a:bodyPr/>
                    <a:lstStyle/>
                    <a:p>
                      <a:pPr algn="ctr" rtl="0" fontAlgn="b"/>
                      <a:r>
                        <a:rPr lang="en-US" sz="1400" u="none" strike="noStrike">
                          <a:effectLst/>
                        </a:rPr>
                        <a:t> </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 </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 </a:t>
                      </a:r>
                      <a:endParaRPr lang="en-US" sz="1400" b="0" i="0" u="none" strike="noStrike">
                        <a:solidFill>
                          <a:srgbClr val="2F2B20"/>
                        </a:solidFill>
                        <a:effectLst/>
                        <a:latin typeface="Calibri"/>
                      </a:endParaRPr>
                    </a:p>
                  </a:txBody>
                  <a:tcPr marL="9307" marR="9307" marT="9307" marB="0" anchor="b"/>
                </a:tc>
              </a:tr>
              <a:tr h="0">
                <a:tc>
                  <a:txBody>
                    <a:bodyPr/>
                    <a:lstStyle/>
                    <a:p>
                      <a:pPr algn="ctr" rtl="0" fontAlgn="b"/>
                      <a:r>
                        <a:rPr lang="en-US" sz="1400" u="none" strike="noStrike">
                          <a:effectLst/>
                        </a:rPr>
                        <a:t>ziprasidone</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SDA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Geodon</a:t>
                      </a:r>
                      <a:endParaRPr lang="en-US" sz="1400" b="0" i="0" u="none" strike="noStrike">
                        <a:solidFill>
                          <a:srgbClr val="2F2B20"/>
                        </a:solidFill>
                        <a:effectLst/>
                        <a:latin typeface="Calibri"/>
                      </a:endParaRPr>
                    </a:p>
                  </a:txBody>
                  <a:tcPr marL="9307" marR="9307" marT="9307" marB="0" anchor="b"/>
                </a:tc>
              </a:tr>
              <a:tr h="241984">
                <a:tc>
                  <a:txBody>
                    <a:bodyPr/>
                    <a:lstStyle/>
                    <a:p>
                      <a:pPr algn="ctr" rtl="0" fontAlgn="b"/>
                      <a:r>
                        <a:rPr lang="en-US" sz="1400" u="none" strike="noStrike">
                          <a:effectLst/>
                        </a:rPr>
                        <a:t>iloperidone</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SDA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dirty="0">
                          <a:effectLst/>
                        </a:rPr>
                        <a:t> </a:t>
                      </a:r>
                      <a:r>
                        <a:rPr lang="en-US" sz="1400" u="none" strike="noStrike" dirty="0" err="1">
                          <a:effectLst/>
                        </a:rPr>
                        <a:t>Fanapt</a:t>
                      </a:r>
                      <a:endParaRPr lang="en-US" sz="1400" b="0" i="0" u="none" strike="noStrike" dirty="0">
                        <a:solidFill>
                          <a:srgbClr val="2F2B20"/>
                        </a:solidFill>
                        <a:effectLst/>
                        <a:latin typeface="Calibri"/>
                      </a:endParaRPr>
                    </a:p>
                  </a:txBody>
                  <a:tcPr marL="9307" marR="9307" marT="9307" marB="0" anchor="b"/>
                </a:tc>
              </a:tr>
              <a:tr h="241984">
                <a:tc>
                  <a:txBody>
                    <a:bodyPr/>
                    <a:lstStyle/>
                    <a:p>
                      <a:pPr algn="ctr" rtl="0" fontAlgn="b"/>
                      <a:r>
                        <a:rPr lang="en-US" sz="1400" u="none" strike="noStrike">
                          <a:effectLst/>
                        </a:rPr>
                        <a:t>lurasidone</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a:effectLst/>
                        </a:rPr>
                        <a:t>SDA</a:t>
                      </a:r>
                      <a:endParaRPr lang="en-US" sz="1400" b="0" i="0" u="none" strike="noStrike">
                        <a:solidFill>
                          <a:srgbClr val="2F2B20"/>
                        </a:solidFill>
                        <a:effectLst/>
                        <a:latin typeface="Calibri"/>
                      </a:endParaRPr>
                    </a:p>
                  </a:txBody>
                  <a:tcPr marL="9307" marR="9307" marT="9307" marB="0" anchor="b"/>
                </a:tc>
                <a:tc>
                  <a:txBody>
                    <a:bodyPr/>
                    <a:lstStyle/>
                    <a:p>
                      <a:pPr algn="ctr" rtl="0" fontAlgn="b"/>
                      <a:r>
                        <a:rPr lang="en-US" sz="1400" u="none" strike="noStrike" dirty="0" err="1">
                          <a:effectLst/>
                        </a:rPr>
                        <a:t>Latuda</a:t>
                      </a:r>
                      <a:r>
                        <a:rPr lang="en-US" sz="1400" u="none" strike="noStrike" dirty="0">
                          <a:effectLst/>
                        </a:rPr>
                        <a:t> </a:t>
                      </a:r>
                      <a:endParaRPr lang="en-US" sz="1400" b="0" i="0" u="none" strike="noStrike" dirty="0">
                        <a:solidFill>
                          <a:srgbClr val="2F2B20"/>
                        </a:solidFill>
                        <a:effectLst/>
                        <a:latin typeface="Calibri"/>
                      </a:endParaRPr>
                    </a:p>
                  </a:txBody>
                  <a:tcPr marL="9307" marR="9307" marT="9307" marB="0" anchor="b"/>
                </a:tc>
              </a:tr>
            </a:tbl>
          </a:graphicData>
        </a:graphic>
      </p:graphicFrame>
      <p:sp>
        <p:nvSpPr>
          <p:cNvPr id="10" name="Rectangle 9"/>
          <p:cNvSpPr/>
          <p:nvPr/>
        </p:nvSpPr>
        <p:spPr>
          <a:xfrm>
            <a:off x="2286000" y="5846174"/>
            <a:ext cx="4572000" cy="938719"/>
          </a:xfrm>
          <a:prstGeom prst="rect">
            <a:avLst/>
          </a:prstGeom>
          <a:ln>
            <a:solidFill>
              <a:schemeClr val="accent1"/>
            </a:solidFill>
          </a:ln>
        </p:spPr>
        <p:txBody>
          <a:bodyPr>
            <a:spAutoFit/>
          </a:bodyPr>
          <a:lstStyle/>
          <a:p>
            <a:pPr>
              <a:defRPr/>
            </a:pPr>
            <a:r>
              <a:rPr lang="en-US" sz="1100" dirty="0"/>
              <a:t>A number of atypical antipsychotic agents also have 5HT</a:t>
            </a:r>
            <a:r>
              <a:rPr lang="en-US" sz="1100" baseline="-25000" dirty="0"/>
              <a:t>1A</a:t>
            </a:r>
            <a:r>
              <a:rPr lang="en-US" sz="1100" dirty="0"/>
              <a:t> partial agonistic properties. Recall that these receptors are </a:t>
            </a:r>
            <a:r>
              <a:rPr lang="en-US" sz="1100" dirty="0" err="1"/>
              <a:t>autoreceptors</a:t>
            </a:r>
            <a:r>
              <a:rPr lang="en-US" sz="1100" dirty="0"/>
              <a:t>, and thus they slow the release of serotonin, which in turn enhances dopamine release and reduces glutamate release – actions synergistic with other atypical antipsychotic pharmacology</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mtClean="0">
                <a:solidFill>
                  <a:srgbClr val="595959"/>
                </a:solidFill>
                <a:latin typeface="Century Gothic" pitchFamily="34" charset="0"/>
              </a:rPr>
              <a:t>Novel text copyright S. E. Ball &amp; L.H. Ball, All Rights Reserved</a:t>
            </a:r>
            <a:endParaRPr lang="en-US" altLang="en-US" smtClean="0">
              <a:solidFill>
                <a:srgbClr val="595959"/>
              </a:solidFill>
              <a:latin typeface="Century Gothic" pitchFamily="34" charset="0"/>
            </a:endParaRPr>
          </a:p>
        </p:txBody>
      </p:sp>
      <p:sp>
        <p:nvSpPr>
          <p:cNvPr id="81923" name="Rectangle 2"/>
          <p:cNvSpPr>
            <a:spLocks noGrp="1"/>
          </p:cNvSpPr>
          <p:nvPr>
            <p:ph type="title"/>
          </p:nvPr>
        </p:nvSpPr>
        <p:spPr bwMode="auto">
          <a:xfrm>
            <a:off x="457200" y="0"/>
            <a:ext cx="8229600" cy="914400"/>
          </a:xfrm>
          <a:extLst/>
        </p:spPr>
        <p:txBody>
          <a:bodyPr wrap="square" numCol="1" anchorCtr="0" compatLnSpc="1">
            <a:prstTxWarp prst="textNoShape">
              <a:avLst/>
            </a:prstTxWarp>
          </a:bodyPr>
          <a:lstStyle/>
          <a:p>
            <a:pPr eaLnBrk="1" fontAlgn="auto" hangingPunct="1">
              <a:spcAft>
                <a:spcPts val="0"/>
              </a:spcAft>
              <a:defRPr/>
            </a:pPr>
            <a:r>
              <a:rPr lang="en-US" sz="3200" dirty="0" smtClean="0"/>
              <a:t>A Prescriptive Note</a:t>
            </a:r>
          </a:p>
        </p:txBody>
      </p:sp>
      <p:sp>
        <p:nvSpPr>
          <p:cNvPr id="46084" name="Rectangle 3"/>
          <p:cNvSpPr>
            <a:spLocks noGrp="1"/>
          </p:cNvSpPr>
          <p:nvPr>
            <p:ph type="body" idx="1"/>
          </p:nvPr>
        </p:nvSpPr>
        <p:spPr>
          <a:xfrm>
            <a:off x="155275" y="990600"/>
            <a:ext cx="8074325" cy="5565475"/>
          </a:xfrm>
        </p:spPr>
        <p:txBody>
          <a:bodyPr>
            <a:normAutofit lnSpcReduction="10000"/>
          </a:bodyPr>
          <a:lstStyle/>
          <a:p>
            <a:pPr eaLnBrk="1" hangingPunct="1">
              <a:lnSpc>
                <a:spcPct val="90000"/>
              </a:lnSpc>
            </a:pPr>
            <a:r>
              <a:rPr lang="en-US" altLang="en-US" sz="2800" dirty="0" smtClean="0"/>
              <a:t>Atypical antipsychotics are prescribed for many conditions besides schizophrenia:</a:t>
            </a:r>
          </a:p>
          <a:p>
            <a:pPr lvl="1" eaLnBrk="1" hangingPunct="1">
              <a:lnSpc>
                <a:spcPct val="90000"/>
              </a:lnSpc>
            </a:pPr>
            <a:r>
              <a:rPr lang="en-US" altLang="en-US" sz="2400" dirty="0" smtClean="0">
                <a:solidFill>
                  <a:schemeClr val="tx1"/>
                </a:solidFill>
              </a:rPr>
              <a:t>They may help to modulate the effects of “mood stabilizers” in bipolar disorders and even unipolar depression.</a:t>
            </a:r>
          </a:p>
          <a:p>
            <a:pPr lvl="1" eaLnBrk="1" hangingPunct="1">
              <a:lnSpc>
                <a:spcPct val="90000"/>
              </a:lnSpc>
            </a:pPr>
            <a:r>
              <a:rPr lang="en-US" altLang="en-US" sz="2400" dirty="0" smtClean="0">
                <a:solidFill>
                  <a:schemeClr val="tx1"/>
                </a:solidFill>
              </a:rPr>
              <a:t>They are often one of several drugs prescribed for children with severe behavioral problems. Often problematically labeled as “childhood bipolar disorder,” these children is diagnosed differently using the DSM-5.</a:t>
            </a:r>
          </a:p>
          <a:p>
            <a:pPr lvl="1" eaLnBrk="1" hangingPunct="1">
              <a:lnSpc>
                <a:spcPct val="90000"/>
              </a:lnSpc>
            </a:pPr>
            <a:r>
              <a:rPr lang="en-US" altLang="en-US" sz="2400" dirty="0" smtClean="0">
                <a:solidFill>
                  <a:schemeClr val="tx1"/>
                </a:solidFill>
              </a:rPr>
              <a:t>Some children with severe ADHD may also have these drugs prescribed for them to contain their impulsivity and related misconduct.</a:t>
            </a:r>
          </a:p>
          <a:p>
            <a:pPr lvl="1" eaLnBrk="1" hangingPunct="1">
              <a:lnSpc>
                <a:spcPct val="90000"/>
              </a:lnSpc>
            </a:pPr>
            <a:r>
              <a:rPr lang="en-US" altLang="en-US" sz="2400" dirty="0" smtClean="0">
                <a:solidFill>
                  <a:schemeClr val="tx1"/>
                </a:solidFill>
              </a:rPr>
              <a:t>You should note that there is a lot of misdiagnosis in modern psychiatry, in part to facilitate certainty in third party </a:t>
            </a:r>
            <a:r>
              <a:rPr lang="en-US" altLang="en-US" sz="2400" dirty="0" smtClean="0">
                <a:solidFill>
                  <a:schemeClr val="tx1"/>
                </a:solidFill>
              </a:rPr>
              <a:t>payments</a:t>
            </a:r>
            <a:endParaRPr lang="en-US" altLang="en-US" sz="2400" dirty="0" smtClean="0">
              <a:solidFill>
                <a:schemeClr val="tx1"/>
              </a:solidFill>
            </a:endParaRPr>
          </a:p>
          <a:p>
            <a:pPr lvl="1" eaLnBrk="1" hangingPunct="1">
              <a:lnSpc>
                <a:spcPct val="90000"/>
              </a:lnSpc>
            </a:pPr>
            <a:endParaRPr lang="en-US" altLang="en-US" sz="2400" dirty="0" smtClean="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066800"/>
            <a:ext cx="7696200" cy="5257800"/>
          </a:xfrm>
        </p:spPr>
        <p:txBody>
          <a:bodyPr>
            <a:normAutofit fontScale="92500" lnSpcReduction="20000"/>
          </a:bodyPr>
          <a:lstStyle/>
          <a:p>
            <a:pPr eaLnBrk="1" hangingPunct="1"/>
            <a:r>
              <a:rPr lang="en-US" sz="2000" dirty="0" smtClean="0"/>
              <a:t>A distinct period of abnormally and persistently elevated, expansive, or irritable mood, lasting at least one week (or any duration if hospitalization is necessary)</a:t>
            </a:r>
          </a:p>
          <a:p>
            <a:pPr eaLnBrk="1" hangingPunct="1"/>
            <a:r>
              <a:rPr lang="en-US" sz="2000" dirty="0" smtClean="0"/>
              <a:t>During the mood disturbance three or more of the following are present in significant degree (four or more if mood is only irritable):</a:t>
            </a:r>
          </a:p>
          <a:p>
            <a:pPr lvl="1" eaLnBrk="1" hangingPunct="1">
              <a:buClr>
                <a:srgbClr val="987D5A"/>
              </a:buClr>
            </a:pPr>
            <a:r>
              <a:rPr lang="en-US" sz="2000" dirty="0" smtClean="0">
                <a:solidFill>
                  <a:schemeClr val="tx1"/>
                </a:solidFill>
              </a:rPr>
              <a:t>Inflated self-esteem or grandiosity</a:t>
            </a:r>
          </a:p>
          <a:p>
            <a:pPr lvl="1" eaLnBrk="1" hangingPunct="1">
              <a:buClr>
                <a:srgbClr val="987D5A"/>
              </a:buClr>
            </a:pPr>
            <a:r>
              <a:rPr lang="en-US" sz="2000" dirty="0" smtClean="0">
                <a:solidFill>
                  <a:schemeClr val="tx1"/>
                </a:solidFill>
              </a:rPr>
              <a:t>Decreased need for sleep</a:t>
            </a:r>
          </a:p>
          <a:p>
            <a:pPr lvl="1" eaLnBrk="1" hangingPunct="1">
              <a:buClr>
                <a:srgbClr val="987D5A"/>
              </a:buClr>
            </a:pPr>
            <a:r>
              <a:rPr lang="en-US" sz="2000" dirty="0" smtClean="0">
                <a:solidFill>
                  <a:schemeClr val="tx1"/>
                </a:solidFill>
              </a:rPr>
              <a:t>More talkative than usual or pressured to keep talking</a:t>
            </a:r>
          </a:p>
          <a:p>
            <a:pPr lvl="1" eaLnBrk="1" hangingPunct="1">
              <a:buClr>
                <a:srgbClr val="987D5A"/>
              </a:buClr>
            </a:pPr>
            <a:r>
              <a:rPr lang="en-US" sz="2000" dirty="0" smtClean="0">
                <a:solidFill>
                  <a:schemeClr val="tx1"/>
                </a:solidFill>
              </a:rPr>
              <a:t>Flights of ideas or subjective experience that thoughts are racing</a:t>
            </a:r>
          </a:p>
          <a:p>
            <a:pPr lvl="1" eaLnBrk="1" hangingPunct="1">
              <a:buClr>
                <a:srgbClr val="987D5A"/>
              </a:buClr>
            </a:pPr>
            <a:r>
              <a:rPr lang="en-US" sz="2000" dirty="0" smtClean="0">
                <a:solidFill>
                  <a:schemeClr val="tx1"/>
                </a:solidFill>
              </a:rPr>
              <a:t>Distractibility</a:t>
            </a:r>
          </a:p>
          <a:p>
            <a:pPr lvl="1">
              <a:buClr>
                <a:srgbClr val="987D5A"/>
              </a:buClr>
            </a:pPr>
            <a:r>
              <a:rPr lang="en-US" sz="2000" dirty="0" smtClean="0">
                <a:solidFill>
                  <a:schemeClr val="tx1"/>
                </a:solidFill>
              </a:rPr>
              <a:t>Increase in goal-directed activity (socially, vocationally, academically, sexually) or psychomotor agitation</a:t>
            </a:r>
          </a:p>
          <a:p>
            <a:pPr lvl="1">
              <a:buClr>
                <a:srgbClr val="987D5A"/>
              </a:buClr>
            </a:pPr>
            <a:r>
              <a:rPr lang="en-US" sz="2000" dirty="0" smtClean="0">
                <a:solidFill>
                  <a:schemeClr val="tx1"/>
                </a:solidFill>
              </a:rPr>
              <a:t>Excessive involvement in pleasurable activities with a high potential for painful consequences (e.g., buying sprees, foolish investment, sexual indiscretions</a:t>
            </a:r>
            <a:r>
              <a:rPr lang="en-US" sz="2000" dirty="0" smtClean="0">
                <a:solidFill>
                  <a:schemeClr val="tx1"/>
                </a:solidFill>
              </a:rPr>
              <a:t>)</a:t>
            </a:r>
          </a:p>
          <a:p>
            <a:pPr>
              <a:buClr>
                <a:srgbClr val="987D5A"/>
              </a:buClr>
            </a:pPr>
            <a:r>
              <a:rPr lang="en-US" sz="2400" dirty="0" smtClean="0"/>
              <a:t>A </a:t>
            </a:r>
            <a:r>
              <a:rPr lang="en-US" sz="2400" dirty="0" err="1" smtClean="0"/>
              <a:t>hypomanic</a:t>
            </a:r>
            <a:r>
              <a:rPr lang="en-US" sz="2400" dirty="0" smtClean="0"/>
              <a:t> episode is pretty much the same but it lasts only 4-6 days</a:t>
            </a:r>
            <a:endParaRPr lang="en-US" sz="2400" dirty="0" smtClean="0">
              <a:solidFill>
                <a:schemeClr val="tx1"/>
              </a:solidFill>
            </a:endParaRPr>
          </a:p>
          <a:p>
            <a:pPr lvl="1" eaLnBrk="1" hangingPunct="1">
              <a:buClr>
                <a:srgbClr val="987D5A"/>
              </a:buClr>
            </a:pPr>
            <a:endParaRPr lang="en-US" sz="2000" dirty="0" smtClean="0">
              <a:solidFill>
                <a:schemeClr val="tx1"/>
              </a:solidFill>
            </a:endParaRPr>
          </a:p>
        </p:txBody>
      </p:sp>
      <p:sp>
        <p:nvSpPr>
          <p:cNvPr id="13315" name="Rectangle 2"/>
          <p:cNvSpPr>
            <a:spLocks noGrp="1" noChangeArrowheads="1"/>
          </p:cNvSpPr>
          <p:nvPr>
            <p:ph type="title"/>
          </p:nvPr>
        </p:nvSpPr>
        <p:spPr>
          <a:xfrm>
            <a:off x="533400" y="-228600"/>
            <a:ext cx="8229600" cy="914400"/>
          </a:xfrm>
        </p:spPr>
        <p:txBody>
          <a:bodyPr>
            <a:normAutofit fontScale="90000"/>
          </a:bodyPr>
          <a:lstStyle/>
          <a:p>
            <a:pPr eaLnBrk="1" hangingPunct="1"/>
            <a:r>
              <a:rPr lang="en-US" sz="3600" dirty="0" smtClean="0"/>
              <a:t>Manic </a:t>
            </a:r>
            <a:r>
              <a:rPr lang="en-US" sz="3600" dirty="0" smtClean="0"/>
              <a:t>Episode: </a:t>
            </a:r>
            <a:r>
              <a:rPr lang="en-US" sz="3600" dirty="0" smtClean="0"/>
              <a:t>A Defining Syndrome</a:t>
            </a:r>
          </a:p>
        </p:txBody>
      </p:sp>
      <p:sp>
        <p:nvSpPr>
          <p:cNvPr id="29700" name="Footer Placeholder 1"/>
          <p:cNvSpPr>
            <a:spLocks noGrp="1"/>
          </p:cNvSpPr>
          <p:nvPr>
            <p:ph type="ftr" sz="quarter" idx="11"/>
          </p:nvPr>
        </p:nvSpPr>
        <p:spPr bwMode="auto">
          <a:xfrm>
            <a:off x="457200" y="6477000"/>
            <a:ext cx="4800600" cy="309546"/>
          </a:xfrm>
          <a:extLst>
            <a:ext uri="{909E8E84-426E-40DD-AFC4-6F175D3DCCD1}"/>
            <a:ext uri="{91240B29-F687-4F45-9708-019B960494DF}"/>
          </a:extLst>
        </p:spPr>
        <p:txBody>
          <a:bodyPr wrap="square" lIns="91440" tIns="45720" rIns="91440" bIns="45720" numCol="1"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chemeClr val="tx2"/>
                </a:solidFill>
              </a:rPr>
              <a:t>Novel text copyright S. E. Ball &amp; L.H. Ball, All Rights Reserved</a:t>
            </a:r>
            <a:endParaRPr lang="en-US" dirty="0" smtClean="0">
              <a:solidFill>
                <a:schemeClr val="tx2"/>
              </a:solidFill>
            </a:endParaRPr>
          </a:p>
        </p:txBody>
      </p:sp>
      <p:pic>
        <p:nvPicPr>
          <p:cNvPr id="13317" name="Picture 6" descr="http://t0.gstatic.com/images?q=tbn:ANd9GcTquhGaD-hUw4AW9wvtAkDNBC9kdY8Z2JI7I0_MDwF_eCDC9EjW"/>
          <p:cNvPicPr>
            <a:picLocks noChangeAspect="1" noChangeArrowheads="1"/>
          </p:cNvPicPr>
          <p:nvPr/>
        </p:nvPicPr>
        <p:blipFill>
          <a:blip r:embed="rId3" cstate="print"/>
          <a:srcRect/>
          <a:stretch>
            <a:fillRect/>
          </a:stretch>
        </p:blipFill>
        <p:spPr bwMode="auto">
          <a:xfrm>
            <a:off x="7620000" y="914400"/>
            <a:ext cx="1524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idx="1"/>
          </p:nvPr>
        </p:nvSpPr>
        <p:spPr>
          <a:xfrm>
            <a:off x="304800" y="457200"/>
            <a:ext cx="7427913" cy="2359025"/>
          </a:xfrm>
        </p:spPr>
        <p:txBody>
          <a:bodyPr/>
          <a:lstStyle/>
          <a:p>
            <a:pPr eaLnBrk="1" hangingPunct="1"/>
            <a:r>
              <a:rPr lang="en-US" dirty="0" smtClean="0"/>
              <a:t>A series of drugs that stabilize mood, presumably by interfering with a variety of metabolic processes, including alteration of receptors, downstream messengers, or voltage sensitive ion channels</a:t>
            </a:r>
            <a:r>
              <a:rPr lang="en-US" dirty="0" smtClean="0"/>
              <a:t>.</a:t>
            </a:r>
          </a:p>
          <a:p>
            <a:pPr eaLnBrk="1" hangingPunct="1"/>
            <a:endParaRPr lang="en-US" dirty="0" smtClean="0"/>
          </a:p>
        </p:txBody>
      </p:sp>
      <p:sp>
        <p:nvSpPr>
          <p:cNvPr id="37891" name="Title 2"/>
          <p:cNvSpPr>
            <a:spLocks noGrp="1"/>
          </p:cNvSpPr>
          <p:nvPr>
            <p:ph type="title"/>
          </p:nvPr>
        </p:nvSpPr>
        <p:spPr/>
        <p:txBody>
          <a:bodyPr/>
          <a:lstStyle/>
          <a:p>
            <a:pPr eaLnBrk="1" hangingPunct="1"/>
            <a:r>
              <a:rPr lang="en-US" sz="4000" smtClean="0"/>
              <a:t>Effective Mood Stabilizing Agents</a:t>
            </a:r>
          </a:p>
        </p:txBody>
      </p:sp>
      <p:pic>
        <p:nvPicPr>
          <p:cNvPr id="37892" name="Picture 2" descr="https://encrypted-tbn3.gstatic.com/images?q=tbn:ANd9GcRteFT7Avf8GZln7f5xm-owWy-f4awrOQ4SWKKAWD3HtHrjjsJgNA"/>
          <p:cNvPicPr>
            <a:picLocks noChangeAspect="1" noChangeArrowheads="1"/>
          </p:cNvPicPr>
          <p:nvPr/>
        </p:nvPicPr>
        <p:blipFill>
          <a:blip r:embed="rId2" cstate="print"/>
          <a:srcRect/>
          <a:stretch>
            <a:fillRect/>
          </a:stretch>
        </p:blipFill>
        <p:spPr bwMode="auto">
          <a:xfrm>
            <a:off x="6223000" y="5064125"/>
            <a:ext cx="1409700" cy="1247775"/>
          </a:xfrm>
          <a:prstGeom prst="rect">
            <a:avLst/>
          </a:prstGeom>
          <a:noFill/>
          <a:ln w="9525">
            <a:noFill/>
            <a:miter lim="800000"/>
            <a:headEnd/>
            <a:tailEnd/>
          </a:ln>
        </p:spPr>
      </p:pic>
      <p:pic>
        <p:nvPicPr>
          <p:cNvPr id="37893" name="Picture 4" descr="https://encrypted-tbn2.gstatic.com/images?q=tbn:ANd9GcQM3YUgndmpYh2fGmJS0nNgNVVM6O5Q4grXzzJTHqVTA3aDm1ai"/>
          <p:cNvPicPr>
            <a:picLocks noChangeAspect="1" noChangeArrowheads="1"/>
          </p:cNvPicPr>
          <p:nvPr/>
        </p:nvPicPr>
        <p:blipFill>
          <a:blip r:embed="rId3" cstate="print"/>
          <a:srcRect/>
          <a:stretch>
            <a:fillRect/>
          </a:stretch>
        </p:blipFill>
        <p:spPr bwMode="auto">
          <a:xfrm>
            <a:off x="1762125" y="5230813"/>
            <a:ext cx="2057400" cy="914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6050" y="228600"/>
            <a:ext cx="6459538" cy="990600"/>
          </a:xfrm>
        </p:spPr>
        <p:txBody>
          <a:bodyPr>
            <a:normAutofit fontScale="90000"/>
          </a:bodyPr>
          <a:lstStyle/>
          <a:p>
            <a:r>
              <a:rPr lang="en-US" smtClean="0"/>
              <a:t>Lithium Carbonate (Li</a:t>
            </a:r>
            <a:r>
              <a:rPr lang="en-US" baseline="-25000" smtClean="0"/>
              <a:t>2</a:t>
            </a:r>
            <a:r>
              <a:rPr lang="en-US" smtClean="0"/>
              <a:t>CO</a:t>
            </a:r>
            <a:r>
              <a:rPr lang="en-US" baseline="-25000" smtClean="0"/>
              <a:t>3</a:t>
            </a:r>
            <a:r>
              <a:rPr lang="en-US" smtClean="0"/>
              <a:t>)</a:t>
            </a:r>
            <a:endParaRPr lang="en-US" baseline="-25000" smtClean="0"/>
          </a:p>
        </p:txBody>
      </p:sp>
      <p:sp>
        <p:nvSpPr>
          <p:cNvPr id="3" name="Content Placeholder 2"/>
          <p:cNvSpPr>
            <a:spLocks noGrp="1"/>
          </p:cNvSpPr>
          <p:nvPr>
            <p:ph sz="quarter" idx="1"/>
          </p:nvPr>
        </p:nvSpPr>
        <p:spPr>
          <a:xfrm>
            <a:off x="612775" y="1404938"/>
            <a:ext cx="8153400" cy="5311775"/>
          </a:xfrm>
        </p:spPr>
        <p:txBody>
          <a:bodyPr/>
          <a:lstStyle/>
          <a:p>
            <a:pPr eaLnBrk="1" hangingPunct="1">
              <a:defRPr/>
            </a:pPr>
            <a:r>
              <a:rPr lang="en-US" dirty="0" smtClean="0"/>
              <a:t>Lithium Salts</a:t>
            </a:r>
          </a:p>
          <a:p>
            <a:pPr lvl="1" eaLnBrk="1" hangingPunct="1">
              <a:defRPr/>
            </a:pPr>
            <a:r>
              <a:rPr lang="en-US" sz="2000" dirty="0" smtClean="0"/>
              <a:t>Marketed as </a:t>
            </a:r>
            <a:r>
              <a:rPr lang="en-US" sz="2000" dirty="0" err="1" smtClean="0"/>
              <a:t>Lithotabs</a:t>
            </a:r>
            <a:r>
              <a:rPr lang="en-US" sz="2000" dirty="0" smtClean="0"/>
              <a:t>, </a:t>
            </a:r>
            <a:r>
              <a:rPr lang="en-US" sz="2000" dirty="0" err="1" smtClean="0"/>
              <a:t>Eskalith</a:t>
            </a:r>
            <a:r>
              <a:rPr lang="en-US" sz="2000" dirty="0" smtClean="0"/>
              <a:t>, </a:t>
            </a:r>
            <a:r>
              <a:rPr lang="en-US" sz="2000" dirty="0" err="1" smtClean="0"/>
              <a:t>Lithonate</a:t>
            </a:r>
            <a:r>
              <a:rPr lang="en-US" sz="2000" dirty="0" smtClean="0"/>
              <a:t>, </a:t>
            </a:r>
            <a:r>
              <a:rPr lang="en-US" sz="2000" dirty="0" err="1" smtClean="0"/>
              <a:t>Lithane</a:t>
            </a:r>
            <a:r>
              <a:rPr lang="en-US" sz="2000" dirty="0" smtClean="0"/>
              <a:t>, </a:t>
            </a:r>
            <a:r>
              <a:rPr lang="en-US" sz="2000" dirty="0" err="1" smtClean="0"/>
              <a:t>Carbolith</a:t>
            </a:r>
            <a:r>
              <a:rPr lang="en-US" sz="2000" dirty="0" smtClean="0"/>
              <a:t>, Lithobid, </a:t>
            </a:r>
            <a:r>
              <a:rPr lang="en-US" sz="2000" dirty="0" err="1" smtClean="0"/>
              <a:t>Duralith</a:t>
            </a:r>
            <a:r>
              <a:rPr lang="en-US" sz="2000" dirty="0" smtClean="0"/>
              <a:t>, etc.</a:t>
            </a:r>
          </a:p>
          <a:p>
            <a:pPr lvl="1" eaLnBrk="1" hangingPunct="1">
              <a:defRPr/>
            </a:pPr>
            <a:r>
              <a:rPr lang="en-US" sz="2000" dirty="0" smtClean="0"/>
              <a:t>Most effective in managing bipolar I disorders, less effective with rapid cycling and mixed episodes</a:t>
            </a:r>
          </a:p>
          <a:p>
            <a:pPr lvl="1" eaLnBrk="1" hangingPunct="1">
              <a:defRPr/>
            </a:pPr>
            <a:r>
              <a:rPr lang="en-US" sz="2000" dirty="0" smtClean="0"/>
              <a:t>The mechanism of action is still uncertain, but signs point to second messengers and beyond (down to the genome)</a:t>
            </a:r>
          </a:p>
          <a:p>
            <a:pPr lvl="1" eaLnBrk="1" hangingPunct="1">
              <a:defRPr/>
            </a:pPr>
            <a:r>
              <a:rPr lang="en-US" sz="2000" dirty="0" smtClean="0"/>
              <a:t>Side-effects include </a:t>
            </a:r>
          </a:p>
          <a:p>
            <a:pPr lvl="2" eaLnBrk="1" hangingPunct="1">
              <a:defRPr/>
            </a:pPr>
            <a:r>
              <a:rPr lang="en-US" sz="1700" dirty="0" smtClean="0"/>
              <a:t>GI symptoms (it’s an acute emetic drug)</a:t>
            </a:r>
          </a:p>
          <a:p>
            <a:pPr lvl="2" eaLnBrk="1" hangingPunct="1">
              <a:defRPr/>
            </a:pPr>
            <a:r>
              <a:rPr lang="en-US" sz="1700" dirty="0" smtClean="0"/>
              <a:t>Weight gain</a:t>
            </a:r>
          </a:p>
          <a:p>
            <a:pPr lvl="2" eaLnBrk="1" hangingPunct="1">
              <a:defRPr/>
            </a:pPr>
            <a:r>
              <a:rPr lang="en-US" sz="1700" dirty="0" smtClean="0"/>
              <a:t>Alopecia</a:t>
            </a:r>
          </a:p>
          <a:p>
            <a:pPr lvl="2" eaLnBrk="1" hangingPunct="1">
              <a:defRPr/>
            </a:pPr>
            <a:r>
              <a:rPr lang="en-US" sz="1700" dirty="0" smtClean="0"/>
              <a:t>Weakened cognitive performance</a:t>
            </a:r>
          </a:p>
          <a:p>
            <a:pPr lvl="2" eaLnBrk="1" hangingPunct="1">
              <a:defRPr/>
            </a:pPr>
            <a:r>
              <a:rPr lang="en-US" sz="1700" dirty="0" smtClean="0"/>
              <a:t>Problems with motor coordination</a:t>
            </a:r>
          </a:p>
          <a:p>
            <a:pPr lvl="2" eaLnBrk="1" hangingPunct="1">
              <a:defRPr/>
            </a:pPr>
            <a:r>
              <a:rPr lang="en-US" sz="1700" dirty="0" smtClean="0"/>
              <a:t>Thyroid and kidney problems</a:t>
            </a:r>
          </a:p>
          <a:p>
            <a:pPr lvl="1" eaLnBrk="1" hangingPunct="1">
              <a:defRPr/>
            </a:pPr>
            <a:r>
              <a:rPr lang="en-US" sz="2000" dirty="0" smtClean="0"/>
              <a:t>Lithium ion and metabolic monitoring necessary</a:t>
            </a:r>
          </a:p>
          <a:p>
            <a:pPr marL="366713" lvl="1" indent="0" eaLnBrk="1" hangingPunct="1">
              <a:buFont typeface="Wingdings 2" pitchFamily="18" charset="2"/>
              <a:buNone/>
              <a:defRPr/>
            </a:pPr>
            <a:endParaRPr lang="en-US" sz="2000" dirty="0" smtClean="0"/>
          </a:p>
          <a:p>
            <a:pPr lvl="1" eaLnBrk="1" hangingPunct="1">
              <a:defRPr/>
            </a:pPr>
            <a:endParaRPr lang="en-US" sz="2000" dirty="0" smtClean="0"/>
          </a:p>
          <a:p>
            <a:pPr>
              <a:defRPr/>
            </a:pPr>
            <a:endParaRPr lang="en-US" dirty="0"/>
          </a:p>
        </p:txBody>
      </p:sp>
      <p:pic>
        <p:nvPicPr>
          <p:cNvPr id="38916" name="Picture 5" descr="https://encrypted-tbn2.gstatic.com/images?q=tbn:ANd9GcSH11g-9Q5wvyg9mDhFsQJyO1USuEAshSidPeMfG5DwK8IjM_tl"/>
          <p:cNvPicPr>
            <a:picLocks noChangeAspect="1" noChangeArrowheads="1"/>
          </p:cNvPicPr>
          <p:nvPr/>
        </p:nvPicPr>
        <p:blipFill>
          <a:blip r:embed="rId3" cstate="print"/>
          <a:srcRect/>
          <a:stretch>
            <a:fillRect/>
          </a:stretch>
        </p:blipFill>
        <p:spPr bwMode="auto">
          <a:xfrm>
            <a:off x="6605588" y="84138"/>
            <a:ext cx="2457450" cy="1857375"/>
          </a:xfrm>
          <a:prstGeom prst="rect">
            <a:avLst/>
          </a:prstGeom>
          <a:noFill/>
          <a:ln w="9525">
            <a:noFill/>
            <a:miter lim="800000"/>
            <a:headEnd/>
            <a:tailEnd/>
          </a:ln>
        </p:spPr>
      </p:pic>
      <p:pic>
        <p:nvPicPr>
          <p:cNvPr id="38917" name="Picture 7" descr="https://encrypted-tbn1.gstatic.com/images?q=tbn:ANd9GcTsrbOWcUObKw1TDO6PPv7NFMbxGUIa1XZeaqKyHX74DZUyJya_"/>
          <p:cNvPicPr>
            <a:picLocks noChangeAspect="1" noChangeArrowheads="1"/>
          </p:cNvPicPr>
          <p:nvPr/>
        </p:nvPicPr>
        <p:blipFill>
          <a:blip r:embed="rId4" cstate="print"/>
          <a:srcRect/>
          <a:stretch>
            <a:fillRect/>
          </a:stretch>
        </p:blipFill>
        <p:spPr bwMode="auto">
          <a:xfrm>
            <a:off x="7065963" y="3981450"/>
            <a:ext cx="1743075" cy="2619375"/>
          </a:xfrm>
          <a:prstGeom prst="rect">
            <a:avLst/>
          </a:prstGeom>
          <a:noFill/>
          <a:ln w="9525">
            <a:noFill/>
            <a:miter lim="800000"/>
            <a:headEnd/>
            <a:tailEnd/>
          </a:ln>
        </p:spPr>
      </p:pic>
      <p:sp>
        <p:nvSpPr>
          <p:cNvPr id="38918" name="AutoShape 9" descr="data:image/jpeg;base64,/9j/4AAQSkZJRgABAQAAAQABAAD/2wBDAAkGBwgHBgkIBwgKCgkLDRYPDQwMDRsUFRAWIB0iIiAdHx8kKDQsJCYxJx8fLT0tMTU3Ojo6Iys/RD84QzQ5Ojf/2wBDAQoKCg0MDRoPDxo3JR8lNzc3Nzc3Nzc3Nzc3Nzc3Nzc3Nzc3Nzc3Nzc3Nzc3Nzc3Nzc3Nzc3Nzc3Nzc3Nzc3Nzf/wAARCAC0APADASIAAhEBAxEB/8QAGwAAAwEAAwEAAAAAAAAAAAAAAAECAwQGBwX/xAA8EAABAwMDAgMGBAQGAQUAAAABAAIREiExA0FRBCIFMmETQnGBobEGFJHRFlLB4RUjM3Lw8WJDRFNjgv/EABgBAQADAQAAAAAAAAAAAAAAAAABAwQC/8QAIhEBAQABBAIDAQEBAAAAAAAAAAECAxESUQQxExQhQSJh/9oADAMBAAIRAxEAPwD45J2Flm6ZJbzc8rZsQWnP3UEEOqtCCpBhxgFAaH9zrRsigahBNhtCWpLTDhYYQTU4m4+ARqENBb73I2SD7yfNhKkOMfMlBppiW/DA5UBpDyWzSMom98LQvBbc/LlBBc1l2+XcLMtpI1GmWnHKCyp1TTYeisODJaBcoAGTPvfdaNdNrRuFDNOCSTA39EnuLCKW5+vqg0LIIaT6tlSO58u83IQDIAdefoqADfV3ogVJyfMfqqgOEHzZhSSSQecIqi244QQ6cnI2TaAR3TOfgqcC4THdyhoBFRF/ugQAAFIvwszUM4VkOs6YGxjKokOEgdx2/qgkE+7c7hWIF9/XZJrAwF4MRuj/AFDULEZBQMCRcmnjcJgibxfjCmpzc2OJUkhrTVg+7wgTmnLTAOybWEGWwSMgq23s75HlSHQaSd88ILYA69j6cpPyAMfZU7uAGmYfm26ydIsfOdkFxT2tF+VDpJtY/ZWzsu7dLUbJtFigmLgfqqLbgTI4Q3Tc0hxhWS0gEf8AaCWkMBGRuVRHaGm7TgrJ0h0AWP0VB9DTBmc+iBHTp9RzwmexsG03A5WgMNmKgfd5WT4b35q2/lQSQXG8F2QFEhzqJum6ds8phrSJJ7tkDHbYXG6sBg+Hqmwh+RDhi+Vm4G7ZE72QU58y04GCN0NBaAZHomxpaWzAaMzkpOdJgCyAJl2EVQYj5pVdpGIwUNs2HXPCC892T8cp2glu9iVgHEupBB9R/RWHy+kCB7xO6A9qHEtg8TwrIgEuO2yRAZfTAg/RETBaZaEBBBBOdgmwC7pmMlNjgJEXOUndwgED1QS8kmoeXhMQWh2n81J7T2g07jhVpvANTf8AT3QDnNYCSQfSFm0F3dsNleq0ahkC3CzYSCRKDQvBBA5v6IaKnUgSd5SpqNhf+i1gHtaYjMoEB7MTct5QYePaHI+qg6oNrhvCAS0z7uwQDpuXeY4Ti0g5z6pUOfLhjZagiCCRI3QJ7hQB67LJxOG+ff0RpkzLhJNgm4BoFJsgmsWbcuOTyizBe9reifsw5lQ8w+izbUTD7D7oNA4iSfkU2Nc+XO8+45UtbUJw3b0VlwABPmbgcoIi44+yZht352CqJ73Z4SAPm1B8ECcZFZsVJaXOq3H0Vupd2R8PRMNJFAugb4cySPmFINhA+N0g4i2eUUkiWiRvO6AcKrDOyRlopm+5VgwSGm25UPdLp2GyDNtrYnEKz3t7TBFzG6bgHCclQwFhyg30u9sYAyeEyaBDRA459VIMtDrf7VZIa0OeLnAQZkSLWI3SqBbiDsEw3uq1LNG3K0cQ90090WA4QY1bEGd0R3CkW2anBnuwcHhSTSfX7oKm9/mVFqpdhIAtuTA2CuARJEnYINWtcAALk+VS55EsO2XcpscaS2ZJFypeJEbDCBWcJUuDhm4QSQDJQ0knuwL3Qb6boYcXHwWZcIkz6Kbl1x2C8K3Ce4RJ2QIAak02Az6Je9BsBhJ7qSYxvG60Y0agrdjb+6A0wTc2b90PDYpMxkFALgSCLnbhI9jYuWm6BTBAJE8cpEXlpl029FDanGGgH14WstksbjcjdA23ubxukHSCTiLSpMm4kMG25VasajJ3AQBpABB/7T0y4uJGR5gsWmoxeVYM2FkFPjUFTbNGTypa4ltLYDd+QmATfDRkJEwQNPG5QUImloB/5lNzIIbNuUiS1pOnHqN02ntPvAiUETQSRhaBoAr2ISbAJqgt2SeS51ohBO5dONkva1/FFMGkKS0Vdl3FBoRLQ1/yPCBLDS7mxSY0mxuqqk0bxY8IKcQAGkfGPus6Aw3vuFq3ssYd6rHUkOmqWn6IG2AajcZjhSQSS6c5+CrTFTiBlJ3mpkxx6oJBIFQKuQWVTc5CkNplxPyVNYSA/naUCImARflaNEgVC+3okwiDMWwiu1x3IE4y+iO77ocC22ZyeUOFAAB7v1Rpn2hpuAMoJY2XbUhUCQ8kY4VBoHa3I8yneBnnhBrUIuL/AGWIbTNRN8eioGDaS7ccpONUEElptHCBDMNscLnaXhPiOpptfp9I+D72JX0vwt4bp6ur+Z1AHAGlgI+q70GNDAAqs9Tj6X6ejy9vNWeB+IVwOnI+Jwr/AIf8SkRotpOQXheiUNnCDpg7Kn7F6a54eHbzt34e8TMEaTZGO8KdXwPxHTLWu6VxMT2EEL0ahoVNaJsBhPsZdOcvDxnqvNneEeJNx0Wr62F/qo/wXxPI6LWAORAXp9DSihq6+e9K7407eYt8H8TH/sdX9AuP1PT6/SuLdfRfpTs4ZXrFDSuJ4n0Oh1fTHT1mBzSNx9l1Nb/ji6EnqvLy2om8GMKSWtHYPj8VyPE+nd0XWP6d0w0y13IKy6bQPUdXpaTbFxguGw3V2/5uz7XfZt0Hh3VeIuI6XRLgMuJgNPxX0P4b8Qbp302V81rufg3TaXT9OzT0mQGi0cLmOAWfPWs9Nel4+OXt0Jv4Z69wHdpNBF5J/ZUPwv1lJb7TSjkE/su9QIhIALj7GTR9TTdFH4W68Co6miS0WEm/0Wf8OeJkW6dkEXHtAvQIHCtrRASa+SrLxcJ/XnTPw14q2Y0mCf8A7AtB+GvE7/5DJ2/zBdeg0tTEThdfPk5vjY9vNz+HPE9Jpfq9PUBgMeCSvmPDm6jmPa5rxYg7ei9dDA4wBcrqn4u8M09TRPUabadVnm2JG8qzDV3u1U56Mk/HSn9tt94SBLop8434ToqOcYPKmsA0sEXuVcoMgkw2/KsiCADEcKg0NgkdxwpfYwbneECqDm0M2y5WA0tpab8ndZuMmGikDHqqbSYJwcILgFoJMEbpAgkyL8hJz63RjlJ5E9uAg7b+HtZrel0hO37rtB6oO02FzhAEC21/3XmvQ9eel7HEhhPaTj4L6j/HI0RDlk1J+t2llLI7geqbUoPWN5XlOj451rS1jXarmfmpfqgkyJxfGYT8b8f653UazdM6jNIabWggwD3AkyP0VfxtXyyPVfzTTun+aa0EzsV5r4R4zqHr9ZztbVc12myWvPld/Rfbd4yA1pqzIyo47Uue8X4f491Ldfw7pdXVcdT8wRrva/2jdTtsA7YXB+Sz8V/EHW/4r1Wnp6mqzQ036UNq9nZoeSQYvJAtvELHS8S6XRYG6WnpMaHVANAAB5U9R4n0uu6rWZpPNj3AHGPuV3sptrtP4e60v1uvY/qXa7RrhzXOeHAAgTA928iPhyvr9T1kaBYSKZmIvK6DoeNdP01fsRpsrcXOptJ5KrV8fGsKWuq+Cnirt7L8SajdTq9Mm8sv+q4fhDvZ9fpmO2DB+X9lx9fVPU6he/H2WTHu0iAweW4vutMx/wA7MtynPd6V4b1gaID4kQY3HC31Opbsug9L441li6HDI4XIf+IGb6g/VZMsf43aeU33d0/MtxKX5kcrpn8Qadu8JO/EOk0+a654NHOO6jqRe62brtpF10jT8dY4jvF/VIfiTSDQPaCRbKniryyjvHt2jcIHUN5XRj+JdEZ1R+qX8T6P/wAohTMXFyd7/NBhDqoOxlfG8b6turpaoe6oOaap3sur6/4k09QAN1JM2hcfqOu1eoZNw05KswwtqnPOT9cOZEREYKktBIMX29VbyNS2nPJ9UNaTMZWpiSH0kh13nZUwNb5zJ+yl5AgNvy5Jt7E3GUFU3nUj4BQ+SbKtJpk1GbWncpyZkz80FUdszPqs2yyQ7G3orJtbHCh7vZi4mfogWoARS+HAjfZccdHpvw7UBOBWYC3YDtdAaWOBbk5UWSpls9Mm9Bon3tWo7F5SPRabTBOp8nlcsCSDF9irmoRNzgcpxnSeeXbhfktICQdSD/5lV+W0w2XhzgNnOK5DO2Q4WUOPdJinZRxnSeeXbFnTaHvsEfEp/lNAun2LaRgSbrSKj3WB42WjXUWI+CnaOeV7ZO6Xpm29i2s87LbT0W6TYY0MO5Cggts6JIsVQdLRUaY+qnaG9Q+bQe3cJszfy8qi0G+YT8zMzGAiGOto6erA1GAt25Qeg6UifYD1ubLTGIqOQr03EQMlRtEy2OK/ounaIbpCriSob0ug5/8ApCeJK5us2Wy2c54WN2ODSADym0OV7R+X0NMgDTk4ybK9PQ0mkA6TKdu0KgxwwM3MpuNTey7U2hcrfaXaOkCY02H1pCHaOk0SNLTkf+I/ZDNSmBEjHwWjoIqGdxypQz02su9rQ2P5RhaBxjek7cKAI/zNM2G3CYAIDmnslBTgxrhf/wDQVPdUCCA1g43WdppN2+76JkSPQcoFBIEiGpPxDcJAOOoCXW9eFb5rgTH3CCYgTEzsrLZFQyEnOcXE7lOoC4v6coM3OvUYhBY1zZJBcfqqcALtycyiAG1bHAPKAIpbA/6WYJBBi/KoFzXTYNwZ3VPAMRvj0QAO2x+iqIBJvbKTG+yBdlu/9kGSax5UDgmKj8/5kWIIORtwlVkRnPolNgCQDsf3QSWuFhgptBbc9w29FdiCRYjIQ0zDRvcjlBQZUJN27fFQ8EuLReyt5LROmJAsQsnW+KCiaRTBjcKHGCS0X29Frp5g+YqHiHAgWQU01gOE1cpU+0JptBugtrAo7eSh0sFBkDlAi69Iw3flDqQJcIkWCVUn/b9VLgXOk3J+iC9KXCJ9SpILX9mDsmCW2B+KtpkZE4KCIDLi4PmCzcDNbTLdinqNdMMP/PVUwNZZ2DsgYNRkWPHKtpAENGRcLJrHF0gfLhVqEaZkyTuQgosINO2xSdDiGusQmH1th2Mj0TDYILjPHqgRBLiSACE2itsRHok5xIECw+6AebFA43ugikff+yya+p0DY39FbS3UJYCaeeEDrD7Nufug2BqO/wDwJBo0zSBnB4TMh3dhAXJFQ+A4VMaGiSc5QC0gg3cd+FLhLYA7Rm6BOJq7vLsqgtiLgqJANLjLditNNwEtPk5QSQ1rZdnaNlDZJrcLEparKjIxsEMeYjb7ILc4GIzyEBtXa3ffhJrbiOb+i1gCzfL7xG6BNd7M3N+TulAB9oLeilz26gAJ7RhDXxZ2BhAjJgmZJxiFRBAgkUk3SDHEyRb7rUxTYXG6CGdkzeeDhUYIh0lpweFk40mRgq2uoaZPb/Kgh2nTd1wcEJtaGyT+q1ae2fd3WT4Iq/8ATGAgl3cIwPTdST6wThMk+bfZIMrNTrH45QUwUTNycqiwG8yPsmyH294b8qXAiRF9ggtzgDTORYhQAd7tCTGmAKZv+i0e5re1psglxEwB+mEF9+7OyQIMg52lDLg1AeqC4kfDZMAeb03WJfSaf0CqsNIGXHIQZsPFvjuqda7MbpajIxZxRpmkdyDZoDx6blMuDWhoENOEiSADHbsAm6B3O8x2QQRFxgZQSAAW/onptk1PPaMDlU4NkuaInbhBkS1wpPlOUCfLEt2ATAcTcQ77qa4Bje3wQWDYifiVDQJO3ClthLsbBXTerfYINhIAAb3cKDqCKRaPMqklsVQd3cLJ4kggYQBaMj5KSTUA8QUy4wOZTBrMnAQbh0aRmf2WRNifpypY6XQ4do+qpzYhwAJ2HCCa8FxAdwgCLu8uyY0xqAuEyDf1WYc5z6SL/RBo114NgMIBdquxBG3IUtbPaDYfdajy5uLkoM+KcIpBOYAyVZ/ze4do+6RJ1DBENagRNYqbYhS6XkXVuDIovfCGgtBEXiJQXMsvblRIjk/dAcW5+EFI57cnZAOAvdAlo7hfYfumO2Dkkb7JapH7oMhZxnP2V5bYivZMta4TFtoWbQ5rpJQatIaIPlm0qywNmqPSUNaHCXiINhypeS90CYQIGJcbhBfXBGUoJkZ5BUAUGGGSfog2cC+Lw4fohjibYdv6pNBOZ+PCZNZ7QDqBA3gEUzdZhsGXmStmxhw7v6rFxdWQ5A2gXL7nYqe6/wBSdlTAXD0GZ2UmT2mIGPVABxZc3BVuENBnOFOk0At9qeybhc0tHsm1GZu4Fxte/bji6DhOu6YvvK0pBgwJO3K5Wlp6Wpp6NXs2tdFWpPcCTcJv0unD6Rqu7nEGHDthoMY5kbIOEYd2tN9weUjMhpNzkrm/l9AaepqjWcH0zSXCcb83UabdB3Wlo7tFhcKnHzRO6DjtBDyG7ZTexoBFxwVzXaGk3SDNNzfaMJvUBV5SM+hP6J6mh0wqZUMgB1YxDvuQP1QfO8oIgDn1RqAG5NhgLkjQ0Wup1dQlwDYoe2xpcT9gPms9VrNPVIaZqgidgRP9UECXC/0Tqk07KSSO1lzueE3Q7SFJiEAWiAQf7IaSXCBcbLJp90545WjTBt5uUFagDvJ5/spY6gENElISD2j/AHINOnBbdx+iCoDcyScwgsjImcI8raw0k7g7JsdUJd3AoIIodOeVQaHQ+1KcS4gnt/mQ91IoYIB2CCHCXRPKsCBAQhBm49tW4srLQwBzcuyhCBPJa0ltrwm4QwEWMoQgGEu1YOCEy0FtwhCCdIlumY5hXQA1xGQLIQgz0hW4VSbFM6jzpQXGJxNkIQS60R8UOMQRuEIQI3E7yrBo1KW2HCEINWgOaSR5cfqsC4nVc0m2UIQMCkVNyMINmnU95CEAP9Rw2lF2ugHKEIIf2i2RurN2hxFzZCEFAw0u3wof26hAxEoQgbMgqj2CWjP0QhAaloAsIlJrQPmhCD//2Q=="/>
          <p:cNvSpPr>
            <a:spLocks noChangeAspect="1" noChangeArrowheads="1"/>
          </p:cNvSpPr>
          <p:nvPr/>
        </p:nvSpPr>
        <p:spPr bwMode="auto">
          <a:xfrm>
            <a:off x="155575" y="-822325"/>
            <a:ext cx="2286000" cy="1714500"/>
          </a:xfrm>
          <a:prstGeom prst="rect">
            <a:avLst/>
          </a:prstGeom>
          <a:noFill/>
          <a:ln w="9525">
            <a:noFill/>
            <a:miter lim="800000"/>
            <a:headEnd/>
            <a:tailEnd/>
          </a:ln>
        </p:spPr>
        <p:txBody>
          <a:bodyPr/>
          <a:lstStyle/>
          <a:p>
            <a:endParaRPr lang="en-US"/>
          </a:p>
        </p:txBody>
      </p:sp>
      <p:sp>
        <p:nvSpPr>
          <p:cNvPr id="38919" name="AutoShape 11" descr="data:image/jpeg;base64,/9j/4AAQSkZJRgABAQAAAQABAAD/2wBDAAkGBwgHBgkIBwgKCgkLDRYPDQwMDRsUFRAWIB0iIiAdHx8kKDQsJCYxJx8fLT0tMTU3Ojo6Iys/RD84QzQ5Ojf/2wBDAQoKCg0MDRoPDxo3JR8lNzc3Nzc3Nzc3Nzc3Nzc3Nzc3Nzc3Nzc3Nzc3Nzc3Nzc3Nzc3Nzc3Nzc3Nzc3Nzc3Nzf/wAARCAC0APADASIAAhEBAxEB/8QAGwAAAwEAAwEAAAAAAAAAAAAAAAECAwQGBwX/xAA8EAABAwMDAgMGBAQGAQUAAAABAAIREiExA0FRBCIFMmETQnGBobEGFJHRFlLB4RUjM3Lw8WJDRFNjgv/EABgBAQADAQAAAAAAAAAAAAAAAAABAwQC/8QAIhEBAQABBAIDAQEBAAAAAAAAAAECAxESUQQxExQhQSJh/9oADAMBAAIRAxEAPwD45J2Flm6ZJbzc8rZsQWnP3UEEOqtCCpBhxgFAaH9zrRsigahBNhtCWpLTDhYYQTU4m4+ARqENBb73I2SD7yfNhKkOMfMlBppiW/DA5UBpDyWzSMom98LQvBbc/LlBBc1l2+XcLMtpI1GmWnHKCyp1TTYeisODJaBcoAGTPvfdaNdNrRuFDNOCSTA39EnuLCKW5+vqg0LIIaT6tlSO58u83IQDIAdefoqADfV3ogVJyfMfqqgOEHzZhSSSQecIqi244QQ6cnI2TaAR3TOfgqcC4THdyhoBFRF/ugQAAFIvwszUM4VkOs6YGxjKokOEgdx2/qgkE+7c7hWIF9/XZJrAwF4MRuj/AFDULEZBQMCRcmnjcJgibxfjCmpzc2OJUkhrTVg+7wgTmnLTAOybWEGWwSMgq23s75HlSHQaSd88ILYA69j6cpPyAMfZU7uAGmYfm26ydIsfOdkFxT2tF+VDpJtY/ZWzsu7dLUbJtFigmLgfqqLbgTI4Q3Tc0hxhWS0gEf8AaCWkMBGRuVRHaGm7TgrJ0h0AWP0VB9DTBmc+iBHTp9RzwmexsG03A5WgMNmKgfd5WT4b35q2/lQSQXG8F2QFEhzqJum6ds8phrSJJ7tkDHbYXG6sBg+Hqmwh+RDhi+Vm4G7ZE72QU58y04GCN0NBaAZHomxpaWzAaMzkpOdJgCyAJl2EVQYj5pVdpGIwUNs2HXPCC892T8cp2glu9iVgHEupBB9R/RWHy+kCB7xO6A9qHEtg8TwrIgEuO2yRAZfTAg/RETBaZaEBBBBOdgmwC7pmMlNjgJEXOUndwgED1QS8kmoeXhMQWh2n81J7T2g07jhVpvANTf8AT3QDnNYCSQfSFm0F3dsNleq0ahkC3CzYSCRKDQvBBA5v6IaKnUgSd5SpqNhf+i1gHtaYjMoEB7MTct5QYePaHI+qg6oNrhvCAS0z7uwQDpuXeY4Ti0g5z6pUOfLhjZagiCCRI3QJ7hQB67LJxOG+ff0RpkzLhJNgm4BoFJsgmsWbcuOTyizBe9reifsw5lQ8w+izbUTD7D7oNA4iSfkU2Nc+XO8+45UtbUJw3b0VlwABPmbgcoIi44+yZht352CqJ73Z4SAPm1B8ECcZFZsVJaXOq3H0Vupd2R8PRMNJFAugb4cySPmFINhA+N0g4i2eUUkiWiRvO6AcKrDOyRlopm+5VgwSGm25UPdLp2GyDNtrYnEKz3t7TBFzG6bgHCclQwFhyg30u9sYAyeEyaBDRA459VIMtDrf7VZIa0OeLnAQZkSLWI3SqBbiDsEw3uq1LNG3K0cQ90090WA4QY1bEGd0R3CkW2anBnuwcHhSTSfX7oKm9/mVFqpdhIAtuTA2CuARJEnYINWtcAALk+VS55EsO2XcpscaS2ZJFypeJEbDCBWcJUuDhm4QSQDJQ0knuwL3Qb6boYcXHwWZcIkz6Kbl1x2C8K3Ce4RJ2QIAak02Az6Je9BsBhJ7qSYxvG60Y0agrdjb+6A0wTc2b90PDYpMxkFALgSCLnbhI9jYuWm6BTBAJE8cpEXlpl029FDanGGgH14WstksbjcjdA23ubxukHSCTiLSpMm4kMG25VasajJ3AQBpABB/7T0y4uJGR5gsWmoxeVYM2FkFPjUFTbNGTypa4ltLYDd+QmATfDRkJEwQNPG5QUImloB/5lNzIIbNuUiS1pOnHqN02ntPvAiUETQSRhaBoAr2ISbAJqgt2SeS51ohBO5dONkva1/FFMGkKS0Vdl3FBoRLQ1/yPCBLDS7mxSY0mxuqqk0bxY8IKcQAGkfGPus6Aw3vuFq3ssYd6rHUkOmqWn6IG2AajcZjhSQSS6c5+CrTFTiBlJ3mpkxx6oJBIFQKuQWVTc5CkNplxPyVNYSA/naUCImARflaNEgVC+3okwiDMWwiu1x3IE4y+iO77ocC22ZyeUOFAAB7v1Rpn2hpuAMoJY2XbUhUCQ8kY4VBoHa3I8yneBnnhBrUIuL/AGWIbTNRN8eioGDaS7ccpONUEElptHCBDMNscLnaXhPiOpptfp9I+D72JX0vwt4bp6ur+Z1AHAGlgI+q70GNDAAqs9Tj6X6ejy9vNWeB+IVwOnI+Jwr/AIf8SkRotpOQXheiUNnCDpg7Kn7F6a54eHbzt34e8TMEaTZGO8KdXwPxHTLWu6VxMT2EEL0ahoVNaJsBhPsZdOcvDxnqvNneEeJNx0Wr62F/qo/wXxPI6LWAORAXp9DSihq6+e9K7407eYt8H8TH/sdX9AuP1PT6/SuLdfRfpTs4ZXrFDSuJ4n0Oh1fTHT1mBzSNx9l1Nb/ji6EnqvLy2om8GMKSWtHYPj8VyPE+nd0XWP6d0w0y13IKy6bQPUdXpaTbFxguGw3V2/5uz7XfZt0Hh3VeIuI6XRLgMuJgNPxX0P4b8Qbp302V81rufg3TaXT9OzT0mQGi0cLmOAWfPWs9Nel4+OXt0Jv4Z69wHdpNBF5J/ZUPwv1lJb7TSjkE/su9QIhIALj7GTR9TTdFH4W68Co6miS0WEm/0Wf8OeJkW6dkEXHtAvQIHCtrRASa+SrLxcJ/XnTPw14q2Y0mCf8A7AtB+GvE7/5DJ2/zBdeg0tTEThdfPk5vjY9vNz+HPE9Jpfq9PUBgMeCSvmPDm6jmPa5rxYg7ei9dDA4wBcrqn4u8M09TRPUabadVnm2JG8qzDV3u1U56Mk/HSn9tt94SBLop8434ToqOcYPKmsA0sEXuVcoMgkw2/KsiCADEcKg0NgkdxwpfYwbneECqDm0M2y5WA0tpab8ndZuMmGikDHqqbSYJwcILgFoJMEbpAgkyL8hJz63RjlJ5E9uAg7b+HtZrel0hO37rtB6oO02FzhAEC21/3XmvQ9eel7HEhhPaTj4L6j/HI0RDlk1J+t2llLI7geqbUoPWN5XlOj451rS1jXarmfmpfqgkyJxfGYT8b8f653UazdM6jNIabWggwD3AkyP0VfxtXyyPVfzTTun+aa0EzsV5r4R4zqHr9ZztbVc12myWvPld/Rfbd4yA1pqzIyo47Uue8X4f491Ldfw7pdXVcdT8wRrva/2jdTtsA7YXB+Sz8V/EHW/4r1Wnp6mqzQ036UNq9nZoeSQYvJAtvELHS8S6XRYG6WnpMaHVANAAB5U9R4n0uu6rWZpPNj3AHGPuV3sptrtP4e60v1uvY/qXa7RrhzXOeHAAgTA928iPhyvr9T1kaBYSKZmIvK6DoeNdP01fsRpsrcXOptJ5KrV8fGsKWuq+Cnirt7L8SajdTq9Mm8sv+q4fhDvZ9fpmO2DB+X9lx9fVPU6he/H2WTHu0iAweW4vutMx/wA7MtynPd6V4b1gaID4kQY3HC31Opbsug9L441li6HDI4XIf+IGb6g/VZMsf43aeU33d0/MtxKX5kcrpn8Qadu8JO/EOk0+a654NHOO6jqRe62brtpF10jT8dY4jvF/VIfiTSDQPaCRbKniryyjvHt2jcIHUN5XRj+JdEZ1R+qX8T6P/wAohTMXFyd7/NBhDqoOxlfG8b6turpaoe6oOaap3sur6/4k09QAN1JM2hcfqOu1eoZNw05KswwtqnPOT9cOZEREYKktBIMX29VbyNS2nPJ9UNaTMZWpiSH0kh13nZUwNb5zJ+yl5AgNvy5Jt7E3GUFU3nUj4BQ+SbKtJpk1GbWncpyZkz80FUdszPqs2yyQ7G3orJtbHCh7vZi4mfogWoARS+HAjfZccdHpvw7UBOBWYC3YDtdAaWOBbk5UWSpls9Mm9Bon3tWo7F5SPRabTBOp8nlcsCSDF9irmoRNzgcpxnSeeXbhfktICQdSD/5lV+W0w2XhzgNnOK5DO2Q4WUOPdJinZRxnSeeXbFnTaHvsEfEp/lNAun2LaRgSbrSKj3WB42WjXUWI+CnaOeV7ZO6Xpm29i2s87LbT0W6TYY0MO5Cggts6JIsVQdLRUaY+qnaG9Q+bQe3cJszfy8qi0G+YT8zMzGAiGOto6erA1GAt25Qeg6UifYD1ubLTGIqOQr03EQMlRtEy2OK/ounaIbpCriSob0ug5/8ApCeJK5us2Wy2c54WN2ODSADym0OV7R+X0NMgDTk4ybK9PQ0mkA6TKdu0KgxwwM3MpuNTey7U2hcrfaXaOkCY02H1pCHaOk0SNLTkf+I/ZDNSmBEjHwWjoIqGdxypQz02su9rQ2P5RhaBxjek7cKAI/zNM2G3CYAIDmnslBTgxrhf/wDQVPdUCCA1g43WdppN2+76JkSPQcoFBIEiGpPxDcJAOOoCXW9eFb5rgTH3CCYgTEzsrLZFQyEnOcXE7lOoC4v6coM3OvUYhBY1zZJBcfqqcALtycyiAG1bHAPKAIpbA/6WYJBBi/KoFzXTYNwZ3VPAMRvj0QAO2x+iqIBJvbKTG+yBdlu/9kGSax5UDgmKj8/5kWIIORtwlVkRnPolNgCQDsf3QSWuFhgptBbc9w29FdiCRYjIQ0zDRvcjlBQZUJN27fFQ8EuLReyt5LROmJAsQsnW+KCiaRTBjcKHGCS0X29Frp5g+YqHiHAgWQU01gOE1cpU+0JptBugtrAo7eSh0sFBkDlAi69Iw3flDqQJcIkWCVUn/b9VLgXOk3J+iC9KXCJ9SpILX9mDsmCW2B+KtpkZE4KCIDLi4PmCzcDNbTLdinqNdMMP/PVUwNZZ2DsgYNRkWPHKtpAENGRcLJrHF0gfLhVqEaZkyTuQgosINO2xSdDiGusQmH1th2Mj0TDYILjPHqgRBLiSACE2itsRHok5xIECw+6AebFA43ugikff+yya+p0DY39FbS3UJYCaeeEDrD7Nufug2BqO/wDwJBo0zSBnB4TMh3dhAXJFQ+A4VMaGiSc5QC0gg3cd+FLhLYA7Rm6BOJq7vLsqgtiLgqJANLjLditNNwEtPk5QSQ1rZdnaNlDZJrcLEparKjIxsEMeYjb7ILc4GIzyEBtXa3ffhJrbiOb+i1gCzfL7xG6BNd7M3N+TulAB9oLeilz26gAJ7RhDXxZ2BhAjJgmZJxiFRBAgkUk3SDHEyRb7rUxTYXG6CGdkzeeDhUYIh0lpweFk40mRgq2uoaZPb/Kgh2nTd1wcEJtaGyT+q1ae2fd3WT4Iq/8ATGAgl3cIwPTdST6wThMk+bfZIMrNTrH45QUwUTNycqiwG8yPsmyH294b8qXAiRF9ggtzgDTORYhQAd7tCTGmAKZv+i0e5re1psglxEwB+mEF9+7OyQIMg52lDLg1AeqC4kfDZMAeb03WJfSaf0CqsNIGXHIQZsPFvjuqda7MbpajIxZxRpmkdyDZoDx6blMuDWhoENOEiSADHbsAm6B3O8x2QQRFxgZQSAAW/onptk1PPaMDlU4NkuaInbhBkS1wpPlOUCfLEt2ATAcTcQ77qa4Bje3wQWDYifiVDQJO3ClthLsbBXTerfYINhIAAb3cKDqCKRaPMqklsVQd3cLJ4kggYQBaMj5KSTUA8QUy4wOZTBrMnAQbh0aRmf2WRNifpypY6XQ4do+qpzYhwAJ2HCCa8FxAdwgCLu8uyY0xqAuEyDf1WYc5z6SL/RBo114NgMIBdquxBG3IUtbPaDYfdajy5uLkoM+KcIpBOYAyVZ/ze4do+6RJ1DBENagRNYqbYhS6XkXVuDIovfCGgtBEXiJQXMsvblRIjk/dAcW5+EFI57cnZAOAvdAlo7hfYfumO2Dkkb7JapH7oMhZxnP2V5bYivZMta4TFtoWbQ5rpJQatIaIPlm0qywNmqPSUNaHCXiINhypeS90CYQIGJcbhBfXBGUoJkZ5BUAUGGGSfog2cC+Lw4fohjibYdv6pNBOZ+PCZNZ7QDqBA3gEUzdZhsGXmStmxhw7v6rFxdWQ5A2gXL7nYqe6/wBSdlTAXD0GZ2UmT2mIGPVABxZc3BVuENBnOFOk0At9qeybhc0tHsm1GZu4Fxte/bji6DhOu6YvvK0pBgwJO3K5Wlp6Wpp6NXs2tdFWpPcCTcJv0unD6Rqu7nEGHDthoMY5kbIOEYd2tN9weUjMhpNzkrm/l9AaepqjWcH0zSXCcb83UabdB3Wlo7tFhcKnHzRO6DjtBDyG7ZTexoBFxwVzXaGk3SDNNzfaMJvUBV5SM+hP6J6mh0wqZUMgB1YxDvuQP1QfO8oIgDn1RqAG5NhgLkjQ0Wup1dQlwDYoe2xpcT9gPms9VrNPVIaZqgidgRP9UECXC/0Tqk07KSSO1lzueE3Q7SFJiEAWiAQf7IaSXCBcbLJp90545WjTBt5uUFagDvJ5/spY6gENElISD2j/AHINOnBbdx+iCoDcyScwgsjImcI8raw0k7g7JsdUJd3AoIIodOeVQaHQ+1KcS4gnt/mQ91IoYIB2CCHCXRPKsCBAQhBm49tW4srLQwBzcuyhCBPJa0ltrwm4QwEWMoQgGEu1YOCEy0FtwhCCdIlumY5hXQA1xGQLIQgz0hW4VSbFM6jzpQXGJxNkIQS60R8UOMQRuEIQI3E7yrBo1KW2HCEINWgOaSR5cfqsC4nVc0m2UIQMCkVNyMINmnU95CEAP9Rw2lF2ugHKEIIf2i2RurN2hxFzZCEFAw0u3wof26hAxEoQgbMgqj2CWjP0QhAaloAsIlJrQPmhCD//2Q=="/>
          <p:cNvSpPr>
            <a:spLocks noChangeAspect="1" noChangeArrowheads="1"/>
          </p:cNvSpPr>
          <p:nvPr/>
        </p:nvSpPr>
        <p:spPr bwMode="auto">
          <a:xfrm>
            <a:off x="307975" y="-669925"/>
            <a:ext cx="2286000" cy="1714500"/>
          </a:xfrm>
          <a:prstGeom prst="rect">
            <a:avLst/>
          </a:prstGeom>
          <a:noFill/>
          <a:ln w="9525">
            <a:noFill/>
            <a:miter lim="800000"/>
            <a:headEnd/>
            <a:tailEnd/>
          </a:ln>
        </p:spPr>
        <p:txBody>
          <a:bodyPr/>
          <a:lstStyle/>
          <a:p>
            <a:endParaRPr lang="en-US"/>
          </a:p>
        </p:txBody>
      </p:sp>
      <p:pic>
        <p:nvPicPr>
          <p:cNvPr id="38920" name="Picture 13" descr="http://images.rxlist.com/images/multum/lithium300mg-rox.jpg"/>
          <p:cNvPicPr>
            <a:picLocks noChangeAspect="1" noChangeArrowheads="1"/>
          </p:cNvPicPr>
          <p:nvPr/>
        </p:nvPicPr>
        <p:blipFill>
          <a:blip r:embed="rId5" cstate="print"/>
          <a:srcRect/>
          <a:stretch>
            <a:fillRect/>
          </a:stretch>
        </p:blipFill>
        <p:spPr bwMode="auto">
          <a:xfrm>
            <a:off x="5454650" y="4594225"/>
            <a:ext cx="1462088" cy="1096963"/>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152401" y="228600"/>
            <a:ext cx="8001000" cy="990600"/>
          </a:xfrm>
        </p:spPr>
        <p:txBody>
          <a:bodyPr>
            <a:normAutofit fontScale="90000"/>
          </a:bodyPr>
          <a:lstStyle/>
          <a:p>
            <a:pPr algn="ctr"/>
            <a:r>
              <a:rPr lang="en-US" sz="3600" dirty="0" smtClean="0"/>
              <a:t>The Selective Use of Anticonvulsant Medications as Mood Stabilizers </a:t>
            </a:r>
          </a:p>
        </p:txBody>
      </p:sp>
      <p:sp>
        <p:nvSpPr>
          <p:cNvPr id="39939" name="Content Placeholder 4"/>
          <p:cNvSpPr>
            <a:spLocks noGrp="1"/>
          </p:cNvSpPr>
          <p:nvPr>
            <p:ph sz="quarter" idx="1"/>
          </p:nvPr>
        </p:nvSpPr>
        <p:spPr>
          <a:xfrm>
            <a:off x="612775" y="1600200"/>
            <a:ext cx="7388225" cy="4876800"/>
          </a:xfrm>
        </p:spPr>
        <p:txBody>
          <a:bodyPr/>
          <a:lstStyle/>
          <a:p>
            <a:r>
              <a:rPr lang="en-US" dirty="0" smtClean="0"/>
              <a:t>Many drugs that serve to control seizures in some measure are also effective in controlling mania and related activities – even when their mechanisms of action vary.</a:t>
            </a:r>
          </a:p>
          <a:p>
            <a:r>
              <a:rPr lang="en-US" dirty="0" smtClean="0"/>
              <a:t>Their mechanism of action is typically attributed to a reduction of glutamate (excitatory) activity by inhibiting voltage sensitive sodium channels, OR</a:t>
            </a:r>
          </a:p>
          <a:p>
            <a:r>
              <a:rPr lang="en-US" dirty="0" smtClean="0"/>
              <a:t>Enhancing GABA (inhibitory) output</a:t>
            </a:r>
          </a:p>
          <a:p>
            <a:r>
              <a:rPr lang="en-US" dirty="0" smtClean="0"/>
              <a:t>A few seem to block calcium channels, but they are rarely of optimal effectiveness</a:t>
            </a:r>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 y="304800"/>
            <a:ext cx="9144000" cy="990600"/>
          </a:xfrm>
          <a:solidFill>
            <a:schemeClr val="accent1">
              <a:lumMod val="20000"/>
              <a:lumOff val="80000"/>
            </a:schemeClr>
          </a:solidFill>
        </p:spPr>
        <p:txBody>
          <a:bodyPr>
            <a:normAutofit fontScale="90000"/>
          </a:bodyPr>
          <a:lstStyle/>
          <a:p>
            <a:pPr algn="ctr"/>
            <a:r>
              <a:rPr lang="en-US" sz="3100" dirty="0" smtClean="0"/>
              <a:t>Anticonvulsant Medications as Mood Stabilizers </a:t>
            </a:r>
            <a:r>
              <a:rPr lang="en-US" sz="2800" dirty="0" smtClean="0"/>
              <a:t>(mostly blockers of sodium ion channels)</a:t>
            </a:r>
          </a:p>
        </p:txBody>
      </p:sp>
      <p:sp>
        <p:nvSpPr>
          <p:cNvPr id="44035" name="Content Placeholder 2"/>
          <p:cNvSpPr>
            <a:spLocks noGrp="1"/>
          </p:cNvSpPr>
          <p:nvPr>
            <p:ph sz="quarter" idx="1"/>
          </p:nvPr>
        </p:nvSpPr>
        <p:spPr>
          <a:xfrm>
            <a:off x="511175" y="1492250"/>
            <a:ext cx="8153400" cy="5278438"/>
          </a:xfrm>
        </p:spPr>
        <p:txBody>
          <a:bodyPr/>
          <a:lstStyle/>
          <a:p>
            <a:pPr lvl="1" eaLnBrk="1" hangingPunct="1"/>
            <a:r>
              <a:rPr lang="en-US" smtClean="0"/>
              <a:t>Equetra/Tegretol (carbamazepine)</a:t>
            </a:r>
          </a:p>
          <a:p>
            <a:pPr lvl="1" eaLnBrk="1" hangingPunct="1"/>
            <a:endParaRPr lang="en-US" smtClean="0"/>
          </a:p>
          <a:p>
            <a:pPr lvl="1" eaLnBrk="1" hangingPunct="1"/>
            <a:r>
              <a:rPr lang="en-US" smtClean="0"/>
              <a:t>Trileptal (oxcarbazepine)</a:t>
            </a:r>
          </a:p>
          <a:p>
            <a:pPr lvl="1" eaLnBrk="1" hangingPunct="1"/>
            <a:endParaRPr lang="en-US" smtClean="0"/>
          </a:p>
          <a:p>
            <a:pPr lvl="1" eaLnBrk="1" hangingPunct="1"/>
            <a:r>
              <a:rPr lang="en-US" smtClean="0"/>
              <a:t>Stedesa (licarbazepine) </a:t>
            </a:r>
          </a:p>
          <a:p>
            <a:pPr lvl="1" eaLnBrk="1" hangingPunct="1"/>
            <a:endParaRPr lang="en-US" smtClean="0"/>
          </a:p>
          <a:p>
            <a:pPr lvl="1" eaLnBrk="1" hangingPunct="1"/>
            <a:r>
              <a:rPr lang="en-US" smtClean="0"/>
              <a:t>Depakene (valproic acid)</a:t>
            </a:r>
          </a:p>
          <a:p>
            <a:pPr lvl="1" eaLnBrk="1" hangingPunct="1"/>
            <a:endParaRPr lang="en-US" smtClean="0"/>
          </a:p>
          <a:p>
            <a:pPr lvl="1" eaLnBrk="1" hangingPunct="1"/>
            <a:r>
              <a:rPr lang="en-US" smtClean="0"/>
              <a:t>Depakote, Epival (divalproex sodium)</a:t>
            </a:r>
          </a:p>
          <a:p>
            <a:pPr lvl="1" eaLnBrk="1" hangingPunct="1"/>
            <a:endParaRPr lang="en-US" smtClean="0"/>
          </a:p>
          <a:p>
            <a:pPr lvl="1" eaLnBrk="1" hangingPunct="1"/>
            <a:r>
              <a:rPr lang="en-US" smtClean="0"/>
              <a:t>Lamictal (lamotrigine) [</a:t>
            </a:r>
            <a:r>
              <a:rPr lang="en-US" sz="1800" smtClean="0"/>
              <a:t>good for bipolar depression</a:t>
            </a:r>
            <a:r>
              <a:rPr lang="en-US" smtClean="0"/>
              <a:t>]</a:t>
            </a:r>
          </a:p>
          <a:p>
            <a:pPr lvl="1" eaLnBrk="1" hangingPunct="1"/>
            <a:endParaRPr lang="en-US" smtClean="0"/>
          </a:p>
          <a:p>
            <a:pPr lvl="1" eaLnBrk="1" hangingPunct="1"/>
            <a:endParaRPr lang="en-US" smtClean="0"/>
          </a:p>
        </p:txBody>
      </p:sp>
      <p:pic>
        <p:nvPicPr>
          <p:cNvPr id="44036" name="Picture 2" descr="File:Eslicarbazepine acetate structure.svg"/>
          <p:cNvPicPr>
            <a:picLocks noChangeAspect="1" noChangeArrowheads="1"/>
          </p:cNvPicPr>
          <p:nvPr/>
        </p:nvPicPr>
        <p:blipFill>
          <a:blip r:embed="rId2" cstate="print"/>
          <a:srcRect/>
          <a:stretch>
            <a:fillRect/>
          </a:stretch>
        </p:blipFill>
        <p:spPr bwMode="auto">
          <a:xfrm>
            <a:off x="6151563" y="3419475"/>
            <a:ext cx="823912" cy="1001713"/>
          </a:xfrm>
          <a:prstGeom prst="rect">
            <a:avLst/>
          </a:prstGeom>
          <a:noFill/>
          <a:ln w="9525">
            <a:noFill/>
            <a:miter lim="800000"/>
            <a:headEnd/>
            <a:tailEnd/>
          </a:ln>
        </p:spPr>
      </p:pic>
      <p:pic>
        <p:nvPicPr>
          <p:cNvPr id="44037" name="Picture 4" descr="http://upload.wikimedia.org/wikipedia/commons/thumb/e/e2/Oxcarbazepine.svg/220px-Oxcarbazepine.svg.png"/>
          <p:cNvPicPr>
            <a:picLocks noChangeAspect="1" noChangeArrowheads="1"/>
          </p:cNvPicPr>
          <p:nvPr/>
        </p:nvPicPr>
        <p:blipFill>
          <a:blip r:embed="rId3" cstate="print"/>
          <a:srcRect/>
          <a:stretch>
            <a:fillRect/>
          </a:stretch>
        </p:blipFill>
        <p:spPr bwMode="auto">
          <a:xfrm>
            <a:off x="5026025" y="2587625"/>
            <a:ext cx="823913" cy="763588"/>
          </a:xfrm>
          <a:prstGeom prst="rect">
            <a:avLst/>
          </a:prstGeom>
          <a:noFill/>
          <a:ln w="9525">
            <a:noFill/>
            <a:miter lim="800000"/>
            <a:headEnd/>
            <a:tailEnd/>
          </a:ln>
        </p:spPr>
      </p:pic>
      <p:pic>
        <p:nvPicPr>
          <p:cNvPr id="44038" name="Picture 6" descr="http://upload.wikimedia.org/wikipedia/commons/thumb/5/54/Carbamazepine_Structural_Formulae.png/250px-Carbamazepine_Structural_Formulae.png"/>
          <p:cNvPicPr>
            <a:picLocks noChangeAspect="1" noChangeArrowheads="1"/>
          </p:cNvPicPr>
          <p:nvPr/>
        </p:nvPicPr>
        <p:blipFill>
          <a:blip r:embed="rId4" cstate="print"/>
          <a:srcRect/>
          <a:stretch>
            <a:fillRect/>
          </a:stretch>
        </p:blipFill>
        <p:spPr bwMode="auto">
          <a:xfrm>
            <a:off x="6175375" y="1670050"/>
            <a:ext cx="914400" cy="661988"/>
          </a:xfrm>
          <a:prstGeom prst="rect">
            <a:avLst/>
          </a:prstGeom>
          <a:noFill/>
          <a:ln w="9525">
            <a:noFill/>
            <a:miter lim="800000"/>
            <a:headEnd/>
            <a:tailEnd/>
          </a:ln>
        </p:spPr>
      </p:pic>
      <p:pic>
        <p:nvPicPr>
          <p:cNvPr id="44039" name="Picture 8" descr="http://upload.wikimedia.org/wikipedia/commons/thumb/c/ca/Valproic_acid.svg/180px-Valproic_acid.svg.png"/>
          <p:cNvPicPr>
            <a:picLocks noChangeAspect="1" noChangeArrowheads="1"/>
          </p:cNvPicPr>
          <p:nvPr/>
        </p:nvPicPr>
        <p:blipFill>
          <a:blip r:embed="rId5" cstate="print"/>
          <a:srcRect/>
          <a:stretch>
            <a:fillRect/>
          </a:stretch>
        </p:blipFill>
        <p:spPr bwMode="auto">
          <a:xfrm>
            <a:off x="5211763" y="4421188"/>
            <a:ext cx="823912" cy="685800"/>
          </a:xfrm>
          <a:prstGeom prst="rect">
            <a:avLst/>
          </a:prstGeom>
          <a:noFill/>
          <a:ln w="9525">
            <a:noFill/>
            <a:miter lim="800000"/>
            <a:headEnd/>
            <a:tailEnd/>
          </a:ln>
        </p:spPr>
      </p:pic>
      <p:pic>
        <p:nvPicPr>
          <p:cNvPr id="44040" name="Picture 10" descr="Depakote&#10;  (divalproex sodium) Structural Formula Illustration"/>
          <p:cNvPicPr>
            <a:picLocks noChangeAspect="1" noChangeArrowheads="1"/>
          </p:cNvPicPr>
          <p:nvPr/>
        </p:nvPicPr>
        <p:blipFill>
          <a:blip r:embed="rId6" cstate="print"/>
          <a:srcRect/>
          <a:stretch>
            <a:fillRect/>
          </a:stretch>
        </p:blipFill>
        <p:spPr bwMode="auto">
          <a:xfrm>
            <a:off x="6361113" y="4937125"/>
            <a:ext cx="1554162" cy="996950"/>
          </a:xfrm>
          <a:prstGeom prst="rect">
            <a:avLst/>
          </a:prstGeom>
          <a:noFill/>
          <a:ln w="9525">
            <a:noFill/>
            <a:miter lim="800000"/>
            <a:headEnd/>
            <a:tailEnd/>
          </a:ln>
        </p:spPr>
      </p:pic>
      <p:sp>
        <p:nvSpPr>
          <p:cNvPr id="44041" name="AutoShape 16" descr="data:image/jpeg;base64,/9j/4AAQSkZJRgABAQAAAQABAAD/2wCEAAkGBhISERIUEhQVFRQUFBQUFRQUFBUUFBQUFxQVFRQUEhUXHCYeFxkjGRQUHy8gJCcpLCwsFR4xNTAqNSYrLCkBCQoKDgwOGg8PGSwkHyQsKiksLC0tKSwuLCwpNCwsKSksLCwsLCwsLCksLCwsLCwsLCksLCwpLCksLDQpKSwsLP/AABEIAKwA5gMBIgACEQEDEQH/xAAcAAACAgMBAQAAAAAAAAAAAAAAAQIEAwUGBwj/xABCEAACAQIDBAcFBgMFCQAAAAAAAQIDEQQhMQUSQVEGEyJhcYGxByMyodEzUnKRwfAUQuEXQ4OjwhUkJTRTVHOCkv/EABoBAQADAQEBAAAAAAAAAAAAAAABAwUEAgb/xAApEQEAAgEEAQIFBQEAAAAAAAAAAQIRAwQSITETUTJBodHwBSIzQnEV/9oADAMBAAIRAxEAPwD0CI2hRGAWENsVwGIAABXGJoAIMcmY3NASC4t4AHcdyIASbIjEAxNgAAAyMppcQGyJFV4vivzJAAWALgOwrAMBDQABFgNgBYiMSGwEADsAgsMAItGKviFFXbsOvWsajE0HN3bKdXWjT8vdazZrdubfbTjTk49+7f8AVHLRxGIUrvEb3dKDj+TTaOvqbLRRxOx0cc7q2Vvpw1UNq1llvtefobLBdJqkfizRRqYG2T0/ehWqUd1+j/fE6dLXi/XzV2ph6DgMdGrG6LJxvRnFNVLcGdkjpVgBiAdjHUqqKu3ZGQ1ONi5Mr1NSKRmXqsZV9qbc3U1C9+ZyGOlObu6ldeE4tf8AzunVSwF+Bgq7NXI4rbm0+FsUhzdKvNaTb79H5o2OD2/Vg12rrvzDE7OtminPD6ta8VzX1LdPcZnFnm1PZ2uy9sRqrk+RsTgNlV3CojvaE7xTOxUkNBYLAAA0ACYxWGBYAAQAgGhADIzZMjMCtJq7uQUUV8TF3efEVKLtm7mfrVibZlbW2GecEVqtJE6lNswVKT5lXCE8pUMZh0ajEU1Zrlmja4ym7amjrJ7zz4MmtMTmE8umfYn20fE7xHDbDXvY+J3JpwoAABIhiJ2iUd65bxfwlKMDk1+5xL3VPLkQnYk6ZjnROfjD1mVLExRp61kzcYij4mlxVHPVk1rGTlKsklUy5+uZ3mz37teBwj+0/L0R3Wzfs4+BoV8K5WQGxHpAYiTQkBG4wACwMQXAkhMYmArBILCYGsxKdyMLmWvqRiZ+r8UrIRlfmYKkXzLUjDVZWlqcZvczR1nLelfkzoMZoaOv8b8GTWe0rGw372J3MDh9ir3sTuEjTUhoVhgBXx3wlGMWy7jvhKtM4tef3LK+D6shUgZ0iEijL1hrcTTZpcVF3N/iTS4tZnqs9oUmveea9Du9nr3cfA4d/aLy9Ed1gPs4+BoV8K5ZwGCR6QQiViNgEwBsALAwsNAMTGICI2hgBrMQsyxRd922iccms4v6MxYtZhGu8tMs721tpc4r9WlZ8lmVTvu0pZ+iKlWG9uvV2bffZ5DjUad13mGvUb/pkeeRhS2h/eZd/hoc7jJNyz13X3G8xtRu/fkzQ4l3m/wv5IjPaVrYmdWPiducXsCPvYnaGgqIAADDjV2SpSRbxryRVgcWv8SyrIjHMyoxzKHpRxJpsVqbnEmlxWpNfIry+1Xkdzg12I+Bw9/ery9DuML8EfA0a+FUsw0IZ6QLiGxMCLQwACwSQhoAFYYAAmMUgNdinmQiaLpP0uWFk4ulv247+7wvyOa/teXDCu3Prf6Fc7PW1P3Vr1/sPXOI6ehswVDhp+1lWv8Aw3+Z/QhL2rx/7d+VRa/kP+fuI/r9Y+6PUq6rFmjr/G/Bmol7UKUtaElnb7SP0DCdLaNepuxp1E32bycLZ3zy8Cudrq07mPrH3eotDpejv2qOzOV6L4e8r8jqmdDwQAAFXaMrJGCmar2gbUqYehGdJxUnO3ajvK1r6Hn1L2jY7TrKb/wo/Umuy1Nx3XBN4r5euGOoeW/2i49r4qd//GvrkYqvtDx6/npv/DX1Jn9J18Z6+v2R61XpWIRpcWszip+0fG3d+qyWd6f9R4Dp1iKsu1Gj5RafqV2/T9WnnD1GpEur/vV5eiO5wXwR8DhtlzdWpCTSTlutpaacDv6cbJImsYjCDsFgTJRJCSIkhNARsBKwAZ7DQBYAAYrEgI1CdiNRZAeTe0iXvqnh+iPO1NWzbvbRM9L6axg8Xapbcc4qV3ZWaWr4K9jUYLZN6le+DpdYlRi6cmupacp79Sk75RcVHzRqaOpx04U2ntxiqRWd75cfkYlUT3tVyO4qYTDQdGjGhTnCvWrQ33feilKycZcld/kaWjsSEMNiZTjefa6pvhGM1Fy8Wy31JlETDn5VV566ceZt+ikr11+OP6jr4Wip4bq6Skp07tVW07uTvJ7vFJPyH0Xa/iG4qy6xWXJdqxza02mvb3V7N0Vj2Gbxmi6KPss3zRnLCGhABxXtXqWwsO+b9DyCnLXd1+Xkeu+1anfDU/xv0PId5Xy/djV2c4qqus076348+HDxITvq9Hy9RLeussuXoKcss0+9fQ0pnrCnHbDKbTazd+fIs7Etv8u1oVpTu9Wi3sm++r8zh1vHS2r1PojSvOn3RXod5Y4vocu1H8K9DtDGXG0IYWAQMbEBFoBiAsCQwsSGhtCGgCxGqsvIyGOroB5b02lu4q+7v9pdj791ZxXe7nL7SqVZUsRRhh60YUVRg953nTjTcpvrGtW9/hokdR04U/4h9X8a+G1r33bu18r2uV6W91mG3HPq25Od736tYVWVbm9dTT0/44UXntpIbSdHCYapPCzcqe91NVu1K89JNamoodK6yoVKU5XUo7sW7Xjn2vzV15nR9I1PqcTe/V9Vg1TXBuyd4cExUIU400uopNxhhneUbtzqyUZOXPJlnnv8/O3nMOR/2yr07xzhRlSTutXft+Seha6I/bLj2o+ki7tXBU40qsY0o2tOoqlu0n1+4op8lHKxT6HL3y/EvSRz6szx7W0w9p6Ix7LN7I0nRJ9hm8mZ6xEQwSA4z2of8tG/3n6Hjqtf68T172rv/d4W+8/RHkEYN8jV2fw9QrunCuvn8u4cq1vD5mSnnldK2d8vMxSpu2ma4/vid88sdSq6YcVFN/uxa2OnvLXVlaV2k7cc+Zb2O+2vPU49aI8+6yr1roh8Ufwr0O3ZxnRJdpeC9Ds7GOtRYwYrAF8hMdwsAmgHJABmGCVwsSAk0RQ2AIVXQkRlowPKvaE5RrylF7so2cWtU0lZo4iG18R271JWq/aZ2333+mR3ntDp3rT8P9KPP6cWrJLTPPNfkb20pE6cTLk1LYlfxu0Kk6UISlLcjlCEs1Hlmte65Tni6mjm1fdz/BnBeT0Mtfft3ZWtwMElbNrJrRLvO2KRjwq5dpYna76jqmm3KV5Tcrp3lvPK2TvxM3RKnarp/Mu/gyhVocFe/h+WpueiMG5u/B/oZ270+NJX6VsvWuiXwM3c0anotC0DcSMV0oANgiBw/tVj7in4y9EeQ055tWduC+p7F7UIXoU/xHlsqOaV1ZrO2vh+ZtbGnKmY93Pq2wwUknbJ99/qT/h3a8dOPJmb+Hkl+vBjVNJ2tw0vfPyNSKdduab+zWzqbt3Z53vn+pb2I7tZcyGIX8ssr6W0L2xqd5xy4u/LuOHcUmIntfp3iXqXRNdryXodgcp0SpZ3OsPn3UGiDJkWArEkhAwEwBiAsoLAOwCBgBIAksgQwPP+n+AvJSf80fmsvoecUpKMrS4Pz11Pedr7IjiKUoPKWsJcn39zPI9vdH505uM47s13ar9V3mxsNxERwly62nntY6WdJKGKjS6ijGjuU0pJJWqSXHs8ub5ms2TtSjShW6+gqzqU3GDct2VKp/1Y5Z28tDVVMJNXy4+RGlQqP4lrl32NKOEV4xPTn4zM5R6tykkr6fEte66Oq6MbKsm0ndtLxfFlTYHRupVnGFOLk3q+S5yfBHrmythU8PTjFZtLOXN8Wu4y99uItHGHTo0x2hsXCunTz1ZckSkyJkOkAgsAGj6Y4NzoN2+F5+DyPHNpYRQmm8k9EtE1wXefQLpqScZK6as1zR5n0v6IypO9r02+zLlyTfCRo7LXik8ZU6tM9w1FPpd/w6WCdKD97v8AWtXlre1ufC/LI1WxcXGjXhVdONRU5KTpzdozX3WyniNn1E3nf5fmjA8JUusvmbMWrETiPLl4z7re2sfGtWqTjTUIzndU46Ru8ox8DZ9HNnN1FxSTbKWy9kznJJJubdkkvRcWeu9F+iaw9O9Szqy15RX3e98zP3e4rFeMLtPTxOWTo7gHCN2rM3bBRsDMV1AAYAJsGDYgFFANABnGmhMUQJWETsK2oCGmRY1qSJFbGYCnWju1YKS4X1Xg9UWGxNgcri/Z1Qk+zOcVwTSl88mPDezzDxd5ynPuSUV+rOqepGRZ6t8YyjjCvhMNTpR3acYwXJLXxerJzmRYNFWUlYCQpACE0CHIAgZZQTTTSaeTTV0/EjBEyRoMd0GwlTNRlTv9x3j+T0KdL2b4ZPOdR93ZXzzOregFnqXiPKMQpbM2JQw/2VNRfGT7U3/7P9C40DIzdiuZykMGMSRAQWGJoCIMdhAJv92AJMAP/9k="/>
          <p:cNvSpPr>
            <a:spLocks noChangeAspect="1" noChangeArrowheads="1"/>
          </p:cNvSpPr>
          <p:nvPr/>
        </p:nvSpPr>
        <p:spPr bwMode="auto">
          <a:xfrm>
            <a:off x="460375" y="-479425"/>
            <a:ext cx="2190750" cy="1638300"/>
          </a:xfrm>
          <a:prstGeom prst="rect">
            <a:avLst/>
          </a:prstGeom>
          <a:noFill/>
          <a:ln w="9525">
            <a:noFill/>
            <a:miter lim="800000"/>
            <a:headEnd/>
            <a:tailEnd/>
          </a:ln>
        </p:spPr>
        <p:txBody>
          <a:bodyPr/>
          <a:lstStyle/>
          <a:p>
            <a:endParaRPr lang="en-US"/>
          </a:p>
        </p:txBody>
      </p:sp>
      <p:sp>
        <p:nvSpPr>
          <p:cNvPr id="44042" name="AutoShape 18" descr="data:image/jpeg;base64,/9j/4AAQSkZJRgABAQAAAQABAAD/2wCEAAkGBhIQEBQUEhEWFBATGBQZFREUFQ8UFxAXFxsWGBYUGBgYHCceHhojJRUUHy8gJDMpLC0uFR8xNzAsNSYrLCkBCQoKDgwOGg8PGS8cFx8wNSkpKjUpKSksKSwsKSkpLCksLCksLCkpKSkpKSkpKikpKSksKSwsKjIpKSwuKSwpKf/AABEIAFoAeAMBIgACEQEDEQH/xAAcAAEAAgMBAQEAAAAAAAAAAAAABgcBBAUIAwL/xAA8EAABAwEEBQcJCAMAAAAAAAABAAIRAwQFEiEGBzFRYRNBcYGRsbIiMzRCUnJzgqEIFCMkMjXC0UOTwf/EABoBAAIDAQEAAAAAAAAAAAAAAAADAQIEBQb/xAAgEQACAgICAgMAAAAAAAAAAAAAAQIDETEEIRIyBSJR/9oADAMBAAIRAxEAPwC8UREAFhZWled5toMxOzPM0bXHcobSWWBuIq7vHTC3Ek0wxjdxbiPaVuaOafOe8U7U0NJyFUZAnmDhzdOxKV8G8ZLuDROUWAVlOKBYWHvABJ2DaVCL70vrkkWcBgHrkAk8YPMqTmo7JSbJxKyquoacW6i+amGqznbhDT1FvP2qwLlvynaqYfTPBzTtYdxUQtjPRLi0dFERMKhERABERABQ/SG1zXLTnhgDhsJUwUJv8H7y/Pd3BIv9S0dmjWe3cuHemEZwexdupO9cW9gYOaw+KG5ZY2h9rdVsVJzjJgieDSQPoAuyuBoIPyFL5vEV31046QlnK0lqFtncRzlo6iVDAeCmGlXox95neogxp3rLf7F4mlbQI/St7Vw8/earcwOTmN8ObHZJ7StS2sMbVt6ugfvVXP8AxnxMVKceXQS0WKsrCyt4sIiIAIiIAKHX0PzLuruCmKhl/D8w/q7gk2r6ko1n4Y5tgk5Lh3uBHV/wyuq9ca9WZHoKzYf4MJ5oJ6BR+bvKkC4GgvoFL5u8rvrbHQo5GlPozveZ3qJs2KUaX12sspc5wa3EzNxAG3eVDm3pRjz1P/ZT/tZ7oycukXi0fm2bFtavPSqvwz4mLnWq8aLhlWpn52f2uhq6cDaqhBBHJnYQfWal1Ral2iW+ixFlEW4WEREAEREAF581yl5vB4biIGGQ3EYGECTHEgda9BqjdZEi86pDS/zRwgsGwtzkkREc3GRGY0cf3Ky0VjXFdjZc2q0A4ZIqCD7Mla77TWE51BG3zgjOM90ZA9ak1rtlRjKZq0HGoSW8mC3DDXh4LQ0kyMIjLMCZIXBva3F+KWPbJfGIOgY344z54K3zeV2Liz0xqzcTdVmJJJwuzJk/qcpQovqy/arN7rvE5Shcl7HEC12GLnq/EoeMLzxSdwHYJXojXV+z1ffo+MLzkyN0rq8F4ixVgrngD0R3q2Ps/D8ar8I7vbYqkrHLLbPEyrc+z956t8L+TFHM7QQLwREXKGhERABERABUNrWtvI3lUODFiDW7SMi0Yvp2GFfKovXNd7hbMZHkuDCDwjCe49i18NJ2pMXa8RIba75xYHcnhcJ9Z2fklrewHrlcy+Lw5ZkEHGXTtkR5RHzZx1BdC12SgG0uTque5w/EERybpPkjPMRGa1K13tfVLaTsbQRhqFuEuE5GNoJ3LtTqj4GWMnk9G6tRF12b3T4nKTrj6I3cbPYqFNwhzWCRuJzj6rsLzb2biB662zc9X36PjC870mcI6QvSutSwmtdlVoE4XU3Hoa4ElUBZaNHBV5UubVEcm1oBa44vKDidmRyhdf49LwZnuk0cevSw5x2Z9BVs6gWxVq/C/k1VvaKbDSYQ4mqXOxMwjCBlhgznOfYrd1IXQ9jatUiGkYBPrGQfph+qtz4pR6CmTZbCIi4poCIiACIiAC4elOitK30sD8nicFTaW7wRzg7l3EUptPKDGSi7bqXtYfDMLm+0HgDsOYUv0N1TssrxVtDhUqNzDG/pB3knaexWIi0T5Vs1hsoq4rsBZRFmLnzrUA9pa4S1wII3g5EKpdJtSrn1C6zOaWmYY4lpbwmIKt5YTK7ZVPMWQ4p7KWuHUhV5QG0Paxg2hpxuPAcwVwXbd1Oz0m06bcLGCAB39K2VlTZbKz2ZCiloIiJRYIiIA//Z"/>
          <p:cNvSpPr>
            <a:spLocks noChangeAspect="1" noChangeArrowheads="1"/>
          </p:cNvSpPr>
          <p:nvPr/>
        </p:nvSpPr>
        <p:spPr bwMode="auto">
          <a:xfrm>
            <a:off x="155575" y="-411163"/>
            <a:ext cx="1143000" cy="857251"/>
          </a:xfrm>
          <a:prstGeom prst="rect">
            <a:avLst/>
          </a:prstGeom>
          <a:noFill/>
          <a:ln w="9525">
            <a:noFill/>
            <a:miter lim="800000"/>
            <a:headEnd/>
            <a:tailEnd/>
          </a:ln>
        </p:spPr>
        <p:txBody>
          <a:bodyPr/>
          <a:lstStyle/>
          <a:p>
            <a:endParaRPr lang="en-US"/>
          </a:p>
        </p:txBody>
      </p:sp>
      <p:sp>
        <p:nvSpPr>
          <p:cNvPr id="44043" name="AutoShape 20" descr="data:image/jpeg;base64,/9j/4AAQSkZJRgABAQAAAQABAAD/2wCEAAkGBhIQEBQUEhEWFBATGBQZFREUFQ8UFxAXFxsWGBYUGBgYHCceHhojJRUUHy8gJDMpLC0uFR8xNzAsNSYrLCkBCQoKDgwOGg8PGS8cFx8wNSkpKjUpKSksKSwsKSkpLCksLCksLCkpKSkpKSkpKikpKSksKSwsKjIpKSwuKSwpKf/AABEIAFoAeAMBIgACEQEDEQH/xAAcAAEAAgMBAQEAAAAAAAAAAAAABgcBBAUIAwL/xAA8EAABAwEEBQcJCAMAAAAAAAABAAIRAwQFEiEGBzFRYRNBcYGRsbIiMzRCUnJzgqEIFCMkMjXC0UOTwf/EABoBAAIDAQEAAAAAAAAAAAAAAAADAQIEBQb/xAAgEQACAgICAgMAAAAAAAAAAAAAAQIDETEEIRIyBSJR/9oADAMBAAIRAxEAPwC8UREAFhZWled5toMxOzPM0bXHcobSWWBuIq7vHTC3Ek0wxjdxbiPaVuaOafOe8U7U0NJyFUZAnmDhzdOxKV8G8ZLuDROUWAVlOKBYWHvABJ2DaVCL70vrkkWcBgHrkAk8YPMqTmo7JSbJxKyquoacW6i+amGqznbhDT1FvP2qwLlvynaqYfTPBzTtYdxUQtjPRLi0dFERMKhERABERABQ/SG1zXLTnhgDhsJUwUJv8H7y/Pd3BIv9S0dmjWe3cuHemEZwexdupO9cW9gYOaw+KG5ZY2h9rdVsVJzjJgieDSQPoAuyuBoIPyFL5vEV31046QlnK0lqFtncRzlo6iVDAeCmGlXox95neogxp3rLf7F4mlbQI/St7Vw8/earcwOTmN8ObHZJ7StS2sMbVt6ugfvVXP8AxnxMVKceXQS0WKsrCyt4sIiIAIiIAKHX0PzLuruCmKhl/D8w/q7gk2r6ko1n4Y5tgk5Lh3uBHV/wyuq9ca9WZHoKzYf4MJ5oJ6BR+bvKkC4GgvoFL5u8rvrbHQo5GlPozveZ3qJs2KUaX12sspc5wa3EzNxAG3eVDm3pRjz1P/ZT/tZ7oycukXi0fm2bFtavPSqvwz4mLnWq8aLhlWpn52f2uhq6cDaqhBBHJnYQfWal1Ral2iW+ixFlEW4WEREAEREAF581yl5vB4biIGGQ3EYGECTHEgda9BqjdZEi86pDS/zRwgsGwtzkkREc3GRGY0cf3Ky0VjXFdjZc2q0A4ZIqCD7Mla77TWE51BG3zgjOM90ZA9ak1rtlRjKZq0HGoSW8mC3DDXh4LQ0kyMIjLMCZIXBva3F+KWPbJfGIOgY344z54K3zeV2Liz0xqzcTdVmJJJwuzJk/qcpQovqy/arN7rvE5Shcl7HEC12GLnq/EoeMLzxSdwHYJXojXV+z1ffo+MLzkyN0rq8F4ixVgrngD0R3q2Ps/D8ar8I7vbYqkrHLLbPEyrc+z956t8L+TFHM7QQLwREXKGhERABERABUNrWtvI3lUODFiDW7SMi0Yvp2GFfKovXNd7hbMZHkuDCDwjCe49i18NJ2pMXa8RIba75xYHcnhcJ9Z2fklrewHrlcy+Lw5ZkEHGXTtkR5RHzZx1BdC12SgG0uTque5w/EERybpPkjPMRGa1K13tfVLaTsbQRhqFuEuE5GNoJ3LtTqj4GWMnk9G6tRF12b3T4nKTrj6I3cbPYqFNwhzWCRuJzj6rsLzb2biB662zc9X36PjC870mcI6QvSutSwmtdlVoE4XU3Hoa4ElUBZaNHBV5UubVEcm1oBa44vKDidmRyhdf49LwZnuk0cevSw5x2Z9BVs6gWxVq/C/k1VvaKbDSYQ4mqXOxMwjCBlhgznOfYrd1IXQ9jatUiGkYBPrGQfph+qtz4pR6CmTZbCIi4poCIiACIiAC4elOitK30sD8nicFTaW7wRzg7l3EUptPKDGSi7bqXtYfDMLm+0HgDsOYUv0N1TssrxVtDhUqNzDG/pB3knaexWIi0T5Vs1hsoq4rsBZRFmLnzrUA9pa4S1wII3g5EKpdJtSrn1C6zOaWmYY4lpbwmIKt5YTK7ZVPMWQ4p7KWuHUhV5QG0Paxg2hpxuPAcwVwXbd1Oz0m06bcLGCAB39K2VlTZbKz2ZCiloIiJRYIiIA//Z"/>
          <p:cNvSpPr>
            <a:spLocks noChangeAspect="1" noChangeArrowheads="1"/>
          </p:cNvSpPr>
          <p:nvPr/>
        </p:nvSpPr>
        <p:spPr bwMode="auto">
          <a:xfrm>
            <a:off x="307975" y="-258763"/>
            <a:ext cx="1143000" cy="857251"/>
          </a:xfrm>
          <a:prstGeom prst="rect">
            <a:avLst/>
          </a:prstGeom>
          <a:noFill/>
          <a:ln w="9525">
            <a:noFill/>
            <a:miter lim="800000"/>
            <a:headEnd/>
            <a:tailEnd/>
          </a:ln>
        </p:spPr>
        <p:txBody>
          <a:bodyPr/>
          <a:lstStyle/>
          <a:p>
            <a:endParaRPr lang="en-US"/>
          </a:p>
        </p:txBody>
      </p:sp>
      <p:pic>
        <p:nvPicPr>
          <p:cNvPr id="44044" name="Picture 22" descr="https://encrypted-tbn0.gstatic.com/images?q=tbn:ANd9GcQI1LKhCktey79wOA8mckR-qgPhEjGGVAqH9FlMwcwl9duOYY6-"/>
          <p:cNvPicPr>
            <a:picLocks noChangeAspect="1" noChangeArrowheads="1"/>
          </p:cNvPicPr>
          <p:nvPr/>
        </p:nvPicPr>
        <p:blipFill>
          <a:blip r:embed="rId7" cstate="print"/>
          <a:srcRect/>
          <a:stretch>
            <a:fillRect/>
          </a:stretch>
        </p:blipFill>
        <p:spPr bwMode="auto">
          <a:xfrm>
            <a:off x="7751763" y="1550988"/>
            <a:ext cx="823912" cy="1023937"/>
          </a:xfrm>
          <a:prstGeom prst="rect">
            <a:avLst/>
          </a:prstGeom>
          <a:noFill/>
          <a:ln w="9525">
            <a:noFill/>
            <a:miter lim="800000"/>
            <a:headEnd/>
            <a:tailEnd/>
          </a:ln>
        </p:spPr>
      </p:pic>
      <p:pic>
        <p:nvPicPr>
          <p:cNvPr id="44045" name="Picture 24" descr="https://encrypted-tbn2.gstatic.com/images?q=tbn:ANd9GcRK82Z4XNUdsvOk3juy9ENUyakP6obng-EOIq9g0452dZrSiHrOJQ"/>
          <p:cNvPicPr>
            <a:picLocks noChangeAspect="1" noChangeArrowheads="1"/>
          </p:cNvPicPr>
          <p:nvPr/>
        </p:nvPicPr>
        <p:blipFill>
          <a:blip r:embed="rId8" cstate="print"/>
          <a:srcRect/>
          <a:stretch>
            <a:fillRect/>
          </a:stretch>
        </p:blipFill>
        <p:spPr bwMode="auto">
          <a:xfrm>
            <a:off x="6361113" y="2789238"/>
            <a:ext cx="1552575" cy="361950"/>
          </a:xfrm>
          <a:prstGeom prst="rect">
            <a:avLst/>
          </a:prstGeom>
          <a:noFill/>
          <a:ln w="9525">
            <a:noFill/>
            <a:miter lim="800000"/>
            <a:headEnd/>
            <a:tailEnd/>
          </a:ln>
        </p:spPr>
      </p:pic>
      <p:pic>
        <p:nvPicPr>
          <p:cNvPr id="44046" name="Picture 26" descr="https://encrypted-tbn1.gstatic.com/images?q=tbn:ANd9GcRn_wuQm1yYISy6lRbYytQbcscPGSub9NEvsHiOh6a9WSEA2mllrA"/>
          <p:cNvPicPr>
            <a:picLocks noChangeAspect="1" noChangeArrowheads="1"/>
          </p:cNvPicPr>
          <p:nvPr/>
        </p:nvPicPr>
        <p:blipFill>
          <a:blip r:embed="rId9" cstate="print"/>
          <a:srcRect/>
          <a:stretch>
            <a:fillRect/>
          </a:stretch>
        </p:blipFill>
        <p:spPr bwMode="auto">
          <a:xfrm>
            <a:off x="8069263" y="5018088"/>
            <a:ext cx="665162" cy="823912"/>
          </a:xfrm>
          <a:prstGeom prst="rect">
            <a:avLst/>
          </a:prstGeom>
          <a:noFill/>
          <a:ln w="9525">
            <a:noFill/>
            <a:miter lim="800000"/>
            <a:headEnd/>
            <a:tailEnd/>
          </a:ln>
        </p:spPr>
      </p:pic>
      <p:pic>
        <p:nvPicPr>
          <p:cNvPr id="44047" name="Picture 28" descr="https://encrypted-tbn1.gstatic.com/images?q=tbn:ANd9GcScC97y9wXvKs8svcFe4xQGDKPn6QLZqzJRQbS04xDilBDOPx7T"/>
          <p:cNvPicPr>
            <a:picLocks noChangeAspect="1" noChangeArrowheads="1"/>
          </p:cNvPicPr>
          <p:nvPr/>
        </p:nvPicPr>
        <p:blipFill>
          <a:blip r:embed="rId10" cstate="print"/>
          <a:srcRect/>
          <a:stretch>
            <a:fillRect/>
          </a:stretch>
        </p:blipFill>
        <p:spPr bwMode="auto">
          <a:xfrm>
            <a:off x="6184900" y="4421188"/>
            <a:ext cx="1809750" cy="342900"/>
          </a:xfrm>
          <a:prstGeom prst="rect">
            <a:avLst/>
          </a:prstGeom>
          <a:noFill/>
          <a:ln w="9525">
            <a:noFill/>
            <a:miter lim="800000"/>
            <a:headEnd/>
            <a:tailEnd/>
          </a:ln>
        </p:spPr>
      </p:pic>
      <p:pic>
        <p:nvPicPr>
          <p:cNvPr id="44048" name="Picture 30" descr="https://encrypted-tbn1.gstatic.com/images?q=tbn:ANd9GcSAksMaFdAIr8o5Op0Tobonqc3KBfXiGclz6HXAlOaz6MPibpKOug"/>
          <p:cNvPicPr>
            <a:picLocks noChangeAspect="1" noChangeArrowheads="1"/>
          </p:cNvPicPr>
          <p:nvPr/>
        </p:nvPicPr>
        <p:blipFill>
          <a:blip r:embed="rId11" cstate="print"/>
          <a:srcRect/>
          <a:stretch>
            <a:fillRect/>
          </a:stretch>
        </p:blipFill>
        <p:spPr bwMode="auto">
          <a:xfrm>
            <a:off x="7137400" y="6302375"/>
            <a:ext cx="1462088" cy="546100"/>
          </a:xfrm>
          <a:prstGeom prst="rect">
            <a:avLst/>
          </a:prstGeom>
          <a:noFill/>
          <a:ln w="9525">
            <a:noFill/>
            <a:miter lim="800000"/>
            <a:headEnd/>
            <a:tailEnd/>
          </a:ln>
        </p:spPr>
      </p:pic>
      <p:pic>
        <p:nvPicPr>
          <p:cNvPr id="44049" name="Picture 32" descr="https://encrypted-tbn0.gstatic.com/images?q=tbn:ANd9GcTUm-Xd379BT2Oktn4ckOuBHY8ypXlYFjse3_kJms2P9SIvm5om"/>
          <p:cNvPicPr>
            <a:picLocks noChangeAspect="1" noChangeArrowheads="1"/>
          </p:cNvPicPr>
          <p:nvPr/>
        </p:nvPicPr>
        <p:blipFill>
          <a:blip r:embed="rId12" cstate="print"/>
          <a:srcRect/>
          <a:stretch>
            <a:fillRect/>
          </a:stretch>
        </p:blipFill>
        <p:spPr bwMode="auto">
          <a:xfrm>
            <a:off x="307975" y="5921375"/>
            <a:ext cx="914400" cy="762000"/>
          </a:xfrm>
          <a:prstGeom prst="rect">
            <a:avLst/>
          </a:prstGeom>
          <a:noFill/>
          <a:ln w="9525">
            <a:noFill/>
            <a:miter lim="800000"/>
            <a:headEnd/>
            <a:tailEnd/>
          </a:ln>
        </p:spPr>
      </p:pic>
      <p:sp>
        <p:nvSpPr>
          <p:cNvPr id="9" name="TextBox 8"/>
          <p:cNvSpPr txBox="1"/>
          <p:nvPr/>
        </p:nvSpPr>
        <p:spPr>
          <a:xfrm>
            <a:off x="4586288" y="6059488"/>
            <a:ext cx="1778000" cy="254000"/>
          </a:xfrm>
          <a:prstGeom prst="rect">
            <a:avLst/>
          </a:prstGeom>
          <a:solidFill>
            <a:srgbClr val="FFFF00"/>
          </a:solidFill>
        </p:spPr>
        <p:txBody>
          <a:bodyPr wrap="none">
            <a:spAutoFit/>
          </a:bodyPr>
          <a:lstStyle/>
          <a:p>
            <a:pPr>
              <a:defRPr/>
            </a:pPr>
            <a:r>
              <a:rPr lang="en-US" sz="1050" dirty="0"/>
              <a:t>Also blocks glutamate release</a:t>
            </a:r>
          </a:p>
        </p:txBody>
      </p:sp>
      <p:sp>
        <p:nvSpPr>
          <p:cNvPr id="19" name="Freeform 18"/>
          <p:cNvSpPr/>
          <p:nvPr/>
        </p:nvSpPr>
        <p:spPr>
          <a:xfrm>
            <a:off x="410817" y="6453809"/>
            <a:ext cx="159026" cy="0"/>
          </a:xfrm>
          <a:custGeom>
            <a:avLst/>
            <a:gdLst>
              <a:gd name="connsiteX0" fmla="*/ 159026 w 159026"/>
              <a:gd name="connsiteY0" fmla="*/ 0 h 0"/>
              <a:gd name="connsiteX1" fmla="*/ 159026 w 159026"/>
              <a:gd name="connsiteY1" fmla="*/ 0 h 0"/>
              <a:gd name="connsiteX2" fmla="*/ 0 w 159026"/>
              <a:gd name="connsiteY2" fmla="*/ 0 h 0"/>
            </a:gdLst>
            <a:ahLst/>
            <a:cxnLst>
              <a:cxn ang="0">
                <a:pos x="connsiteX0" y="connsiteY0"/>
              </a:cxn>
              <a:cxn ang="0">
                <a:pos x="connsiteX1" y="connsiteY1"/>
              </a:cxn>
              <a:cxn ang="0">
                <a:pos x="connsiteX2" y="connsiteY2"/>
              </a:cxn>
            </a:cxnLst>
            <a:rect l="l" t="t" r="r" b="b"/>
            <a:pathLst>
              <a:path w="159026">
                <a:moveTo>
                  <a:pt x="159026" y="0"/>
                </a:moveTo>
                <a:lnTo>
                  <a:pt x="159026" y="0"/>
                </a:ln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ooter Placeholder 19"/>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Effects &amp; Control of Bipolar Expressions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Concerns with Children &amp; Adolescents</a:t>
            </a:r>
            <a:endParaRPr lang="en-US" dirty="0"/>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52400"/>
            <a:ext cx="4724400" cy="685800"/>
          </a:xfrm>
        </p:spPr>
        <p:txBody>
          <a:bodyPr>
            <a:normAutofit/>
          </a:bodyPr>
          <a:lstStyle/>
          <a:p>
            <a:pPr algn="ctr"/>
            <a:r>
              <a:rPr lang="en-US" sz="2900" dirty="0" smtClean="0"/>
              <a:t>Multipolar Neurons…</a:t>
            </a:r>
            <a:endParaRPr lang="en-US" sz="2900" dirty="0"/>
          </a:p>
        </p:txBody>
      </p:sp>
      <p:sp>
        <p:nvSpPr>
          <p:cNvPr id="3" name="Content Placeholder 2"/>
          <p:cNvSpPr>
            <a:spLocks noGrp="1"/>
          </p:cNvSpPr>
          <p:nvPr>
            <p:ph idx="1"/>
          </p:nvPr>
        </p:nvSpPr>
        <p:spPr>
          <a:xfrm>
            <a:off x="0" y="907473"/>
            <a:ext cx="4267200" cy="5943600"/>
          </a:xfrm>
        </p:spPr>
        <p:txBody>
          <a:bodyPr>
            <a:normAutofit/>
          </a:bodyPr>
          <a:lstStyle/>
          <a:p>
            <a:r>
              <a:rPr lang="en-US" sz="2800" dirty="0" smtClean="0"/>
              <a:t>Summate the multiple inputs received from other cells (excitatory &amp; inhibitory) at the axon hillock, transferring  the information through the axon to other cells by electrochemical coupling (synaptic transmission).</a:t>
            </a:r>
            <a:endParaRPr lang="en-US" sz="2800" dirty="0"/>
          </a:p>
        </p:txBody>
      </p:sp>
      <p:sp>
        <p:nvSpPr>
          <p:cNvPr id="4" name="Footer Placeholder 3"/>
          <p:cNvSpPr>
            <a:spLocks noGrp="1"/>
          </p:cNvSpPr>
          <p:nvPr>
            <p:ph type="ftr" sz="quarter" idx="11"/>
          </p:nvPr>
        </p:nvSpPr>
        <p:spPr>
          <a:xfrm>
            <a:off x="4495800" y="6629400"/>
            <a:ext cx="3657600" cy="228600"/>
          </a:xfrm>
        </p:spPr>
        <p:txBody>
          <a:bodyPr/>
          <a:lstStyle/>
          <a:p>
            <a:r>
              <a:rPr lang="en-US" smtClean="0"/>
              <a:t>Novel text copyright S. E. Ball &amp; L.H. Ball, All Rights Reserved</a:t>
            </a:r>
            <a:endParaRPr lang="en-US" dirty="0"/>
          </a:p>
        </p:txBody>
      </p:sp>
      <p:pic>
        <p:nvPicPr>
          <p:cNvPr id="1026" name="Picture 2" descr="http://vanat.cvm.umn.edu/neurLab1/images/Lab1Fg03Opt.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7645" y="0"/>
            <a:ext cx="47625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344430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
          <p:cNvSpPr>
            <a:spLocks noGrp="1"/>
          </p:cNvSpPr>
          <p:nvPr>
            <p:ph type="body" idx="1"/>
          </p:nvPr>
        </p:nvSpPr>
        <p:spPr>
          <a:xfrm>
            <a:off x="1371601" y="2743200"/>
            <a:ext cx="6781800" cy="2359025"/>
          </a:xfrm>
        </p:spPr>
        <p:txBody>
          <a:bodyPr/>
          <a:lstStyle/>
          <a:p>
            <a:pPr eaLnBrk="1" hangingPunct="1"/>
            <a:r>
              <a:rPr lang="en-US" dirty="0" smtClean="0"/>
              <a:t>A series of drugs that stabilize mood, presumably by interfering with a variety of metabolic processes, including alteration of receptors, downstream messengers, or voltage sensitive ion channels.</a:t>
            </a:r>
          </a:p>
        </p:txBody>
      </p:sp>
      <p:sp>
        <p:nvSpPr>
          <p:cNvPr id="37891" name="Title 2"/>
          <p:cNvSpPr>
            <a:spLocks noGrp="1"/>
          </p:cNvSpPr>
          <p:nvPr>
            <p:ph type="title"/>
          </p:nvPr>
        </p:nvSpPr>
        <p:spPr>
          <a:xfrm>
            <a:off x="1219200" y="2209800"/>
            <a:ext cx="6255488" cy="1362075"/>
          </a:xfrm>
        </p:spPr>
        <p:txBody>
          <a:bodyPr/>
          <a:lstStyle/>
          <a:p>
            <a:pPr eaLnBrk="1" hangingPunct="1"/>
            <a:r>
              <a:rPr lang="en-US" sz="4000" dirty="0" smtClean="0"/>
              <a:t>Effective Mood Stabilizing Agents</a:t>
            </a:r>
          </a:p>
        </p:txBody>
      </p:sp>
      <p:pic>
        <p:nvPicPr>
          <p:cNvPr id="37892" name="Picture 2" descr="https://encrypted-tbn3.gstatic.com/images?q=tbn:ANd9GcRteFT7Avf8GZln7f5xm-owWy-f4awrOQ4SWKKAWD3HtHrjjsJgNA"/>
          <p:cNvPicPr>
            <a:picLocks noChangeAspect="1" noChangeArrowheads="1"/>
          </p:cNvPicPr>
          <p:nvPr/>
        </p:nvPicPr>
        <p:blipFill>
          <a:blip r:embed="rId2" cstate="print"/>
          <a:srcRect/>
          <a:stretch>
            <a:fillRect/>
          </a:stretch>
        </p:blipFill>
        <p:spPr bwMode="auto">
          <a:xfrm>
            <a:off x="6223000" y="5064125"/>
            <a:ext cx="1409700" cy="1247775"/>
          </a:xfrm>
          <a:prstGeom prst="rect">
            <a:avLst/>
          </a:prstGeom>
          <a:noFill/>
          <a:ln w="9525">
            <a:noFill/>
            <a:miter lim="800000"/>
            <a:headEnd/>
            <a:tailEnd/>
          </a:ln>
        </p:spPr>
      </p:pic>
      <p:pic>
        <p:nvPicPr>
          <p:cNvPr id="37893" name="Picture 4" descr="https://encrypted-tbn2.gstatic.com/images?q=tbn:ANd9GcQM3YUgndmpYh2fGmJS0nNgNVVM6O5Q4grXzzJTHqVTA3aDm1ai"/>
          <p:cNvPicPr>
            <a:picLocks noChangeAspect="1" noChangeArrowheads="1"/>
          </p:cNvPicPr>
          <p:nvPr/>
        </p:nvPicPr>
        <p:blipFill>
          <a:blip r:embed="rId3" cstate="print"/>
          <a:srcRect/>
          <a:stretch>
            <a:fillRect/>
          </a:stretch>
        </p:blipFill>
        <p:spPr bwMode="auto">
          <a:xfrm>
            <a:off x="1762125" y="5230813"/>
            <a:ext cx="2057400" cy="914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46050" y="228600"/>
            <a:ext cx="6459538" cy="990600"/>
          </a:xfrm>
        </p:spPr>
        <p:txBody>
          <a:bodyPr>
            <a:normAutofit fontScale="90000"/>
          </a:bodyPr>
          <a:lstStyle/>
          <a:p>
            <a:r>
              <a:rPr lang="en-US" smtClean="0"/>
              <a:t>Lithium Carbonate (Li</a:t>
            </a:r>
            <a:r>
              <a:rPr lang="en-US" baseline="-25000" smtClean="0"/>
              <a:t>2</a:t>
            </a:r>
            <a:r>
              <a:rPr lang="en-US" smtClean="0"/>
              <a:t>CO</a:t>
            </a:r>
            <a:r>
              <a:rPr lang="en-US" baseline="-25000" smtClean="0"/>
              <a:t>3</a:t>
            </a:r>
            <a:r>
              <a:rPr lang="en-US" smtClean="0"/>
              <a:t>)</a:t>
            </a:r>
            <a:endParaRPr lang="en-US" baseline="-25000" smtClean="0"/>
          </a:p>
        </p:txBody>
      </p:sp>
      <p:sp>
        <p:nvSpPr>
          <p:cNvPr id="3" name="Content Placeholder 2"/>
          <p:cNvSpPr>
            <a:spLocks noGrp="1"/>
          </p:cNvSpPr>
          <p:nvPr>
            <p:ph sz="quarter" idx="1"/>
          </p:nvPr>
        </p:nvSpPr>
        <p:spPr>
          <a:xfrm>
            <a:off x="1" y="1404938"/>
            <a:ext cx="8305800" cy="5311775"/>
          </a:xfrm>
        </p:spPr>
        <p:txBody>
          <a:bodyPr/>
          <a:lstStyle/>
          <a:p>
            <a:pPr eaLnBrk="1" hangingPunct="1">
              <a:defRPr/>
            </a:pPr>
            <a:r>
              <a:rPr lang="en-US" dirty="0" smtClean="0"/>
              <a:t>Lithium Salts</a:t>
            </a:r>
          </a:p>
          <a:p>
            <a:pPr lvl="1" eaLnBrk="1" hangingPunct="1">
              <a:defRPr/>
            </a:pPr>
            <a:r>
              <a:rPr lang="en-US" sz="2000" dirty="0" smtClean="0"/>
              <a:t>Marketed as </a:t>
            </a:r>
            <a:r>
              <a:rPr lang="en-US" sz="2000" dirty="0" err="1" smtClean="0"/>
              <a:t>Lithotabs</a:t>
            </a:r>
            <a:r>
              <a:rPr lang="en-US" sz="2000" dirty="0" smtClean="0"/>
              <a:t>, </a:t>
            </a:r>
            <a:r>
              <a:rPr lang="en-US" sz="2000" dirty="0" err="1" smtClean="0"/>
              <a:t>Eskalith</a:t>
            </a:r>
            <a:r>
              <a:rPr lang="en-US" sz="2000" dirty="0" smtClean="0"/>
              <a:t>, </a:t>
            </a:r>
            <a:r>
              <a:rPr lang="en-US" sz="2000" dirty="0" err="1" smtClean="0"/>
              <a:t>Lithonate</a:t>
            </a:r>
            <a:r>
              <a:rPr lang="en-US" sz="2000" dirty="0" smtClean="0"/>
              <a:t>, </a:t>
            </a:r>
            <a:r>
              <a:rPr lang="en-US" sz="2000" dirty="0" err="1" smtClean="0"/>
              <a:t>Lithane</a:t>
            </a:r>
            <a:r>
              <a:rPr lang="en-US" sz="2000" dirty="0" smtClean="0"/>
              <a:t>, </a:t>
            </a:r>
            <a:r>
              <a:rPr lang="en-US" sz="2000" dirty="0" err="1" smtClean="0"/>
              <a:t>Carbolith</a:t>
            </a:r>
            <a:r>
              <a:rPr lang="en-US" sz="2000" dirty="0" smtClean="0"/>
              <a:t>, Lithobid, </a:t>
            </a:r>
            <a:r>
              <a:rPr lang="en-US" sz="2000" dirty="0" err="1" smtClean="0"/>
              <a:t>Duralith</a:t>
            </a:r>
            <a:r>
              <a:rPr lang="en-US" sz="2000" dirty="0" smtClean="0"/>
              <a:t>, etc.</a:t>
            </a:r>
          </a:p>
          <a:p>
            <a:pPr lvl="1" eaLnBrk="1" hangingPunct="1">
              <a:defRPr/>
            </a:pPr>
            <a:r>
              <a:rPr lang="en-US" sz="2000" dirty="0" smtClean="0"/>
              <a:t>Most effective in managing bipolar I disorders, less effective with rapid cycling and mixed episodes</a:t>
            </a:r>
          </a:p>
          <a:p>
            <a:pPr lvl="1" eaLnBrk="1" hangingPunct="1">
              <a:defRPr/>
            </a:pPr>
            <a:r>
              <a:rPr lang="en-US" sz="2000" dirty="0" smtClean="0"/>
              <a:t>The mechanism of action is still uncertain, but signs point to second messengers and beyond (down to the genome)</a:t>
            </a:r>
          </a:p>
          <a:p>
            <a:pPr lvl="1" eaLnBrk="1" hangingPunct="1">
              <a:defRPr/>
            </a:pPr>
            <a:r>
              <a:rPr lang="en-US" sz="2000" dirty="0" smtClean="0"/>
              <a:t>Side-effects include </a:t>
            </a:r>
          </a:p>
          <a:p>
            <a:pPr lvl="2" eaLnBrk="1" hangingPunct="1">
              <a:defRPr/>
            </a:pPr>
            <a:r>
              <a:rPr lang="en-US" sz="1700" dirty="0" smtClean="0"/>
              <a:t>GI symptoms (it’s an acute emetic drug)</a:t>
            </a:r>
          </a:p>
          <a:p>
            <a:pPr lvl="2" eaLnBrk="1" hangingPunct="1">
              <a:defRPr/>
            </a:pPr>
            <a:r>
              <a:rPr lang="en-US" sz="1700" dirty="0" smtClean="0"/>
              <a:t>Weight gain</a:t>
            </a:r>
          </a:p>
          <a:p>
            <a:pPr lvl="2" eaLnBrk="1" hangingPunct="1">
              <a:defRPr/>
            </a:pPr>
            <a:r>
              <a:rPr lang="en-US" sz="1700" dirty="0" smtClean="0"/>
              <a:t>Alopecia</a:t>
            </a:r>
          </a:p>
          <a:p>
            <a:pPr lvl="2" eaLnBrk="1" hangingPunct="1">
              <a:defRPr/>
            </a:pPr>
            <a:r>
              <a:rPr lang="en-US" sz="1700" dirty="0" smtClean="0"/>
              <a:t>Weakened cognitive performance</a:t>
            </a:r>
          </a:p>
          <a:p>
            <a:pPr lvl="2" eaLnBrk="1" hangingPunct="1">
              <a:defRPr/>
            </a:pPr>
            <a:r>
              <a:rPr lang="en-US" sz="1700" dirty="0" smtClean="0"/>
              <a:t>Problems with motor coordination</a:t>
            </a:r>
          </a:p>
          <a:p>
            <a:pPr lvl="2" eaLnBrk="1" hangingPunct="1">
              <a:defRPr/>
            </a:pPr>
            <a:r>
              <a:rPr lang="en-US" sz="1700" dirty="0" smtClean="0"/>
              <a:t>Thyroid and kidney problems</a:t>
            </a:r>
          </a:p>
          <a:p>
            <a:pPr lvl="1" eaLnBrk="1" hangingPunct="1">
              <a:defRPr/>
            </a:pPr>
            <a:r>
              <a:rPr lang="en-US" sz="2000" dirty="0" smtClean="0"/>
              <a:t>Lithium ion and metabolic monitoring necessary</a:t>
            </a:r>
          </a:p>
          <a:p>
            <a:pPr marL="366713" lvl="1" indent="0" eaLnBrk="1" hangingPunct="1">
              <a:buFont typeface="Wingdings 2" pitchFamily="18" charset="2"/>
              <a:buNone/>
              <a:defRPr/>
            </a:pPr>
            <a:endParaRPr lang="en-US" sz="2000" dirty="0" smtClean="0"/>
          </a:p>
          <a:p>
            <a:pPr lvl="1" eaLnBrk="1" hangingPunct="1">
              <a:defRPr/>
            </a:pPr>
            <a:endParaRPr lang="en-US" sz="2000" dirty="0" smtClean="0"/>
          </a:p>
          <a:p>
            <a:pPr>
              <a:defRPr/>
            </a:pPr>
            <a:endParaRPr lang="en-US" dirty="0"/>
          </a:p>
        </p:txBody>
      </p:sp>
      <p:pic>
        <p:nvPicPr>
          <p:cNvPr id="38916" name="Picture 5" descr="https://encrypted-tbn2.gstatic.com/images?q=tbn:ANd9GcSH11g-9Q5wvyg9mDhFsQJyO1USuEAshSidPeMfG5DwK8IjM_tl"/>
          <p:cNvPicPr>
            <a:picLocks noChangeAspect="1" noChangeArrowheads="1"/>
          </p:cNvPicPr>
          <p:nvPr/>
        </p:nvPicPr>
        <p:blipFill>
          <a:blip r:embed="rId3" cstate="print"/>
          <a:srcRect/>
          <a:stretch>
            <a:fillRect/>
          </a:stretch>
        </p:blipFill>
        <p:spPr bwMode="auto">
          <a:xfrm>
            <a:off x="6605588" y="84138"/>
            <a:ext cx="2457450" cy="1857375"/>
          </a:xfrm>
          <a:prstGeom prst="rect">
            <a:avLst/>
          </a:prstGeom>
          <a:noFill/>
          <a:ln w="9525">
            <a:noFill/>
            <a:miter lim="800000"/>
            <a:headEnd/>
            <a:tailEnd/>
          </a:ln>
        </p:spPr>
      </p:pic>
      <p:pic>
        <p:nvPicPr>
          <p:cNvPr id="38917" name="Picture 7" descr="https://encrypted-tbn1.gstatic.com/images?q=tbn:ANd9GcTsrbOWcUObKw1TDO6PPv7NFMbxGUIa1XZeaqKyHX74DZUyJya_"/>
          <p:cNvPicPr>
            <a:picLocks noChangeAspect="1" noChangeArrowheads="1"/>
          </p:cNvPicPr>
          <p:nvPr/>
        </p:nvPicPr>
        <p:blipFill>
          <a:blip r:embed="rId4" cstate="print"/>
          <a:srcRect/>
          <a:stretch>
            <a:fillRect/>
          </a:stretch>
        </p:blipFill>
        <p:spPr bwMode="auto">
          <a:xfrm>
            <a:off x="7065963" y="3981450"/>
            <a:ext cx="1743075" cy="2619375"/>
          </a:xfrm>
          <a:prstGeom prst="rect">
            <a:avLst/>
          </a:prstGeom>
          <a:noFill/>
          <a:ln w="9525">
            <a:noFill/>
            <a:miter lim="800000"/>
            <a:headEnd/>
            <a:tailEnd/>
          </a:ln>
        </p:spPr>
      </p:pic>
      <p:sp>
        <p:nvSpPr>
          <p:cNvPr id="38918" name="AutoShape 9" descr="data:image/jpeg;base64,/9j/4AAQSkZJRgABAQAAAQABAAD/2wBDAAkGBwgHBgkIBwgKCgkLDRYPDQwMDRsUFRAWIB0iIiAdHx8kKDQsJCYxJx8fLT0tMTU3Ojo6Iys/RD84QzQ5Ojf/2wBDAQoKCg0MDRoPDxo3JR8lNzc3Nzc3Nzc3Nzc3Nzc3Nzc3Nzc3Nzc3Nzc3Nzc3Nzc3Nzc3Nzc3Nzc3Nzc3Nzc3Nzf/wAARCAC0APADASIAAhEBAxEB/8QAGwAAAwEAAwEAAAAAAAAAAAAAAAECAwQGBwX/xAA8EAABAwMDAgMGBAQGAQUAAAABAAIREiExA0FRBCIFMmETQnGBobEGFJHRFlLB4RUjM3Lw8WJDRFNjgv/EABgBAQADAQAAAAAAAAAAAAAAAAABAwQC/8QAIhEBAQABBAIDAQEBAAAAAAAAAAECAxESUQQxExQhQSJh/9oADAMBAAIRAxEAPwD45J2Flm6ZJbzc8rZsQWnP3UEEOqtCCpBhxgFAaH9zrRsigahBNhtCWpLTDhYYQTU4m4+ARqENBb73I2SD7yfNhKkOMfMlBppiW/DA5UBpDyWzSMom98LQvBbc/LlBBc1l2+XcLMtpI1GmWnHKCyp1TTYeisODJaBcoAGTPvfdaNdNrRuFDNOCSTA39EnuLCKW5+vqg0LIIaT6tlSO58u83IQDIAdefoqADfV3ogVJyfMfqqgOEHzZhSSSQecIqi244QQ6cnI2TaAR3TOfgqcC4THdyhoBFRF/ugQAAFIvwszUM4VkOs6YGxjKokOEgdx2/qgkE+7c7hWIF9/XZJrAwF4MRuj/AFDULEZBQMCRcmnjcJgibxfjCmpzc2OJUkhrTVg+7wgTmnLTAOybWEGWwSMgq23s75HlSHQaSd88ILYA69j6cpPyAMfZU7uAGmYfm26ydIsfOdkFxT2tF+VDpJtY/ZWzsu7dLUbJtFigmLgfqqLbgTI4Q3Tc0hxhWS0gEf8AaCWkMBGRuVRHaGm7TgrJ0h0AWP0VB9DTBmc+iBHTp9RzwmexsG03A5WgMNmKgfd5WT4b35q2/lQSQXG8F2QFEhzqJum6ds8phrSJJ7tkDHbYXG6sBg+Hqmwh+RDhi+Vm4G7ZE72QU58y04GCN0NBaAZHomxpaWzAaMzkpOdJgCyAJl2EVQYj5pVdpGIwUNs2HXPCC892T8cp2glu9iVgHEupBB9R/RWHy+kCB7xO6A9qHEtg8TwrIgEuO2yRAZfTAg/RETBaZaEBBBBOdgmwC7pmMlNjgJEXOUndwgED1QS8kmoeXhMQWh2n81J7T2g07jhVpvANTf8AT3QDnNYCSQfSFm0F3dsNleq0ahkC3CzYSCRKDQvBBA5v6IaKnUgSd5SpqNhf+i1gHtaYjMoEB7MTct5QYePaHI+qg6oNrhvCAS0z7uwQDpuXeY4Ti0g5z6pUOfLhjZagiCCRI3QJ7hQB67LJxOG+ff0RpkzLhJNgm4BoFJsgmsWbcuOTyizBe9reifsw5lQ8w+izbUTD7D7oNA4iSfkU2Nc+XO8+45UtbUJw3b0VlwABPmbgcoIi44+yZht352CqJ73Z4SAPm1B8ECcZFZsVJaXOq3H0Vupd2R8PRMNJFAugb4cySPmFINhA+N0g4i2eUUkiWiRvO6AcKrDOyRlopm+5VgwSGm25UPdLp2GyDNtrYnEKz3t7TBFzG6bgHCclQwFhyg30u9sYAyeEyaBDRA459VIMtDrf7VZIa0OeLnAQZkSLWI3SqBbiDsEw3uq1LNG3K0cQ90090WA4QY1bEGd0R3CkW2anBnuwcHhSTSfX7oKm9/mVFqpdhIAtuTA2CuARJEnYINWtcAALk+VS55EsO2XcpscaS2ZJFypeJEbDCBWcJUuDhm4QSQDJQ0knuwL3Qb6boYcXHwWZcIkz6Kbl1x2C8K3Ce4RJ2QIAak02Az6Je9BsBhJ7qSYxvG60Y0agrdjb+6A0wTc2b90PDYpMxkFALgSCLnbhI9jYuWm6BTBAJE8cpEXlpl029FDanGGgH14WstksbjcjdA23ubxukHSCTiLSpMm4kMG25VasajJ3AQBpABB/7T0y4uJGR5gsWmoxeVYM2FkFPjUFTbNGTypa4ltLYDd+QmATfDRkJEwQNPG5QUImloB/5lNzIIbNuUiS1pOnHqN02ntPvAiUETQSRhaBoAr2ISbAJqgt2SeS51ohBO5dONkva1/FFMGkKS0Vdl3FBoRLQ1/yPCBLDS7mxSY0mxuqqk0bxY8IKcQAGkfGPus6Aw3vuFq3ssYd6rHUkOmqWn6IG2AajcZjhSQSS6c5+CrTFTiBlJ3mpkxx6oJBIFQKuQWVTc5CkNplxPyVNYSA/naUCImARflaNEgVC+3okwiDMWwiu1x3IE4y+iO77ocC22ZyeUOFAAB7v1Rpn2hpuAMoJY2XbUhUCQ8kY4VBoHa3I8yneBnnhBrUIuL/AGWIbTNRN8eioGDaS7ccpONUEElptHCBDMNscLnaXhPiOpptfp9I+D72JX0vwt4bp6ur+Z1AHAGlgI+q70GNDAAqs9Tj6X6ejy9vNWeB+IVwOnI+Jwr/AIf8SkRotpOQXheiUNnCDpg7Kn7F6a54eHbzt34e8TMEaTZGO8KdXwPxHTLWu6VxMT2EEL0ahoVNaJsBhPsZdOcvDxnqvNneEeJNx0Wr62F/qo/wXxPI6LWAORAXp9DSihq6+e9K7407eYt8H8TH/sdX9AuP1PT6/SuLdfRfpTs4ZXrFDSuJ4n0Oh1fTHT1mBzSNx9l1Nb/ji6EnqvLy2om8GMKSWtHYPj8VyPE+nd0XWP6d0w0y13IKy6bQPUdXpaTbFxguGw3V2/5uz7XfZt0Hh3VeIuI6XRLgMuJgNPxX0P4b8Qbp302V81rufg3TaXT9OzT0mQGi0cLmOAWfPWs9Nel4+OXt0Jv4Z69wHdpNBF5J/ZUPwv1lJb7TSjkE/su9QIhIALj7GTR9TTdFH4W68Co6miS0WEm/0Wf8OeJkW6dkEXHtAvQIHCtrRASa+SrLxcJ/XnTPw14q2Y0mCf8A7AtB+GvE7/5DJ2/zBdeg0tTEThdfPk5vjY9vNz+HPE9Jpfq9PUBgMeCSvmPDm6jmPa5rxYg7ei9dDA4wBcrqn4u8M09TRPUabadVnm2JG8qzDV3u1U56Mk/HSn9tt94SBLop8434ToqOcYPKmsA0sEXuVcoMgkw2/KsiCADEcKg0NgkdxwpfYwbneECqDm0M2y5WA0tpab8ndZuMmGikDHqqbSYJwcILgFoJMEbpAgkyL8hJz63RjlJ5E9uAg7b+HtZrel0hO37rtB6oO02FzhAEC21/3XmvQ9eel7HEhhPaTj4L6j/HI0RDlk1J+t2llLI7geqbUoPWN5XlOj451rS1jXarmfmpfqgkyJxfGYT8b8f653UazdM6jNIabWggwD3AkyP0VfxtXyyPVfzTTun+aa0EzsV5r4R4zqHr9ZztbVc12myWvPld/Rfbd4yA1pqzIyo47Uue8X4f491Ldfw7pdXVcdT8wRrva/2jdTtsA7YXB+Sz8V/EHW/4r1Wnp6mqzQ036UNq9nZoeSQYvJAtvELHS8S6XRYG6WnpMaHVANAAB5U9R4n0uu6rWZpPNj3AHGPuV3sptrtP4e60v1uvY/qXa7RrhzXOeHAAgTA928iPhyvr9T1kaBYSKZmIvK6DoeNdP01fsRpsrcXOptJ5KrV8fGsKWuq+Cnirt7L8SajdTq9Mm8sv+q4fhDvZ9fpmO2DB+X9lx9fVPU6he/H2WTHu0iAweW4vutMx/wA7MtynPd6V4b1gaID4kQY3HC31Opbsug9L441li6HDI4XIf+IGb6g/VZMsf43aeU33d0/MtxKX5kcrpn8Qadu8JO/EOk0+a654NHOO6jqRe62brtpF10jT8dY4jvF/VIfiTSDQPaCRbKniryyjvHt2jcIHUN5XRj+JdEZ1R+qX8T6P/wAohTMXFyd7/NBhDqoOxlfG8b6turpaoe6oOaap3sur6/4k09QAN1JM2hcfqOu1eoZNw05KswwtqnPOT9cOZEREYKktBIMX29VbyNS2nPJ9UNaTMZWpiSH0kh13nZUwNb5zJ+yl5AgNvy5Jt7E3GUFU3nUj4BQ+SbKtJpk1GbWncpyZkz80FUdszPqs2yyQ7G3orJtbHCh7vZi4mfogWoARS+HAjfZccdHpvw7UBOBWYC3YDtdAaWOBbk5UWSpls9Mm9Bon3tWo7F5SPRabTBOp8nlcsCSDF9irmoRNzgcpxnSeeXbhfktICQdSD/5lV+W0w2XhzgNnOK5DO2Q4WUOPdJinZRxnSeeXbFnTaHvsEfEp/lNAun2LaRgSbrSKj3WB42WjXUWI+CnaOeV7ZO6Xpm29i2s87LbT0W6TYY0MO5Cggts6JIsVQdLRUaY+qnaG9Q+bQe3cJszfy8qi0G+YT8zMzGAiGOto6erA1GAt25Qeg6UifYD1ubLTGIqOQr03EQMlRtEy2OK/ounaIbpCriSob0ug5/8ApCeJK5us2Wy2c54WN2ODSADym0OV7R+X0NMgDTk4ybK9PQ0mkA6TKdu0KgxwwM3MpuNTey7U2hcrfaXaOkCY02H1pCHaOk0SNLTkf+I/ZDNSmBEjHwWjoIqGdxypQz02su9rQ2P5RhaBxjek7cKAI/zNM2G3CYAIDmnslBTgxrhf/wDQVPdUCCA1g43WdppN2+76JkSPQcoFBIEiGpPxDcJAOOoCXW9eFb5rgTH3CCYgTEzsrLZFQyEnOcXE7lOoC4v6coM3OvUYhBY1zZJBcfqqcALtycyiAG1bHAPKAIpbA/6WYJBBi/KoFzXTYNwZ3VPAMRvj0QAO2x+iqIBJvbKTG+yBdlu/9kGSax5UDgmKj8/5kWIIORtwlVkRnPolNgCQDsf3QSWuFhgptBbc9w29FdiCRYjIQ0zDRvcjlBQZUJN27fFQ8EuLReyt5LROmJAsQsnW+KCiaRTBjcKHGCS0X29Frp5g+YqHiHAgWQU01gOE1cpU+0JptBugtrAo7eSh0sFBkDlAi69Iw3flDqQJcIkWCVUn/b9VLgXOk3J+iC9KXCJ9SpILX9mDsmCW2B+KtpkZE4KCIDLi4PmCzcDNbTLdinqNdMMP/PVUwNZZ2DsgYNRkWPHKtpAENGRcLJrHF0gfLhVqEaZkyTuQgosINO2xSdDiGusQmH1th2Mj0TDYILjPHqgRBLiSACE2itsRHok5xIECw+6AebFA43ugikff+yya+p0DY39FbS3UJYCaeeEDrD7Nufug2BqO/wDwJBo0zSBnB4TMh3dhAXJFQ+A4VMaGiSc5QC0gg3cd+FLhLYA7Rm6BOJq7vLsqgtiLgqJANLjLditNNwEtPk5QSQ1rZdnaNlDZJrcLEparKjIxsEMeYjb7ILc4GIzyEBtXa3ffhJrbiOb+i1gCzfL7xG6BNd7M3N+TulAB9oLeilz26gAJ7RhDXxZ2BhAjJgmZJxiFRBAgkUk3SDHEyRb7rUxTYXG6CGdkzeeDhUYIh0lpweFk40mRgq2uoaZPb/Kgh2nTd1wcEJtaGyT+q1ae2fd3WT4Iq/8ATGAgl3cIwPTdST6wThMk+bfZIMrNTrH45QUwUTNycqiwG8yPsmyH294b8qXAiRF9ggtzgDTORYhQAd7tCTGmAKZv+i0e5re1psglxEwB+mEF9+7OyQIMg52lDLg1AeqC4kfDZMAeb03WJfSaf0CqsNIGXHIQZsPFvjuqda7MbpajIxZxRpmkdyDZoDx6blMuDWhoENOEiSADHbsAm6B3O8x2QQRFxgZQSAAW/onptk1PPaMDlU4NkuaInbhBkS1wpPlOUCfLEt2ATAcTcQ77qa4Bje3wQWDYifiVDQJO3ClthLsbBXTerfYINhIAAb3cKDqCKRaPMqklsVQd3cLJ4kggYQBaMj5KSTUA8QUy4wOZTBrMnAQbh0aRmf2WRNifpypY6XQ4do+qpzYhwAJ2HCCa8FxAdwgCLu8uyY0xqAuEyDf1WYc5z6SL/RBo114NgMIBdquxBG3IUtbPaDYfdajy5uLkoM+KcIpBOYAyVZ/ze4do+6RJ1DBENagRNYqbYhS6XkXVuDIovfCGgtBEXiJQXMsvblRIjk/dAcW5+EFI57cnZAOAvdAlo7hfYfumO2Dkkb7JapH7oMhZxnP2V5bYivZMta4TFtoWbQ5rpJQatIaIPlm0qywNmqPSUNaHCXiINhypeS90CYQIGJcbhBfXBGUoJkZ5BUAUGGGSfog2cC+Lw4fohjibYdv6pNBOZ+PCZNZ7QDqBA3gEUzdZhsGXmStmxhw7v6rFxdWQ5A2gXL7nYqe6/wBSdlTAXD0GZ2UmT2mIGPVABxZc3BVuENBnOFOk0At9qeybhc0tHsm1GZu4Fxte/bji6DhOu6YvvK0pBgwJO3K5Wlp6Wpp6NXs2tdFWpPcCTcJv0unD6Rqu7nEGHDthoMY5kbIOEYd2tN9weUjMhpNzkrm/l9AaepqjWcH0zSXCcb83UabdB3Wlo7tFhcKnHzRO6DjtBDyG7ZTexoBFxwVzXaGk3SDNNzfaMJvUBV5SM+hP6J6mh0wqZUMgB1YxDvuQP1QfO8oIgDn1RqAG5NhgLkjQ0Wup1dQlwDYoe2xpcT9gPms9VrNPVIaZqgidgRP9UECXC/0Tqk07KSSO1lzueE3Q7SFJiEAWiAQf7IaSXCBcbLJp90545WjTBt5uUFagDvJ5/spY6gENElISD2j/AHINOnBbdx+iCoDcyScwgsjImcI8raw0k7g7JsdUJd3AoIIodOeVQaHQ+1KcS4gnt/mQ91IoYIB2CCHCXRPKsCBAQhBm49tW4srLQwBzcuyhCBPJa0ltrwm4QwEWMoQgGEu1YOCEy0FtwhCCdIlumY5hXQA1xGQLIQgz0hW4VSbFM6jzpQXGJxNkIQS60R8UOMQRuEIQI3E7yrBo1KW2HCEINWgOaSR5cfqsC4nVc0m2UIQMCkVNyMINmnU95CEAP9Rw2lF2ugHKEIIf2i2RurN2hxFzZCEFAw0u3wof26hAxEoQgbMgqj2CWjP0QhAaloAsIlJrQPmhCD//2Q=="/>
          <p:cNvSpPr>
            <a:spLocks noChangeAspect="1" noChangeArrowheads="1"/>
          </p:cNvSpPr>
          <p:nvPr/>
        </p:nvSpPr>
        <p:spPr bwMode="auto">
          <a:xfrm>
            <a:off x="155575" y="-822325"/>
            <a:ext cx="2286000" cy="1714500"/>
          </a:xfrm>
          <a:prstGeom prst="rect">
            <a:avLst/>
          </a:prstGeom>
          <a:noFill/>
          <a:ln w="9525">
            <a:noFill/>
            <a:miter lim="800000"/>
            <a:headEnd/>
            <a:tailEnd/>
          </a:ln>
        </p:spPr>
        <p:txBody>
          <a:bodyPr/>
          <a:lstStyle/>
          <a:p>
            <a:endParaRPr lang="en-US"/>
          </a:p>
        </p:txBody>
      </p:sp>
      <p:sp>
        <p:nvSpPr>
          <p:cNvPr id="38919" name="AutoShape 11" descr="data:image/jpeg;base64,/9j/4AAQSkZJRgABAQAAAQABAAD/2wBDAAkGBwgHBgkIBwgKCgkLDRYPDQwMDRsUFRAWIB0iIiAdHx8kKDQsJCYxJx8fLT0tMTU3Ojo6Iys/RD84QzQ5Ojf/2wBDAQoKCg0MDRoPDxo3JR8lNzc3Nzc3Nzc3Nzc3Nzc3Nzc3Nzc3Nzc3Nzc3Nzc3Nzc3Nzc3Nzc3Nzc3Nzc3Nzc3Nzf/wAARCAC0APADASIAAhEBAxEB/8QAGwAAAwEAAwEAAAAAAAAAAAAAAAECAwQGBwX/xAA8EAABAwMDAgMGBAQGAQUAAAABAAIREiExA0FRBCIFMmETQnGBobEGFJHRFlLB4RUjM3Lw8WJDRFNjgv/EABgBAQADAQAAAAAAAAAAAAAAAAABAwQC/8QAIhEBAQABBAIDAQEBAAAAAAAAAAECAxESUQQxExQhQSJh/9oADAMBAAIRAxEAPwD45J2Flm6ZJbzc8rZsQWnP3UEEOqtCCpBhxgFAaH9zrRsigahBNhtCWpLTDhYYQTU4m4+ARqENBb73I2SD7yfNhKkOMfMlBppiW/DA5UBpDyWzSMom98LQvBbc/LlBBc1l2+XcLMtpI1GmWnHKCyp1TTYeisODJaBcoAGTPvfdaNdNrRuFDNOCSTA39EnuLCKW5+vqg0LIIaT6tlSO58u83IQDIAdefoqADfV3ogVJyfMfqqgOEHzZhSSSQecIqi244QQ6cnI2TaAR3TOfgqcC4THdyhoBFRF/ugQAAFIvwszUM4VkOs6YGxjKokOEgdx2/qgkE+7c7hWIF9/XZJrAwF4MRuj/AFDULEZBQMCRcmnjcJgibxfjCmpzc2OJUkhrTVg+7wgTmnLTAOybWEGWwSMgq23s75HlSHQaSd88ILYA69j6cpPyAMfZU7uAGmYfm26ydIsfOdkFxT2tF+VDpJtY/ZWzsu7dLUbJtFigmLgfqqLbgTI4Q3Tc0hxhWS0gEf8AaCWkMBGRuVRHaGm7TgrJ0h0AWP0VB9DTBmc+iBHTp9RzwmexsG03A5WgMNmKgfd5WT4b35q2/lQSQXG8F2QFEhzqJum6ds8phrSJJ7tkDHbYXG6sBg+Hqmwh+RDhi+Vm4G7ZE72QU58y04GCN0NBaAZHomxpaWzAaMzkpOdJgCyAJl2EVQYj5pVdpGIwUNs2HXPCC892T8cp2glu9iVgHEupBB9R/RWHy+kCB7xO6A9qHEtg8TwrIgEuO2yRAZfTAg/RETBaZaEBBBBOdgmwC7pmMlNjgJEXOUndwgED1QS8kmoeXhMQWh2n81J7T2g07jhVpvANTf8AT3QDnNYCSQfSFm0F3dsNleq0ahkC3CzYSCRKDQvBBA5v6IaKnUgSd5SpqNhf+i1gHtaYjMoEB7MTct5QYePaHI+qg6oNrhvCAS0z7uwQDpuXeY4Ti0g5z6pUOfLhjZagiCCRI3QJ7hQB67LJxOG+ff0RpkzLhJNgm4BoFJsgmsWbcuOTyizBe9reifsw5lQ8w+izbUTD7D7oNA4iSfkU2Nc+XO8+45UtbUJw3b0VlwABPmbgcoIi44+yZht352CqJ73Z4SAPm1B8ECcZFZsVJaXOq3H0Vupd2R8PRMNJFAugb4cySPmFINhA+N0g4i2eUUkiWiRvO6AcKrDOyRlopm+5VgwSGm25UPdLp2GyDNtrYnEKz3t7TBFzG6bgHCclQwFhyg30u9sYAyeEyaBDRA459VIMtDrf7VZIa0OeLnAQZkSLWI3SqBbiDsEw3uq1LNG3K0cQ90090WA4QY1bEGd0R3CkW2anBnuwcHhSTSfX7oKm9/mVFqpdhIAtuTA2CuARJEnYINWtcAALk+VS55EsO2XcpscaS2ZJFypeJEbDCBWcJUuDhm4QSQDJQ0knuwL3Qb6boYcXHwWZcIkz6Kbl1x2C8K3Ce4RJ2QIAak02Az6Je9BsBhJ7qSYxvG60Y0agrdjb+6A0wTc2b90PDYpMxkFALgSCLnbhI9jYuWm6BTBAJE8cpEXlpl029FDanGGgH14WstksbjcjdA23ubxukHSCTiLSpMm4kMG25VasajJ3AQBpABB/7T0y4uJGR5gsWmoxeVYM2FkFPjUFTbNGTypa4ltLYDd+QmATfDRkJEwQNPG5QUImloB/5lNzIIbNuUiS1pOnHqN02ntPvAiUETQSRhaBoAr2ISbAJqgt2SeS51ohBO5dONkva1/FFMGkKS0Vdl3FBoRLQ1/yPCBLDS7mxSY0mxuqqk0bxY8IKcQAGkfGPus6Aw3vuFq3ssYd6rHUkOmqWn6IG2AajcZjhSQSS6c5+CrTFTiBlJ3mpkxx6oJBIFQKuQWVTc5CkNplxPyVNYSA/naUCImARflaNEgVC+3okwiDMWwiu1x3IE4y+iO77ocC22ZyeUOFAAB7v1Rpn2hpuAMoJY2XbUhUCQ8kY4VBoHa3I8yneBnnhBrUIuL/AGWIbTNRN8eioGDaS7ccpONUEElptHCBDMNscLnaXhPiOpptfp9I+D72JX0vwt4bp6ur+Z1AHAGlgI+q70GNDAAqs9Tj6X6ejy9vNWeB+IVwOnI+Jwr/AIf8SkRotpOQXheiUNnCDpg7Kn7F6a54eHbzt34e8TMEaTZGO8KdXwPxHTLWu6VxMT2EEL0ahoVNaJsBhPsZdOcvDxnqvNneEeJNx0Wr62F/qo/wXxPI6LWAORAXp9DSihq6+e9K7407eYt8H8TH/sdX9AuP1PT6/SuLdfRfpTs4ZXrFDSuJ4n0Oh1fTHT1mBzSNx9l1Nb/ji6EnqvLy2om8GMKSWtHYPj8VyPE+nd0XWP6d0w0y13IKy6bQPUdXpaTbFxguGw3V2/5uz7XfZt0Hh3VeIuI6XRLgMuJgNPxX0P4b8Qbp302V81rufg3TaXT9OzT0mQGi0cLmOAWfPWs9Nel4+OXt0Jv4Z69wHdpNBF5J/ZUPwv1lJb7TSjkE/su9QIhIALj7GTR9TTdFH4W68Co6miS0WEm/0Wf8OeJkW6dkEXHtAvQIHCtrRASa+SrLxcJ/XnTPw14q2Y0mCf8A7AtB+GvE7/5DJ2/zBdeg0tTEThdfPk5vjY9vNz+HPE9Jpfq9PUBgMeCSvmPDm6jmPa5rxYg7ei9dDA4wBcrqn4u8M09TRPUabadVnm2JG8qzDV3u1U56Mk/HSn9tt94SBLop8434ToqOcYPKmsA0sEXuVcoMgkw2/KsiCADEcKg0NgkdxwpfYwbneECqDm0M2y5WA0tpab8ndZuMmGikDHqqbSYJwcILgFoJMEbpAgkyL8hJz63RjlJ5E9uAg7b+HtZrel0hO37rtB6oO02FzhAEC21/3XmvQ9eel7HEhhPaTj4L6j/HI0RDlk1J+t2llLI7geqbUoPWN5XlOj451rS1jXarmfmpfqgkyJxfGYT8b8f653UazdM6jNIabWggwD3AkyP0VfxtXyyPVfzTTun+aa0EzsV5r4R4zqHr9ZztbVc12myWvPld/Rfbd4yA1pqzIyo47Uue8X4f491Ldfw7pdXVcdT8wRrva/2jdTtsA7YXB+Sz8V/EHW/4r1Wnp6mqzQ036UNq9nZoeSQYvJAtvELHS8S6XRYG6WnpMaHVANAAB5U9R4n0uu6rWZpPNj3AHGPuV3sptrtP4e60v1uvY/qXa7RrhzXOeHAAgTA928iPhyvr9T1kaBYSKZmIvK6DoeNdP01fsRpsrcXOptJ5KrV8fGsKWuq+Cnirt7L8SajdTq9Mm8sv+q4fhDvZ9fpmO2DB+X9lx9fVPU6he/H2WTHu0iAweW4vutMx/wA7MtynPd6V4b1gaID4kQY3HC31Opbsug9L441li6HDI4XIf+IGb6g/VZMsf43aeU33d0/MtxKX5kcrpn8Qadu8JO/EOk0+a654NHOO6jqRe62brtpF10jT8dY4jvF/VIfiTSDQPaCRbKniryyjvHt2jcIHUN5XRj+JdEZ1R+qX8T6P/wAohTMXFyd7/NBhDqoOxlfG8b6turpaoe6oOaap3sur6/4k09QAN1JM2hcfqOu1eoZNw05KswwtqnPOT9cOZEREYKktBIMX29VbyNS2nPJ9UNaTMZWpiSH0kh13nZUwNb5zJ+yl5AgNvy5Jt7E3GUFU3nUj4BQ+SbKtJpk1GbWncpyZkz80FUdszPqs2yyQ7G3orJtbHCh7vZi4mfogWoARS+HAjfZccdHpvw7UBOBWYC3YDtdAaWOBbk5UWSpls9Mm9Bon3tWo7F5SPRabTBOp8nlcsCSDF9irmoRNzgcpxnSeeXbhfktICQdSD/5lV+W0w2XhzgNnOK5DO2Q4WUOPdJinZRxnSeeXbFnTaHvsEfEp/lNAun2LaRgSbrSKj3WB42WjXUWI+CnaOeV7ZO6Xpm29i2s87LbT0W6TYY0MO5Cggts6JIsVQdLRUaY+qnaG9Q+bQe3cJszfy8qi0G+YT8zMzGAiGOto6erA1GAt25Qeg6UifYD1ubLTGIqOQr03EQMlRtEy2OK/ounaIbpCriSob0ug5/8ApCeJK5us2Wy2c54WN2ODSADym0OV7R+X0NMgDTk4ybK9PQ0mkA6TKdu0KgxwwM3MpuNTey7U2hcrfaXaOkCY02H1pCHaOk0SNLTkf+I/ZDNSmBEjHwWjoIqGdxypQz02su9rQ2P5RhaBxjek7cKAI/zNM2G3CYAIDmnslBTgxrhf/wDQVPdUCCA1g43WdppN2+76JkSPQcoFBIEiGpPxDcJAOOoCXW9eFb5rgTH3CCYgTEzsrLZFQyEnOcXE7lOoC4v6coM3OvUYhBY1zZJBcfqqcALtycyiAG1bHAPKAIpbA/6WYJBBi/KoFzXTYNwZ3VPAMRvj0QAO2x+iqIBJvbKTG+yBdlu/9kGSax5UDgmKj8/5kWIIORtwlVkRnPolNgCQDsf3QSWuFhgptBbc9w29FdiCRYjIQ0zDRvcjlBQZUJN27fFQ8EuLReyt5LROmJAsQsnW+KCiaRTBjcKHGCS0X29Frp5g+YqHiHAgWQU01gOE1cpU+0JptBugtrAo7eSh0sFBkDlAi69Iw3flDqQJcIkWCVUn/b9VLgXOk3J+iC9KXCJ9SpILX9mDsmCW2B+KtpkZE4KCIDLi4PmCzcDNbTLdinqNdMMP/PVUwNZZ2DsgYNRkWPHKtpAENGRcLJrHF0gfLhVqEaZkyTuQgosINO2xSdDiGusQmH1th2Mj0TDYILjPHqgRBLiSACE2itsRHok5xIECw+6AebFA43ugikff+yya+p0DY39FbS3UJYCaeeEDrD7Nufug2BqO/wDwJBo0zSBnB4TMh3dhAXJFQ+A4VMaGiSc5QC0gg3cd+FLhLYA7Rm6BOJq7vLsqgtiLgqJANLjLditNNwEtPk5QSQ1rZdnaNlDZJrcLEparKjIxsEMeYjb7ILc4GIzyEBtXa3ffhJrbiOb+i1gCzfL7xG6BNd7M3N+TulAB9oLeilz26gAJ7RhDXxZ2BhAjJgmZJxiFRBAgkUk3SDHEyRb7rUxTYXG6CGdkzeeDhUYIh0lpweFk40mRgq2uoaZPb/Kgh2nTd1wcEJtaGyT+q1ae2fd3WT4Iq/8ATGAgl3cIwPTdST6wThMk+bfZIMrNTrH45QUwUTNycqiwG8yPsmyH294b8qXAiRF9ggtzgDTORYhQAd7tCTGmAKZv+i0e5re1psglxEwB+mEF9+7OyQIMg52lDLg1AeqC4kfDZMAeb03WJfSaf0CqsNIGXHIQZsPFvjuqda7MbpajIxZxRpmkdyDZoDx6blMuDWhoENOEiSADHbsAm6B3O8x2QQRFxgZQSAAW/onptk1PPaMDlU4NkuaInbhBkS1wpPlOUCfLEt2ATAcTcQ77qa4Bje3wQWDYifiVDQJO3ClthLsbBXTerfYINhIAAb3cKDqCKRaPMqklsVQd3cLJ4kggYQBaMj5KSTUA8QUy4wOZTBrMnAQbh0aRmf2WRNifpypY6XQ4do+qpzYhwAJ2HCCa8FxAdwgCLu8uyY0xqAuEyDf1WYc5z6SL/RBo114NgMIBdquxBG3IUtbPaDYfdajy5uLkoM+KcIpBOYAyVZ/ze4do+6RJ1DBENagRNYqbYhS6XkXVuDIovfCGgtBEXiJQXMsvblRIjk/dAcW5+EFI57cnZAOAvdAlo7hfYfumO2Dkkb7JapH7oMhZxnP2V5bYivZMta4TFtoWbQ5rpJQatIaIPlm0qywNmqPSUNaHCXiINhypeS90CYQIGJcbhBfXBGUoJkZ5BUAUGGGSfog2cC+Lw4fohjibYdv6pNBOZ+PCZNZ7QDqBA3gEUzdZhsGXmStmxhw7v6rFxdWQ5A2gXL7nYqe6/wBSdlTAXD0GZ2UmT2mIGPVABxZc3BVuENBnOFOk0At9qeybhc0tHsm1GZu4Fxte/bji6DhOu6YvvK0pBgwJO3K5Wlp6Wpp6NXs2tdFWpPcCTcJv0unD6Rqu7nEGHDthoMY5kbIOEYd2tN9weUjMhpNzkrm/l9AaepqjWcH0zSXCcb83UabdB3Wlo7tFhcKnHzRO6DjtBDyG7ZTexoBFxwVzXaGk3SDNNzfaMJvUBV5SM+hP6J6mh0wqZUMgB1YxDvuQP1QfO8oIgDn1RqAG5NhgLkjQ0Wup1dQlwDYoe2xpcT9gPms9VrNPVIaZqgidgRP9UECXC/0Tqk07KSSO1lzueE3Q7SFJiEAWiAQf7IaSXCBcbLJp90545WjTBt5uUFagDvJ5/spY6gENElISD2j/AHINOnBbdx+iCoDcyScwgsjImcI8raw0k7g7JsdUJd3AoIIodOeVQaHQ+1KcS4gnt/mQ91IoYIB2CCHCXRPKsCBAQhBm49tW4srLQwBzcuyhCBPJa0ltrwm4QwEWMoQgGEu1YOCEy0FtwhCCdIlumY5hXQA1xGQLIQgz0hW4VSbFM6jzpQXGJxNkIQS60R8UOMQRuEIQI3E7yrBo1KW2HCEINWgOaSR5cfqsC4nVc0m2UIQMCkVNyMINmnU95CEAP9Rw2lF2ugHKEIIf2i2RurN2hxFzZCEFAw0u3wof26hAxEoQgbMgqj2CWjP0QhAaloAsIlJrQPmhCD//2Q=="/>
          <p:cNvSpPr>
            <a:spLocks noChangeAspect="1" noChangeArrowheads="1"/>
          </p:cNvSpPr>
          <p:nvPr/>
        </p:nvSpPr>
        <p:spPr bwMode="auto">
          <a:xfrm>
            <a:off x="307975" y="-669925"/>
            <a:ext cx="2286000" cy="1714500"/>
          </a:xfrm>
          <a:prstGeom prst="rect">
            <a:avLst/>
          </a:prstGeom>
          <a:noFill/>
          <a:ln w="9525">
            <a:noFill/>
            <a:miter lim="800000"/>
            <a:headEnd/>
            <a:tailEnd/>
          </a:ln>
        </p:spPr>
        <p:txBody>
          <a:bodyPr/>
          <a:lstStyle/>
          <a:p>
            <a:endParaRPr lang="en-US"/>
          </a:p>
        </p:txBody>
      </p:sp>
      <p:pic>
        <p:nvPicPr>
          <p:cNvPr id="38920" name="Picture 13" descr="http://images.rxlist.com/images/multum/lithium300mg-rox.jpg"/>
          <p:cNvPicPr>
            <a:picLocks noChangeAspect="1" noChangeArrowheads="1"/>
          </p:cNvPicPr>
          <p:nvPr/>
        </p:nvPicPr>
        <p:blipFill>
          <a:blip r:embed="rId5" cstate="print"/>
          <a:srcRect/>
          <a:stretch>
            <a:fillRect/>
          </a:stretch>
        </p:blipFill>
        <p:spPr bwMode="auto">
          <a:xfrm>
            <a:off x="5454650" y="4594225"/>
            <a:ext cx="1462088" cy="1096963"/>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76200" y="228600"/>
            <a:ext cx="8001000" cy="990600"/>
          </a:xfrm>
        </p:spPr>
        <p:txBody>
          <a:bodyPr>
            <a:normAutofit fontScale="90000"/>
          </a:bodyPr>
          <a:lstStyle/>
          <a:p>
            <a:pPr algn="ctr"/>
            <a:r>
              <a:rPr lang="en-US" sz="3600" dirty="0" smtClean="0"/>
              <a:t>The Selective Use of Anticonvulsant Medications as Mood Stabilizers </a:t>
            </a:r>
          </a:p>
        </p:txBody>
      </p:sp>
      <p:sp>
        <p:nvSpPr>
          <p:cNvPr id="39939" name="Content Placeholder 4"/>
          <p:cNvSpPr>
            <a:spLocks noGrp="1"/>
          </p:cNvSpPr>
          <p:nvPr>
            <p:ph sz="quarter" idx="1"/>
          </p:nvPr>
        </p:nvSpPr>
        <p:spPr>
          <a:xfrm>
            <a:off x="612775" y="1600200"/>
            <a:ext cx="7388225" cy="4876800"/>
          </a:xfrm>
        </p:spPr>
        <p:txBody>
          <a:bodyPr/>
          <a:lstStyle/>
          <a:p>
            <a:r>
              <a:rPr lang="en-US" dirty="0" smtClean="0"/>
              <a:t>Many drugs that serve to control seizures in some measure are also effective in controlling mania and related activities – even when their mechanisms of action vary.</a:t>
            </a:r>
          </a:p>
          <a:p>
            <a:r>
              <a:rPr lang="en-US" dirty="0" smtClean="0"/>
              <a:t>Their mechanism of action is typically attributed to a reduction of glutamate (excitatory) activity by inhibiting voltage sensitive sodium channels, OR</a:t>
            </a:r>
          </a:p>
          <a:p>
            <a:r>
              <a:rPr lang="en-US" dirty="0" smtClean="0"/>
              <a:t>Enhancing GABA (inhibitory) output</a:t>
            </a:r>
          </a:p>
          <a:p>
            <a:r>
              <a:rPr lang="en-US" dirty="0" smtClean="0"/>
              <a:t>A few seem to block calcium channels, but they are rarely of optimal effectiveness</a:t>
            </a:r>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1" y="228600"/>
            <a:ext cx="7848600" cy="990600"/>
          </a:xfrm>
        </p:spPr>
        <p:txBody>
          <a:bodyPr>
            <a:normAutofit/>
          </a:bodyPr>
          <a:lstStyle/>
          <a:p>
            <a:pPr algn="ctr"/>
            <a:r>
              <a:rPr lang="en-US" sz="2400" dirty="0" smtClean="0"/>
              <a:t>Anticonvulsant Medications as Mood Stabilizers (mostly blockers of sodium ion channels)</a:t>
            </a:r>
          </a:p>
        </p:txBody>
      </p:sp>
      <p:sp>
        <p:nvSpPr>
          <p:cNvPr id="44035" name="Content Placeholder 2"/>
          <p:cNvSpPr>
            <a:spLocks noGrp="1"/>
          </p:cNvSpPr>
          <p:nvPr>
            <p:ph sz="quarter" idx="1"/>
          </p:nvPr>
        </p:nvSpPr>
        <p:spPr>
          <a:xfrm>
            <a:off x="511175" y="1492250"/>
            <a:ext cx="8153400" cy="5278438"/>
          </a:xfrm>
        </p:spPr>
        <p:txBody>
          <a:bodyPr/>
          <a:lstStyle/>
          <a:p>
            <a:pPr lvl="1" eaLnBrk="1" hangingPunct="1"/>
            <a:r>
              <a:rPr lang="en-US" dirty="0" err="1" smtClean="0"/>
              <a:t>Equetra</a:t>
            </a:r>
            <a:r>
              <a:rPr lang="en-US" dirty="0" smtClean="0"/>
              <a:t>/</a:t>
            </a:r>
            <a:r>
              <a:rPr lang="en-US" dirty="0" err="1" smtClean="0"/>
              <a:t>Tegretol</a:t>
            </a:r>
            <a:r>
              <a:rPr lang="en-US" dirty="0" smtClean="0"/>
              <a:t> (</a:t>
            </a:r>
            <a:r>
              <a:rPr lang="en-US" dirty="0" err="1" smtClean="0"/>
              <a:t>carbamazepine</a:t>
            </a:r>
            <a:r>
              <a:rPr lang="en-US" dirty="0" smtClean="0"/>
              <a:t>)</a:t>
            </a:r>
          </a:p>
          <a:p>
            <a:pPr lvl="1" eaLnBrk="1" hangingPunct="1"/>
            <a:endParaRPr lang="en-US" dirty="0" smtClean="0"/>
          </a:p>
          <a:p>
            <a:pPr lvl="1" eaLnBrk="1" hangingPunct="1"/>
            <a:r>
              <a:rPr lang="en-US" dirty="0" err="1" smtClean="0"/>
              <a:t>Trileptal</a:t>
            </a:r>
            <a:r>
              <a:rPr lang="en-US" dirty="0" smtClean="0"/>
              <a:t> (</a:t>
            </a:r>
            <a:r>
              <a:rPr lang="en-US" dirty="0" err="1" smtClean="0"/>
              <a:t>oxcarbazepine</a:t>
            </a:r>
            <a:r>
              <a:rPr lang="en-US" dirty="0" smtClean="0"/>
              <a:t>)</a:t>
            </a:r>
          </a:p>
          <a:p>
            <a:pPr lvl="1" eaLnBrk="1" hangingPunct="1"/>
            <a:endParaRPr lang="en-US" dirty="0" smtClean="0"/>
          </a:p>
          <a:p>
            <a:pPr lvl="1" eaLnBrk="1" hangingPunct="1"/>
            <a:r>
              <a:rPr lang="en-US" dirty="0" err="1" smtClean="0"/>
              <a:t>Stedesa</a:t>
            </a:r>
            <a:r>
              <a:rPr lang="en-US" dirty="0" smtClean="0"/>
              <a:t> (</a:t>
            </a:r>
            <a:r>
              <a:rPr lang="en-US" dirty="0" err="1" smtClean="0"/>
              <a:t>licarbazepine</a:t>
            </a:r>
            <a:r>
              <a:rPr lang="en-US" dirty="0" smtClean="0"/>
              <a:t>) </a:t>
            </a:r>
          </a:p>
          <a:p>
            <a:pPr lvl="1" eaLnBrk="1" hangingPunct="1"/>
            <a:endParaRPr lang="en-US" dirty="0" smtClean="0"/>
          </a:p>
          <a:p>
            <a:pPr lvl="1" eaLnBrk="1" hangingPunct="1"/>
            <a:r>
              <a:rPr lang="en-US" dirty="0" err="1" smtClean="0"/>
              <a:t>Depakene</a:t>
            </a:r>
            <a:r>
              <a:rPr lang="en-US" dirty="0" smtClean="0"/>
              <a:t> (</a:t>
            </a:r>
            <a:r>
              <a:rPr lang="en-US" dirty="0" err="1" smtClean="0"/>
              <a:t>valproic</a:t>
            </a:r>
            <a:r>
              <a:rPr lang="en-US" dirty="0" smtClean="0"/>
              <a:t> acid)</a:t>
            </a:r>
          </a:p>
          <a:p>
            <a:pPr lvl="1" eaLnBrk="1" hangingPunct="1"/>
            <a:endParaRPr lang="en-US" dirty="0" smtClean="0"/>
          </a:p>
          <a:p>
            <a:pPr lvl="1" eaLnBrk="1" hangingPunct="1"/>
            <a:r>
              <a:rPr lang="en-US" dirty="0" err="1" smtClean="0"/>
              <a:t>Depakote</a:t>
            </a:r>
            <a:r>
              <a:rPr lang="en-US" dirty="0" smtClean="0"/>
              <a:t>, </a:t>
            </a:r>
            <a:r>
              <a:rPr lang="en-US" dirty="0" err="1" smtClean="0"/>
              <a:t>Epival</a:t>
            </a:r>
            <a:r>
              <a:rPr lang="en-US" dirty="0" smtClean="0"/>
              <a:t> (</a:t>
            </a:r>
            <a:r>
              <a:rPr lang="en-US" dirty="0" err="1" smtClean="0"/>
              <a:t>divalproex</a:t>
            </a:r>
            <a:r>
              <a:rPr lang="en-US" dirty="0" smtClean="0"/>
              <a:t> sodium)</a:t>
            </a:r>
          </a:p>
          <a:p>
            <a:pPr lvl="1" eaLnBrk="1" hangingPunct="1"/>
            <a:endParaRPr lang="en-US" dirty="0" smtClean="0"/>
          </a:p>
          <a:p>
            <a:pPr lvl="1" eaLnBrk="1" hangingPunct="1"/>
            <a:r>
              <a:rPr lang="en-US" dirty="0" err="1" smtClean="0"/>
              <a:t>Lamictal</a:t>
            </a:r>
            <a:r>
              <a:rPr lang="en-US" dirty="0" smtClean="0"/>
              <a:t> (</a:t>
            </a:r>
            <a:r>
              <a:rPr lang="en-US" dirty="0" err="1" smtClean="0"/>
              <a:t>lamotrigine</a:t>
            </a:r>
            <a:r>
              <a:rPr lang="en-US" dirty="0" smtClean="0"/>
              <a:t>) [</a:t>
            </a:r>
            <a:r>
              <a:rPr lang="en-US" sz="1800" dirty="0" smtClean="0"/>
              <a:t>good for bipolar depression</a:t>
            </a:r>
            <a:r>
              <a:rPr lang="en-US" dirty="0" smtClean="0"/>
              <a:t>]</a:t>
            </a:r>
          </a:p>
          <a:p>
            <a:pPr lvl="1" eaLnBrk="1" hangingPunct="1"/>
            <a:endParaRPr lang="en-US" dirty="0" smtClean="0"/>
          </a:p>
          <a:p>
            <a:pPr lvl="1" eaLnBrk="1" hangingPunct="1"/>
            <a:endParaRPr lang="en-US" dirty="0" smtClean="0"/>
          </a:p>
        </p:txBody>
      </p:sp>
      <p:pic>
        <p:nvPicPr>
          <p:cNvPr id="44036" name="Picture 2" descr="File:Eslicarbazepine acetate structure.svg"/>
          <p:cNvPicPr>
            <a:picLocks noChangeAspect="1" noChangeArrowheads="1"/>
          </p:cNvPicPr>
          <p:nvPr/>
        </p:nvPicPr>
        <p:blipFill>
          <a:blip r:embed="rId2" cstate="print"/>
          <a:srcRect/>
          <a:stretch>
            <a:fillRect/>
          </a:stretch>
        </p:blipFill>
        <p:spPr bwMode="auto">
          <a:xfrm>
            <a:off x="6151563" y="3419475"/>
            <a:ext cx="823912" cy="1001713"/>
          </a:xfrm>
          <a:prstGeom prst="rect">
            <a:avLst/>
          </a:prstGeom>
          <a:noFill/>
          <a:ln w="9525">
            <a:noFill/>
            <a:miter lim="800000"/>
            <a:headEnd/>
            <a:tailEnd/>
          </a:ln>
        </p:spPr>
      </p:pic>
      <p:pic>
        <p:nvPicPr>
          <p:cNvPr id="44037" name="Picture 4" descr="http://upload.wikimedia.org/wikipedia/commons/thumb/e/e2/Oxcarbazepine.svg/220px-Oxcarbazepine.svg.png"/>
          <p:cNvPicPr>
            <a:picLocks noChangeAspect="1" noChangeArrowheads="1"/>
          </p:cNvPicPr>
          <p:nvPr/>
        </p:nvPicPr>
        <p:blipFill>
          <a:blip r:embed="rId3" cstate="print"/>
          <a:srcRect/>
          <a:stretch>
            <a:fillRect/>
          </a:stretch>
        </p:blipFill>
        <p:spPr bwMode="auto">
          <a:xfrm>
            <a:off x="5026025" y="2587625"/>
            <a:ext cx="823913" cy="763588"/>
          </a:xfrm>
          <a:prstGeom prst="rect">
            <a:avLst/>
          </a:prstGeom>
          <a:noFill/>
          <a:ln w="9525">
            <a:noFill/>
            <a:miter lim="800000"/>
            <a:headEnd/>
            <a:tailEnd/>
          </a:ln>
        </p:spPr>
      </p:pic>
      <p:pic>
        <p:nvPicPr>
          <p:cNvPr id="44038" name="Picture 6" descr="http://upload.wikimedia.org/wikipedia/commons/thumb/5/54/Carbamazepine_Structural_Formulae.png/250px-Carbamazepine_Structural_Formulae.png"/>
          <p:cNvPicPr>
            <a:picLocks noChangeAspect="1" noChangeArrowheads="1"/>
          </p:cNvPicPr>
          <p:nvPr/>
        </p:nvPicPr>
        <p:blipFill>
          <a:blip r:embed="rId4" cstate="print"/>
          <a:srcRect/>
          <a:stretch>
            <a:fillRect/>
          </a:stretch>
        </p:blipFill>
        <p:spPr bwMode="auto">
          <a:xfrm>
            <a:off x="6175375" y="1670050"/>
            <a:ext cx="914400" cy="661988"/>
          </a:xfrm>
          <a:prstGeom prst="rect">
            <a:avLst/>
          </a:prstGeom>
          <a:noFill/>
          <a:ln w="9525">
            <a:noFill/>
            <a:miter lim="800000"/>
            <a:headEnd/>
            <a:tailEnd/>
          </a:ln>
        </p:spPr>
      </p:pic>
      <p:pic>
        <p:nvPicPr>
          <p:cNvPr id="44039" name="Picture 8" descr="http://upload.wikimedia.org/wikipedia/commons/thumb/c/ca/Valproic_acid.svg/180px-Valproic_acid.svg.png"/>
          <p:cNvPicPr>
            <a:picLocks noChangeAspect="1" noChangeArrowheads="1"/>
          </p:cNvPicPr>
          <p:nvPr/>
        </p:nvPicPr>
        <p:blipFill>
          <a:blip r:embed="rId5" cstate="print"/>
          <a:srcRect/>
          <a:stretch>
            <a:fillRect/>
          </a:stretch>
        </p:blipFill>
        <p:spPr bwMode="auto">
          <a:xfrm>
            <a:off x="5211763" y="4421188"/>
            <a:ext cx="823912" cy="685800"/>
          </a:xfrm>
          <a:prstGeom prst="rect">
            <a:avLst/>
          </a:prstGeom>
          <a:noFill/>
          <a:ln w="9525">
            <a:noFill/>
            <a:miter lim="800000"/>
            <a:headEnd/>
            <a:tailEnd/>
          </a:ln>
        </p:spPr>
      </p:pic>
      <p:pic>
        <p:nvPicPr>
          <p:cNvPr id="44040" name="Picture 10" descr="Depakote&#10;  (divalproex sodium) Structural Formula Illustration"/>
          <p:cNvPicPr>
            <a:picLocks noChangeAspect="1" noChangeArrowheads="1"/>
          </p:cNvPicPr>
          <p:nvPr/>
        </p:nvPicPr>
        <p:blipFill>
          <a:blip r:embed="rId6" cstate="print"/>
          <a:srcRect/>
          <a:stretch>
            <a:fillRect/>
          </a:stretch>
        </p:blipFill>
        <p:spPr bwMode="auto">
          <a:xfrm>
            <a:off x="6553200" y="4800600"/>
            <a:ext cx="1554162" cy="996950"/>
          </a:xfrm>
          <a:prstGeom prst="rect">
            <a:avLst/>
          </a:prstGeom>
          <a:noFill/>
          <a:ln w="9525">
            <a:noFill/>
            <a:miter lim="800000"/>
            <a:headEnd/>
            <a:tailEnd/>
          </a:ln>
        </p:spPr>
      </p:pic>
      <p:sp>
        <p:nvSpPr>
          <p:cNvPr id="44041" name="AutoShape 16" descr="data:image/jpeg;base64,/9j/4AAQSkZJRgABAQAAAQABAAD/2wCEAAkGBhISERIUEhQVFRQUFBQUFRQUFBUUFBQUFxQVFRQUEhUXHCYeFxkjGRQUHy8gJCcpLCwsFR4xNTAqNSYrLCkBCQoKDgwOGg8PGSwkHyQsKiksLC0tKSwuLCwpNCwsKSksLCwsLCwsLCksLCwsLCwsLCksLCwpLCksLDQpKSwsLP/AABEIAKwA5gMBIgACEQEDEQH/xAAcAAACAgMBAQAAAAAAAAAAAAAAAQIEAwUGBwj/xABCEAACAQIDBAcFBgMFCQAAAAAAAQIDEQQhMQUSQVEGEyJhcYGxByMyodEzUnKRwfAUQuEXQ4OjwhUkJTRTVHOCkv/EABoBAQADAQEBAAAAAAAAAAAAAAABAwUEAgb/xAApEQEAAgEEAQIFBQEAAAAAAAAAAQIRAwQSITETUTJBodHwBSIzQnEV/9oADAMBAAIRAxEAPwD0CI2hRGAWENsVwGIAABXGJoAIMcmY3NASC4t4AHcdyIASbIjEAxNgAAAyMppcQGyJFV4vivzJAAWALgOwrAMBDQABFgNgBYiMSGwEADsAgsMAItGKviFFXbsOvWsajE0HN3bKdXWjT8vdazZrdubfbTjTk49+7f8AVHLRxGIUrvEb3dKDj+TTaOvqbLRRxOx0cc7q2Vvpw1UNq1llvtefobLBdJqkfizRRqYG2T0/ehWqUd1+j/fE6dLXi/XzV2ph6DgMdGrG6LJxvRnFNVLcGdkjpVgBiAdjHUqqKu3ZGQ1ONi5Mr1NSKRmXqsZV9qbc3U1C9+ZyGOlObu6ldeE4tf8AzunVSwF+Bgq7NXI4rbm0+FsUhzdKvNaTb79H5o2OD2/Vg12rrvzDE7OtminPD6ta8VzX1LdPcZnFnm1PZ2uy9sRqrk+RsTgNlV3CojvaE7xTOxUkNBYLAAA0ACYxWGBYAAQAgGhADIzZMjMCtJq7uQUUV8TF3efEVKLtm7mfrVibZlbW2GecEVqtJE6lNswVKT5lXCE8pUMZh0ajEU1Zrlmja4ym7amjrJ7zz4MmtMTmE8umfYn20fE7xHDbDXvY+J3JpwoAABIhiJ2iUd65bxfwlKMDk1+5xL3VPLkQnYk6ZjnROfjD1mVLExRp61kzcYij4mlxVHPVk1rGTlKsklUy5+uZ3mz37teBwj+0/L0R3Wzfs4+BoV8K5WQGxHpAYiTQkBG4wACwMQXAkhMYmArBILCYGsxKdyMLmWvqRiZ+r8UrIRlfmYKkXzLUjDVZWlqcZvczR1nLelfkzoMZoaOv8b8GTWe0rGw372J3MDh9ir3sTuEjTUhoVhgBXx3wlGMWy7jvhKtM4tef3LK+D6shUgZ0iEijL1hrcTTZpcVF3N/iTS4tZnqs9oUmveea9Du9nr3cfA4d/aLy9Ed1gPs4+BoV8K5ZwGCR6QQiViNgEwBsALAwsNAMTGICI2hgBrMQsyxRd922iccms4v6MxYtZhGu8tMs721tpc4r9WlZ8lmVTvu0pZ+iKlWG9uvV2bffZ5DjUad13mGvUb/pkeeRhS2h/eZd/hoc7jJNyz13X3G8xtRu/fkzQ4l3m/wv5IjPaVrYmdWPiducXsCPvYnaGgqIAADDjV2SpSRbxryRVgcWv8SyrIjHMyoxzKHpRxJpsVqbnEmlxWpNfIry+1Xkdzg12I+Bw9/ery9DuML8EfA0a+FUsw0IZ6QLiGxMCLQwACwSQhoAFYYAAmMUgNdinmQiaLpP0uWFk4ulv247+7wvyOa/teXDCu3Prf6Fc7PW1P3Vr1/sPXOI6ehswVDhp+1lWv8Aw3+Z/QhL2rx/7d+VRa/kP+fuI/r9Y+6PUq6rFmjr/G/Bmol7UKUtaElnb7SP0DCdLaNepuxp1E32bycLZ3zy8Cudrq07mPrH3eotDpejv2qOzOV6L4e8r8jqmdDwQAAFXaMrJGCmar2gbUqYehGdJxUnO3ajvK1r6Hn1L2jY7TrKb/wo/Umuy1Nx3XBN4r5euGOoeW/2i49r4qd//GvrkYqvtDx6/npv/DX1Jn9J18Z6+v2R61XpWIRpcWszip+0fG3d+qyWd6f9R4Dp1iKsu1Gj5RafqV2/T9WnnD1GpEur/vV5eiO5wXwR8DhtlzdWpCTSTlutpaacDv6cbJImsYjCDsFgTJRJCSIkhNARsBKwAZ7DQBYAAYrEgI1CdiNRZAeTe0iXvqnh+iPO1NWzbvbRM9L6axg8Xapbcc4qV3ZWaWr4K9jUYLZN6le+DpdYlRi6cmupacp79Sk75RcVHzRqaOpx04U2ntxiqRWd75cfkYlUT3tVyO4qYTDQdGjGhTnCvWrQ33feilKycZcld/kaWjsSEMNiZTjefa6pvhGM1Fy8Wy31JlETDn5VV566ceZt+ikr11+OP6jr4Wip4bq6Skp07tVW07uTvJ7vFJPyH0Xa/iG4qy6xWXJdqxza02mvb3V7N0Vj2Gbxmi6KPss3zRnLCGhABxXtXqWwsO+b9DyCnLXd1+Xkeu+1anfDU/xv0PId5Xy/djV2c4qqus076348+HDxITvq9Hy9RLeussuXoKcss0+9fQ0pnrCnHbDKbTazd+fIs7Etv8u1oVpTu9Wi3sm++r8zh1vHS2r1PojSvOn3RXod5Y4vocu1H8K9DtDGXG0IYWAQMbEBFoBiAsCQwsSGhtCGgCxGqsvIyGOroB5b02lu4q+7v9pdj791ZxXe7nL7SqVZUsRRhh60YUVRg953nTjTcpvrGtW9/hokdR04U/4h9X8a+G1r33bu18r2uV6W91mG3HPq25Od736tYVWVbm9dTT0/44UXntpIbSdHCYapPCzcqe91NVu1K89JNamoodK6yoVKU5XUo7sW7Xjn2vzV15nR9I1PqcTe/V9Vg1TXBuyd4cExUIU400uopNxhhneUbtzqyUZOXPJlnnv8/O3nMOR/2yr07xzhRlSTutXft+Seha6I/bLj2o+ki7tXBU40qsY0o2tOoqlu0n1+4op8lHKxT6HL3y/EvSRz6szx7W0w9p6Ix7LN7I0nRJ9hm8mZ6xEQwSA4z2of8tG/3n6Hjqtf68T172rv/d4W+8/RHkEYN8jV2fw9QrunCuvn8u4cq1vD5mSnnldK2d8vMxSpu2ma4/vid88sdSq6YcVFN/uxa2OnvLXVlaV2k7cc+Zb2O+2vPU49aI8+6yr1roh8Ufwr0O3ZxnRJdpeC9Ds7GOtRYwYrAF8hMdwsAmgHJABmGCVwsSAk0RQ2AIVXQkRlowPKvaE5RrylF7so2cWtU0lZo4iG18R271JWq/aZ2333+mR3ntDp3rT8P9KPP6cWrJLTPPNfkb20pE6cTLk1LYlfxu0Kk6UISlLcjlCEs1Hlmte65Tni6mjm1fdz/BnBeT0Mtfft3ZWtwMElbNrJrRLvO2KRjwq5dpYna76jqmm3KV5Tcrp3lvPK2TvxM3RKnarp/Mu/gyhVocFe/h+WpueiMG5u/B/oZ270+NJX6VsvWuiXwM3c0anotC0DcSMV0oANgiBw/tVj7in4y9EeQ055tWduC+p7F7UIXoU/xHlsqOaV1ZrO2vh+ZtbGnKmY93Pq2wwUknbJ99/qT/h3a8dOPJmb+Hkl+vBjVNJ2tw0vfPyNSKdduab+zWzqbt3Z53vn+pb2I7tZcyGIX8ssr6W0L2xqd5xy4u/LuOHcUmIntfp3iXqXRNdryXodgcp0SpZ3OsPn3UGiDJkWArEkhAwEwBiAsoLAOwCBgBIAksgQwPP+n+AvJSf80fmsvoecUpKMrS4Pz11Pedr7IjiKUoPKWsJcn39zPI9vdH505uM47s13ar9V3mxsNxERwly62nntY6WdJKGKjS6ijGjuU0pJJWqSXHs8ub5ms2TtSjShW6+gqzqU3GDct2VKp/1Y5Z28tDVVMJNXy4+RGlQqP4lrl32NKOEV4xPTn4zM5R6tykkr6fEte66Oq6MbKsm0ndtLxfFlTYHRupVnGFOLk3q+S5yfBHrmythU8PTjFZtLOXN8Wu4y99uItHGHTo0x2hsXCunTz1ZckSkyJkOkAgsAGj6Y4NzoN2+F5+DyPHNpYRQmm8k9EtE1wXefQLpqScZK6as1zR5n0v6IypO9r02+zLlyTfCRo7LXik8ZU6tM9w1FPpd/w6WCdKD97v8AWtXlre1ufC/LI1WxcXGjXhVdONRU5KTpzdozX3WyniNn1E3nf5fmjA8JUusvmbMWrETiPLl4z7re2sfGtWqTjTUIzndU46Ru8ox8DZ9HNnN1FxSTbKWy9kznJJJubdkkvRcWeu9F+iaw9O9Szqy15RX3e98zP3e4rFeMLtPTxOWTo7gHCN2rM3bBRsDMV1AAYAJsGDYgFFANABnGmhMUQJWETsK2oCGmRY1qSJFbGYCnWju1YKS4X1Xg9UWGxNgcri/Z1Qk+zOcVwTSl88mPDezzDxd5ynPuSUV+rOqepGRZ6t8YyjjCvhMNTpR3acYwXJLXxerJzmRYNFWUlYCQpACE0CHIAgZZQTTTSaeTTV0/EjBEyRoMd0GwlTNRlTv9x3j+T0KdL2b4ZPOdR93ZXzzOregFnqXiPKMQpbM2JQw/2VNRfGT7U3/7P9C40DIzdiuZykMGMSRAQWGJoCIMdhAJv92AJMAP/9k="/>
          <p:cNvSpPr>
            <a:spLocks noChangeAspect="1" noChangeArrowheads="1"/>
          </p:cNvSpPr>
          <p:nvPr/>
        </p:nvSpPr>
        <p:spPr bwMode="auto">
          <a:xfrm>
            <a:off x="460375" y="-479425"/>
            <a:ext cx="2190750" cy="1638300"/>
          </a:xfrm>
          <a:prstGeom prst="rect">
            <a:avLst/>
          </a:prstGeom>
          <a:noFill/>
          <a:ln w="9525">
            <a:noFill/>
            <a:miter lim="800000"/>
            <a:headEnd/>
            <a:tailEnd/>
          </a:ln>
        </p:spPr>
        <p:txBody>
          <a:bodyPr/>
          <a:lstStyle/>
          <a:p>
            <a:endParaRPr lang="en-US"/>
          </a:p>
        </p:txBody>
      </p:sp>
      <p:sp>
        <p:nvSpPr>
          <p:cNvPr id="44042" name="AutoShape 18" descr="data:image/jpeg;base64,/9j/4AAQSkZJRgABAQAAAQABAAD/2wCEAAkGBhIQEBQUEhEWFBATGBQZFREUFQ8UFxAXFxsWGBYUGBgYHCceHhojJRUUHy8gJDMpLC0uFR8xNzAsNSYrLCkBCQoKDgwOGg8PGS8cFx8wNSkpKjUpKSksKSwsKSkpLCksLCksLCkpKSkpKSkpKikpKSksKSwsKjIpKSwuKSwpKf/AABEIAFoAeAMBIgACEQEDEQH/xAAcAAEAAgMBAQEAAAAAAAAAAAAABgcBBAUIAwL/xAA8EAABAwEEBQcJCAMAAAAAAAABAAIRAwQFEiEGBzFRYRNBcYGRsbIiMzRCUnJzgqEIFCMkMjXC0UOTwf/EABoBAAIDAQEAAAAAAAAAAAAAAAADAQIEBQb/xAAgEQACAgICAgMAAAAAAAAAAAAAAQIDETEEIRIyBSJR/9oADAMBAAIRAxEAPwC8UREAFhZWled5toMxOzPM0bXHcobSWWBuIq7vHTC3Ek0wxjdxbiPaVuaOafOe8U7U0NJyFUZAnmDhzdOxKV8G8ZLuDROUWAVlOKBYWHvABJ2DaVCL70vrkkWcBgHrkAk8YPMqTmo7JSbJxKyquoacW6i+amGqznbhDT1FvP2qwLlvynaqYfTPBzTtYdxUQtjPRLi0dFERMKhERABERABQ/SG1zXLTnhgDhsJUwUJv8H7y/Pd3BIv9S0dmjWe3cuHemEZwexdupO9cW9gYOaw+KG5ZY2h9rdVsVJzjJgieDSQPoAuyuBoIPyFL5vEV31046QlnK0lqFtncRzlo6iVDAeCmGlXox95neogxp3rLf7F4mlbQI/St7Vw8/earcwOTmN8ObHZJ7StS2sMbVt6ugfvVXP8AxnxMVKceXQS0WKsrCyt4sIiIAIiIAKHX0PzLuruCmKhl/D8w/q7gk2r6ko1n4Y5tgk5Lh3uBHV/wyuq9ca9WZHoKzYf4MJ5oJ6BR+bvKkC4GgvoFL5u8rvrbHQo5GlPozveZ3qJs2KUaX12sspc5wa3EzNxAG3eVDm3pRjz1P/ZT/tZ7oycukXi0fm2bFtavPSqvwz4mLnWq8aLhlWpn52f2uhq6cDaqhBBHJnYQfWal1Ral2iW+ixFlEW4WEREAEREAF581yl5vB4biIGGQ3EYGECTHEgda9BqjdZEi86pDS/zRwgsGwtzkkREc3GRGY0cf3Ky0VjXFdjZc2q0A4ZIqCD7Mla77TWE51BG3zgjOM90ZA9ak1rtlRjKZq0HGoSW8mC3DDXh4LQ0kyMIjLMCZIXBva3F+KWPbJfGIOgY344z54K3zeV2Liz0xqzcTdVmJJJwuzJk/qcpQovqy/arN7rvE5Shcl7HEC12GLnq/EoeMLzxSdwHYJXojXV+z1ffo+MLzkyN0rq8F4ixVgrngD0R3q2Ps/D8ar8I7vbYqkrHLLbPEyrc+z956t8L+TFHM7QQLwREXKGhERABERABUNrWtvI3lUODFiDW7SMi0Yvp2GFfKovXNd7hbMZHkuDCDwjCe49i18NJ2pMXa8RIba75xYHcnhcJ9Z2fklrewHrlcy+Lw5ZkEHGXTtkR5RHzZx1BdC12SgG0uTque5w/EERybpPkjPMRGa1K13tfVLaTsbQRhqFuEuE5GNoJ3LtTqj4GWMnk9G6tRF12b3T4nKTrj6I3cbPYqFNwhzWCRuJzj6rsLzb2biB662zc9X36PjC870mcI6QvSutSwmtdlVoE4XU3Hoa4ElUBZaNHBV5UubVEcm1oBa44vKDidmRyhdf49LwZnuk0cevSw5x2Z9BVs6gWxVq/C/k1VvaKbDSYQ4mqXOxMwjCBlhgznOfYrd1IXQ9jatUiGkYBPrGQfph+qtz4pR6CmTZbCIi4poCIiACIiAC4elOitK30sD8nicFTaW7wRzg7l3EUptPKDGSi7bqXtYfDMLm+0HgDsOYUv0N1TssrxVtDhUqNzDG/pB3knaexWIi0T5Vs1hsoq4rsBZRFmLnzrUA9pa4S1wII3g5EKpdJtSrn1C6zOaWmYY4lpbwmIKt5YTK7ZVPMWQ4p7KWuHUhV5QG0Paxg2hpxuPAcwVwXbd1Oz0m06bcLGCAB39K2VlTZbKz2ZCiloIiJRYIiIA//Z"/>
          <p:cNvSpPr>
            <a:spLocks noChangeAspect="1" noChangeArrowheads="1"/>
          </p:cNvSpPr>
          <p:nvPr/>
        </p:nvSpPr>
        <p:spPr bwMode="auto">
          <a:xfrm>
            <a:off x="155575" y="-411163"/>
            <a:ext cx="1143000" cy="857251"/>
          </a:xfrm>
          <a:prstGeom prst="rect">
            <a:avLst/>
          </a:prstGeom>
          <a:noFill/>
          <a:ln w="9525">
            <a:noFill/>
            <a:miter lim="800000"/>
            <a:headEnd/>
            <a:tailEnd/>
          </a:ln>
        </p:spPr>
        <p:txBody>
          <a:bodyPr/>
          <a:lstStyle/>
          <a:p>
            <a:endParaRPr lang="en-US"/>
          </a:p>
        </p:txBody>
      </p:sp>
      <p:sp>
        <p:nvSpPr>
          <p:cNvPr id="44043" name="AutoShape 20" descr="data:image/jpeg;base64,/9j/4AAQSkZJRgABAQAAAQABAAD/2wCEAAkGBhIQEBQUEhEWFBATGBQZFREUFQ8UFxAXFxsWGBYUGBgYHCceHhojJRUUHy8gJDMpLC0uFR8xNzAsNSYrLCkBCQoKDgwOGg8PGS8cFx8wNSkpKjUpKSksKSwsKSkpLCksLCksLCkpKSkpKSkpKikpKSksKSwsKjIpKSwuKSwpKf/AABEIAFoAeAMBIgACEQEDEQH/xAAcAAEAAgMBAQEAAAAAAAAAAAAABgcBBAUIAwL/xAA8EAABAwEEBQcJCAMAAAAAAAABAAIRAwQFEiEGBzFRYRNBcYGRsbIiMzRCUnJzgqEIFCMkMjXC0UOTwf/EABoBAAIDAQEAAAAAAAAAAAAAAAADAQIEBQb/xAAgEQACAgICAgMAAAAAAAAAAAAAAQIDETEEIRIyBSJR/9oADAMBAAIRAxEAPwC8UREAFhZWled5toMxOzPM0bXHcobSWWBuIq7vHTC3Ek0wxjdxbiPaVuaOafOe8U7U0NJyFUZAnmDhzdOxKV8G8ZLuDROUWAVlOKBYWHvABJ2DaVCL70vrkkWcBgHrkAk8YPMqTmo7JSbJxKyquoacW6i+amGqznbhDT1FvP2qwLlvynaqYfTPBzTtYdxUQtjPRLi0dFERMKhERABERABQ/SG1zXLTnhgDhsJUwUJv8H7y/Pd3BIv9S0dmjWe3cuHemEZwexdupO9cW9gYOaw+KG5ZY2h9rdVsVJzjJgieDSQPoAuyuBoIPyFL5vEV31046QlnK0lqFtncRzlo6iVDAeCmGlXox95neogxp3rLf7F4mlbQI/St7Vw8/earcwOTmN8ObHZJ7StS2sMbVt6ugfvVXP8AxnxMVKceXQS0WKsrCyt4sIiIAIiIAKHX0PzLuruCmKhl/D8w/q7gk2r6ko1n4Y5tgk5Lh3uBHV/wyuq9ca9WZHoKzYf4MJ5oJ6BR+bvKkC4GgvoFL5u8rvrbHQo5GlPozveZ3qJs2KUaX12sspc5wa3EzNxAG3eVDm3pRjz1P/ZT/tZ7oycukXi0fm2bFtavPSqvwz4mLnWq8aLhlWpn52f2uhq6cDaqhBBHJnYQfWal1Ral2iW+ixFlEW4WEREAEREAF581yl5vB4biIGGQ3EYGECTHEgda9BqjdZEi86pDS/zRwgsGwtzkkREc3GRGY0cf3Ky0VjXFdjZc2q0A4ZIqCD7Mla77TWE51BG3zgjOM90ZA9ak1rtlRjKZq0HGoSW8mC3DDXh4LQ0kyMIjLMCZIXBva3F+KWPbJfGIOgY344z54K3zeV2Liz0xqzcTdVmJJJwuzJk/qcpQovqy/arN7rvE5Shcl7HEC12GLnq/EoeMLzxSdwHYJXojXV+z1ffo+MLzkyN0rq8F4ixVgrngD0R3q2Ps/D8ar8I7vbYqkrHLLbPEyrc+z956t8L+TFHM7QQLwREXKGhERABERABUNrWtvI3lUODFiDW7SMi0Yvp2GFfKovXNd7hbMZHkuDCDwjCe49i18NJ2pMXa8RIba75xYHcnhcJ9Z2fklrewHrlcy+Lw5ZkEHGXTtkR5RHzZx1BdC12SgG0uTque5w/EERybpPkjPMRGa1K13tfVLaTsbQRhqFuEuE5GNoJ3LtTqj4GWMnk9G6tRF12b3T4nKTrj6I3cbPYqFNwhzWCRuJzj6rsLzb2biB662zc9X36PjC870mcI6QvSutSwmtdlVoE4XU3Hoa4ElUBZaNHBV5UubVEcm1oBa44vKDidmRyhdf49LwZnuk0cevSw5x2Z9BVs6gWxVq/C/k1VvaKbDSYQ4mqXOxMwjCBlhgznOfYrd1IXQ9jatUiGkYBPrGQfph+qtz4pR6CmTZbCIi4poCIiACIiAC4elOitK30sD8nicFTaW7wRzg7l3EUptPKDGSi7bqXtYfDMLm+0HgDsOYUv0N1TssrxVtDhUqNzDG/pB3knaexWIi0T5Vs1hsoq4rsBZRFmLnzrUA9pa4S1wII3g5EKpdJtSrn1C6zOaWmYY4lpbwmIKt5YTK7ZVPMWQ4p7KWuHUhV5QG0Paxg2hpxuPAcwVwXbd1Oz0m06bcLGCAB39K2VlTZbKz2ZCiloIiJRYIiIA//Z"/>
          <p:cNvSpPr>
            <a:spLocks noChangeAspect="1" noChangeArrowheads="1"/>
          </p:cNvSpPr>
          <p:nvPr/>
        </p:nvSpPr>
        <p:spPr bwMode="auto">
          <a:xfrm>
            <a:off x="307975" y="-258763"/>
            <a:ext cx="1143000" cy="857251"/>
          </a:xfrm>
          <a:prstGeom prst="rect">
            <a:avLst/>
          </a:prstGeom>
          <a:noFill/>
          <a:ln w="9525">
            <a:noFill/>
            <a:miter lim="800000"/>
            <a:headEnd/>
            <a:tailEnd/>
          </a:ln>
        </p:spPr>
        <p:txBody>
          <a:bodyPr/>
          <a:lstStyle/>
          <a:p>
            <a:endParaRPr lang="en-US"/>
          </a:p>
        </p:txBody>
      </p:sp>
      <p:pic>
        <p:nvPicPr>
          <p:cNvPr id="44044" name="Picture 22" descr="https://encrypted-tbn0.gstatic.com/images?q=tbn:ANd9GcQI1LKhCktey79wOA8mckR-qgPhEjGGVAqH9FlMwcwl9duOYY6-"/>
          <p:cNvPicPr>
            <a:picLocks noChangeAspect="1" noChangeArrowheads="1"/>
          </p:cNvPicPr>
          <p:nvPr/>
        </p:nvPicPr>
        <p:blipFill>
          <a:blip r:embed="rId7" cstate="print"/>
          <a:srcRect/>
          <a:stretch>
            <a:fillRect/>
          </a:stretch>
        </p:blipFill>
        <p:spPr bwMode="auto">
          <a:xfrm>
            <a:off x="7751763" y="1550988"/>
            <a:ext cx="823912" cy="1023937"/>
          </a:xfrm>
          <a:prstGeom prst="rect">
            <a:avLst/>
          </a:prstGeom>
          <a:noFill/>
          <a:ln w="9525">
            <a:noFill/>
            <a:miter lim="800000"/>
            <a:headEnd/>
            <a:tailEnd/>
          </a:ln>
        </p:spPr>
      </p:pic>
      <p:pic>
        <p:nvPicPr>
          <p:cNvPr id="44045" name="Picture 24" descr="https://encrypted-tbn2.gstatic.com/images?q=tbn:ANd9GcRK82Z4XNUdsvOk3juy9ENUyakP6obng-EOIq9g0452dZrSiHrOJQ"/>
          <p:cNvPicPr>
            <a:picLocks noChangeAspect="1" noChangeArrowheads="1"/>
          </p:cNvPicPr>
          <p:nvPr/>
        </p:nvPicPr>
        <p:blipFill>
          <a:blip r:embed="rId8" cstate="print"/>
          <a:srcRect/>
          <a:stretch>
            <a:fillRect/>
          </a:stretch>
        </p:blipFill>
        <p:spPr bwMode="auto">
          <a:xfrm>
            <a:off x="6361113" y="2789238"/>
            <a:ext cx="1552575" cy="361950"/>
          </a:xfrm>
          <a:prstGeom prst="rect">
            <a:avLst/>
          </a:prstGeom>
          <a:noFill/>
          <a:ln w="9525">
            <a:noFill/>
            <a:miter lim="800000"/>
            <a:headEnd/>
            <a:tailEnd/>
          </a:ln>
        </p:spPr>
      </p:pic>
      <p:pic>
        <p:nvPicPr>
          <p:cNvPr id="44046" name="Picture 26" descr="https://encrypted-tbn1.gstatic.com/images?q=tbn:ANd9GcRn_wuQm1yYISy6lRbYytQbcscPGSub9NEvsHiOh6a9WSEA2mllrA"/>
          <p:cNvPicPr>
            <a:picLocks noChangeAspect="1" noChangeArrowheads="1"/>
          </p:cNvPicPr>
          <p:nvPr/>
        </p:nvPicPr>
        <p:blipFill>
          <a:blip r:embed="rId9" cstate="print"/>
          <a:srcRect/>
          <a:stretch>
            <a:fillRect/>
          </a:stretch>
        </p:blipFill>
        <p:spPr bwMode="auto">
          <a:xfrm>
            <a:off x="8069263" y="5018088"/>
            <a:ext cx="665162" cy="823912"/>
          </a:xfrm>
          <a:prstGeom prst="rect">
            <a:avLst/>
          </a:prstGeom>
          <a:noFill/>
          <a:ln w="9525">
            <a:noFill/>
            <a:miter lim="800000"/>
            <a:headEnd/>
            <a:tailEnd/>
          </a:ln>
        </p:spPr>
      </p:pic>
      <p:pic>
        <p:nvPicPr>
          <p:cNvPr id="44047" name="Picture 28" descr="https://encrypted-tbn1.gstatic.com/images?q=tbn:ANd9GcScC97y9wXvKs8svcFe4xQGDKPn6QLZqzJRQbS04xDilBDOPx7T"/>
          <p:cNvPicPr>
            <a:picLocks noChangeAspect="1" noChangeArrowheads="1"/>
          </p:cNvPicPr>
          <p:nvPr/>
        </p:nvPicPr>
        <p:blipFill>
          <a:blip r:embed="rId10" cstate="print"/>
          <a:srcRect/>
          <a:stretch>
            <a:fillRect/>
          </a:stretch>
        </p:blipFill>
        <p:spPr bwMode="auto">
          <a:xfrm>
            <a:off x="6184900" y="4421188"/>
            <a:ext cx="1809750" cy="342900"/>
          </a:xfrm>
          <a:prstGeom prst="rect">
            <a:avLst/>
          </a:prstGeom>
          <a:noFill/>
          <a:ln w="9525">
            <a:noFill/>
            <a:miter lim="800000"/>
            <a:headEnd/>
            <a:tailEnd/>
          </a:ln>
        </p:spPr>
      </p:pic>
      <p:pic>
        <p:nvPicPr>
          <p:cNvPr id="44048" name="Picture 30" descr="https://encrypted-tbn1.gstatic.com/images?q=tbn:ANd9GcSAksMaFdAIr8o5Op0Tobonqc3KBfXiGclz6HXAlOaz6MPibpKOug"/>
          <p:cNvPicPr>
            <a:picLocks noChangeAspect="1" noChangeArrowheads="1"/>
          </p:cNvPicPr>
          <p:nvPr/>
        </p:nvPicPr>
        <p:blipFill>
          <a:blip r:embed="rId11" cstate="print"/>
          <a:srcRect/>
          <a:stretch>
            <a:fillRect/>
          </a:stretch>
        </p:blipFill>
        <p:spPr bwMode="auto">
          <a:xfrm>
            <a:off x="7137400" y="6302375"/>
            <a:ext cx="1462088" cy="546100"/>
          </a:xfrm>
          <a:prstGeom prst="rect">
            <a:avLst/>
          </a:prstGeom>
          <a:noFill/>
          <a:ln w="9525">
            <a:noFill/>
            <a:miter lim="800000"/>
            <a:headEnd/>
            <a:tailEnd/>
          </a:ln>
        </p:spPr>
      </p:pic>
      <p:pic>
        <p:nvPicPr>
          <p:cNvPr id="44049" name="Picture 32" descr="https://encrypted-tbn0.gstatic.com/images?q=tbn:ANd9GcTUm-Xd379BT2Oktn4ckOuBHY8ypXlYFjse3_kJms2P9SIvm5om"/>
          <p:cNvPicPr>
            <a:picLocks noChangeAspect="1" noChangeArrowheads="1"/>
          </p:cNvPicPr>
          <p:nvPr/>
        </p:nvPicPr>
        <p:blipFill>
          <a:blip r:embed="rId12" cstate="print"/>
          <a:srcRect/>
          <a:stretch>
            <a:fillRect/>
          </a:stretch>
        </p:blipFill>
        <p:spPr bwMode="auto">
          <a:xfrm>
            <a:off x="381000" y="6096000"/>
            <a:ext cx="640080" cy="533400"/>
          </a:xfrm>
          <a:prstGeom prst="rect">
            <a:avLst/>
          </a:prstGeom>
          <a:noFill/>
          <a:ln w="9525">
            <a:noFill/>
            <a:miter lim="800000"/>
            <a:headEnd/>
            <a:tailEnd/>
          </a:ln>
        </p:spPr>
      </p:pic>
      <p:sp>
        <p:nvSpPr>
          <p:cNvPr id="9" name="TextBox 8"/>
          <p:cNvSpPr txBox="1"/>
          <p:nvPr/>
        </p:nvSpPr>
        <p:spPr>
          <a:xfrm>
            <a:off x="4419600" y="6172200"/>
            <a:ext cx="1778000" cy="254000"/>
          </a:xfrm>
          <a:prstGeom prst="rect">
            <a:avLst/>
          </a:prstGeom>
          <a:solidFill>
            <a:srgbClr val="FFFF00"/>
          </a:solidFill>
        </p:spPr>
        <p:txBody>
          <a:bodyPr wrap="none">
            <a:spAutoFit/>
          </a:bodyPr>
          <a:lstStyle/>
          <a:p>
            <a:pPr>
              <a:defRPr/>
            </a:pPr>
            <a:r>
              <a:rPr lang="en-US" sz="1050" dirty="0"/>
              <a:t>Also blocks glutamate release</a:t>
            </a:r>
          </a:p>
        </p:txBody>
      </p:sp>
      <p:sp>
        <p:nvSpPr>
          <p:cNvPr id="19" name="Footer Placeholder 18"/>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the Physician’s Steward</a:t>
            </a:r>
            <a:endParaRPr lang="en-US" dirty="0"/>
          </a:p>
        </p:txBody>
      </p:sp>
      <p:sp>
        <p:nvSpPr>
          <p:cNvPr id="3" name="Text Placeholder 2"/>
          <p:cNvSpPr>
            <a:spLocks noGrp="1"/>
          </p:cNvSpPr>
          <p:nvPr>
            <p:ph type="body" idx="1"/>
          </p:nvPr>
        </p:nvSpPr>
        <p:spPr/>
        <p:txBody>
          <a:bodyPr/>
          <a:lstStyle/>
          <a:p>
            <a:r>
              <a:rPr lang="en-US" dirty="0" smtClean="0"/>
              <a:t>Understanding, Advocacy &amp; Communication for Students on Psychotropic Medication </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What the Doc Should Do</a:t>
            </a:r>
            <a:br>
              <a:rPr lang="en-US" sz="3200" dirty="0" smtClean="0"/>
            </a:br>
            <a:r>
              <a:rPr lang="en-US" sz="3200" dirty="0" smtClean="0"/>
              <a:t>Why she does it, Why She Doesn’t</a:t>
            </a:r>
            <a:endParaRPr lang="en-US" sz="3200" dirty="0"/>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Fine Tuning Observational Data to Assess the Intervention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Talking to Parents</a:t>
            </a:r>
            <a:br>
              <a:rPr lang="en-US" dirty="0" smtClean="0"/>
            </a:br>
            <a:r>
              <a:rPr lang="en-US" dirty="0" smtClean="0"/>
              <a:t>Talking to Physicians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4038600" cy="1143000"/>
          </a:xfrm>
        </p:spPr>
        <p:txBody>
          <a:bodyPr>
            <a:normAutofit fontScale="90000"/>
          </a:bodyPr>
          <a:lstStyle/>
          <a:p>
            <a:r>
              <a:rPr lang="en-US" dirty="0" smtClean="0"/>
              <a:t>A Ballad of Just 3 Neurons</a:t>
            </a:r>
            <a:endParaRPr lang="en-US" dirty="0"/>
          </a:p>
        </p:txBody>
      </p:sp>
      <p:sp>
        <p:nvSpPr>
          <p:cNvPr id="3" name="Content Placeholder 2"/>
          <p:cNvSpPr>
            <a:spLocks noGrp="1"/>
          </p:cNvSpPr>
          <p:nvPr>
            <p:ph idx="1"/>
          </p:nvPr>
        </p:nvSpPr>
        <p:spPr>
          <a:xfrm>
            <a:off x="304800" y="1500604"/>
            <a:ext cx="3733800" cy="4846320"/>
          </a:xfrm>
        </p:spPr>
        <p:txBody>
          <a:bodyPr>
            <a:normAutofit fontScale="92500" lnSpcReduction="10000"/>
          </a:bodyPr>
          <a:lstStyle/>
          <a:p>
            <a:r>
              <a:rPr lang="en-US" dirty="0" smtClean="0"/>
              <a:t>Neuron C receives excitatory information from Neuron A, and inhibitory information from neuron B. In effect, neuron C weighs the relative strengths of A’s saying “Go ahead &amp; fire,” &amp; B’s saying, “Inhibit that, dude!” and “decides” at the axon hillock whether to fire, and if so, how fast.  </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pic>
        <p:nvPicPr>
          <p:cNvPr id="7170" name="Picture 2" descr="http://o.quizlet.com/i/enCLzwMQzQOeUsYxDezqNw_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81600" y="30740"/>
            <a:ext cx="2286000" cy="126682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michaeldmann.net/pix_13/integ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7225" y="0"/>
            <a:ext cx="4676775"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72000" y="4038600"/>
            <a:ext cx="3581400" cy="2308324"/>
          </a:xfrm>
          <a:prstGeom prst="rect">
            <a:avLst/>
          </a:prstGeom>
          <a:solidFill>
            <a:schemeClr val="accent2">
              <a:lumMod val="60000"/>
              <a:lumOff val="40000"/>
            </a:schemeClr>
          </a:solidFill>
        </p:spPr>
        <p:txBody>
          <a:bodyPr wrap="square" rtlCol="0">
            <a:spAutoFit/>
          </a:bodyPr>
          <a:lstStyle/>
          <a:p>
            <a:r>
              <a:rPr lang="en-US" dirty="0" smtClean="0"/>
              <a:t>Now, imagine that same neuron receiving a cascade over space &amp; time of excitatory &amp; inhibitory messages, summating them all, and “deciding” to fire or not. Short-term neural decision making is just a bunch of simple messages added up! </a:t>
            </a:r>
            <a:endParaRPr lang="en-US" dirty="0"/>
          </a:p>
        </p:txBody>
      </p:sp>
      <p:sp>
        <p:nvSpPr>
          <p:cNvPr id="6" name="TextBox 5"/>
          <p:cNvSpPr txBox="1"/>
          <p:nvPr/>
        </p:nvSpPr>
        <p:spPr>
          <a:xfrm>
            <a:off x="6096000" y="914400"/>
            <a:ext cx="228600" cy="369332"/>
          </a:xfrm>
          <a:prstGeom prst="rect">
            <a:avLst/>
          </a:prstGeom>
          <a:solidFill>
            <a:schemeClr val="accent5">
              <a:lumMod val="40000"/>
              <a:lumOff val="60000"/>
            </a:schemeClr>
          </a:solidFill>
        </p:spPr>
        <p:txBody>
          <a:bodyPr wrap="square" rtlCol="0">
            <a:spAutoFit/>
          </a:bodyPr>
          <a:lstStyle/>
          <a:p>
            <a:pPr algn="ctr"/>
            <a:r>
              <a:rPr lang="en-US" dirty="0" smtClean="0"/>
              <a:t>C</a:t>
            </a:r>
            <a:endParaRPr lang="en-US" dirty="0"/>
          </a:p>
        </p:txBody>
      </p:sp>
      <p:sp>
        <p:nvSpPr>
          <p:cNvPr id="7" name="TextBox 6"/>
          <p:cNvSpPr txBox="1"/>
          <p:nvPr/>
        </p:nvSpPr>
        <p:spPr>
          <a:xfrm>
            <a:off x="5181600" y="2209800"/>
            <a:ext cx="409575" cy="369332"/>
          </a:xfrm>
          <a:prstGeom prst="rect">
            <a:avLst/>
          </a:prstGeom>
          <a:solidFill>
            <a:schemeClr val="accent5">
              <a:lumMod val="40000"/>
              <a:lumOff val="60000"/>
            </a:schemeClr>
          </a:solidFill>
        </p:spPr>
        <p:txBody>
          <a:bodyPr wrap="square" rtlCol="0">
            <a:spAutoFit/>
          </a:bodyPr>
          <a:lstStyle/>
          <a:p>
            <a:pPr algn="ctr"/>
            <a:r>
              <a:rPr lang="en-US" dirty="0" smtClean="0"/>
              <a:t>A</a:t>
            </a:r>
            <a:endParaRPr lang="en-US" dirty="0"/>
          </a:p>
        </p:txBody>
      </p:sp>
      <p:sp>
        <p:nvSpPr>
          <p:cNvPr id="8" name="TextBox 7"/>
          <p:cNvSpPr txBox="1"/>
          <p:nvPr/>
        </p:nvSpPr>
        <p:spPr>
          <a:xfrm>
            <a:off x="7696200" y="2057400"/>
            <a:ext cx="304800" cy="369332"/>
          </a:xfrm>
          <a:prstGeom prst="rect">
            <a:avLst/>
          </a:prstGeom>
          <a:solidFill>
            <a:schemeClr val="accent5">
              <a:lumMod val="40000"/>
              <a:lumOff val="60000"/>
            </a:schemeClr>
          </a:solidFill>
        </p:spPr>
        <p:txBody>
          <a:bodyPr wrap="square" rtlCol="0">
            <a:spAutoFit/>
          </a:bodyPr>
          <a:lstStyle/>
          <a:p>
            <a:pPr algn="ctr"/>
            <a:r>
              <a:rPr lang="en-US" dirty="0" smtClean="0"/>
              <a:t>B</a:t>
            </a:r>
            <a:endParaRPr lang="en-US" dirty="0"/>
          </a:p>
        </p:txBody>
      </p:sp>
    </p:spTree>
    <p:extLst>
      <p:ext uri="{BB962C8B-B14F-4D97-AF65-F5344CB8AC3E}">
        <p14:creationId xmlns:p14="http://schemas.microsoft.com/office/powerpoint/2010/main" xmlns="" val="1484818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bwMode="auto">
          <a:xfrm>
            <a:off x="0" y="6461125"/>
            <a:ext cx="3657600" cy="228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l" eaLnBrk="1" hangingPunct="1">
              <a:defRPr/>
            </a:pPr>
            <a:r>
              <a:rPr lang="en-US" smtClean="0">
                <a:solidFill>
                  <a:schemeClr val="bg2">
                    <a:lumMod val="50000"/>
                  </a:schemeClr>
                </a:solidFill>
                <a:latin typeface="Century Gothic" pitchFamily="34" charset="0"/>
              </a:rPr>
              <a:t>Novel text copyright S. E. Ball &amp; L.H. Ball, All Rights Reserved</a:t>
            </a:r>
            <a:endParaRPr lang="en-US" dirty="0">
              <a:solidFill>
                <a:schemeClr val="bg2">
                  <a:lumMod val="50000"/>
                </a:schemeClr>
              </a:solidFill>
              <a:latin typeface="Century Gothic" pitchFamily="34" charset="0"/>
            </a:endParaRPr>
          </a:p>
        </p:txBody>
      </p:sp>
      <p:sp>
        <p:nvSpPr>
          <p:cNvPr id="75779" name="Rectangle 2"/>
          <p:cNvSpPr>
            <a:spLocks noGrp="1" noChangeArrowheads="1"/>
          </p:cNvSpPr>
          <p:nvPr>
            <p:ph type="title" idx="4294967295"/>
          </p:nvPr>
        </p:nvSpPr>
        <p:spPr bwMode="auto">
          <a:xfrm>
            <a:off x="457200" y="100013"/>
            <a:ext cx="8202613" cy="890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normAutofit/>
          </a:bodyPr>
          <a:lstStyle/>
          <a:p>
            <a:pPr eaLnBrk="1" hangingPunct="1"/>
            <a:r>
              <a:rPr lang="en-US" sz="4000" dirty="0" smtClean="0">
                <a:effectLst/>
              </a:rPr>
              <a:t>Amateur Animation</a:t>
            </a:r>
            <a:endParaRPr lang="en-US" dirty="0" smtClean="0">
              <a:effectLst/>
            </a:endParaRPr>
          </a:p>
        </p:txBody>
      </p:sp>
      <p:pic>
        <p:nvPicPr>
          <p:cNvPr id="49155" name="Picture 3" descr="Synapse - No Labels"/>
          <p:cNvPicPr>
            <a:picLocks noChangeAspect="1" noChangeArrowheads="1"/>
          </p:cNvPicPr>
          <p:nvPr/>
        </p:nvPicPr>
        <p:blipFill>
          <a:blip r:embed="rId4" cstate="print">
            <a:grayscl/>
            <a:extLst>
              <a:ext uri="{28A0092B-C50C-407E-A947-70E740481C1C}">
                <a14:useLocalDpi xmlns:a14="http://schemas.microsoft.com/office/drawing/2010/main" xmlns="" val="0"/>
              </a:ext>
            </a:extLst>
          </a:blip>
          <a:srcRect/>
          <a:stretch>
            <a:fillRect/>
          </a:stretch>
        </p:blipFill>
        <p:spPr bwMode="auto">
          <a:xfrm>
            <a:off x="1143000" y="1752600"/>
            <a:ext cx="7010400" cy="428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6" name="Text Box 4"/>
          <p:cNvSpPr txBox="1">
            <a:spLocks noChangeArrowheads="1"/>
          </p:cNvSpPr>
          <p:nvPr/>
        </p:nvSpPr>
        <p:spPr bwMode="auto">
          <a:xfrm>
            <a:off x="1524000" y="1905000"/>
            <a:ext cx="1981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lang="en-US" sz="1600">
                <a:latin typeface="Times New Roman" pitchFamily="18" charset="0"/>
              </a:rPr>
              <a:t>Presynaptic Neuron</a:t>
            </a:r>
          </a:p>
        </p:txBody>
      </p:sp>
      <p:sp>
        <p:nvSpPr>
          <p:cNvPr id="49157" name="Text Box 5"/>
          <p:cNvSpPr txBox="1">
            <a:spLocks noChangeArrowheads="1"/>
          </p:cNvSpPr>
          <p:nvPr/>
        </p:nvSpPr>
        <p:spPr bwMode="auto">
          <a:xfrm>
            <a:off x="6553200" y="2819400"/>
            <a:ext cx="2286000" cy="336550"/>
          </a:xfrm>
          <a:prstGeom prst="rect">
            <a:avLst/>
          </a:prstGeom>
          <a:solidFill>
            <a:schemeClr val="accent5">
              <a:lumMod val="20000"/>
              <a:lumOff val="80000"/>
            </a:schemeClr>
          </a:solidFill>
          <a:ln>
            <a:noFill/>
          </a:ln>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lang="en-US" sz="1600" dirty="0">
                <a:latin typeface="Times New Roman" pitchFamily="18" charset="0"/>
              </a:rPr>
              <a:t>Postsynaptic Neuron</a:t>
            </a:r>
          </a:p>
        </p:txBody>
      </p:sp>
      <p:sp>
        <p:nvSpPr>
          <p:cNvPr id="49158" name="AutoShape 6"/>
          <p:cNvSpPr>
            <a:spLocks noChangeArrowheads="1"/>
          </p:cNvSpPr>
          <p:nvPr/>
        </p:nvSpPr>
        <p:spPr bwMode="auto">
          <a:xfrm>
            <a:off x="3429000" y="3276600"/>
            <a:ext cx="609600" cy="228600"/>
          </a:xfrm>
          <a:prstGeom prst="rightArrow">
            <a:avLst>
              <a:gd name="adj1" fmla="val 50000"/>
              <a:gd name="adj2" fmla="val 66667"/>
            </a:avLst>
          </a:prstGeom>
          <a:solidFill>
            <a:srgbClr val="FFFF00"/>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49159" name="AutoShape 7"/>
          <p:cNvSpPr>
            <a:spLocks noChangeArrowheads="1"/>
          </p:cNvSpPr>
          <p:nvPr/>
        </p:nvSpPr>
        <p:spPr bwMode="auto">
          <a:xfrm>
            <a:off x="3962400" y="3276600"/>
            <a:ext cx="152400" cy="304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9160" name="Line 8"/>
          <p:cNvSpPr>
            <a:spLocks noChangeShapeType="1"/>
          </p:cNvSpPr>
          <p:nvPr/>
        </p:nvSpPr>
        <p:spPr bwMode="auto">
          <a:xfrm flipV="1">
            <a:off x="4114800" y="3429000"/>
            <a:ext cx="381000" cy="0"/>
          </a:xfrm>
          <a:prstGeom prst="line">
            <a:avLst/>
          </a:prstGeom>
          <a:noFill/>
          <a:ln w="9525">
            <a:solidFill>
              <a:srgbClr val="C943AC"/>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9161" name="Line 9"/>
          <p:cNvSpPr>
            <a:spLocks noChangeShapeType="1"/>
          </p:cNvSpPr>
          <p:nvPr/>
        </p:nvSpPr>
        <p:spPr bwMode="auto">
          <a:xfrm>
            <a:off x="4495800" y="3505200"/>
            <a:ext cx="304800" cy="304800"/>
          </a:xfrm>
          <a:prstGeom prst="line">
            <a:avLst/>
          </a:prstGeom>
          <a:noFill/>
          <a:ln w="9525">
            <a:solidFill>
              <a:srgbClr val="C943AC"/>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9162" name="Line 10"/>
          <p:cNvSpPr>
            <a:spLocks noChangeShapeType="1"/>
          </p:cNvSpPr>
          <p:nvPr/>
        </p:nvSpPr>
        <p:spPr bwMode="auto">
          <a:xfrm flipH="1">
            <a:off x="4191000" y="3886200"/>
            <a:ext cx="457200" cy="152400"/>
          </a:xfrm>
          <a:prstGeom prst="line">
            <a:avLst/>
          </a:prstGeom>
          <a:noFill/>
          <a:ln w="9525">
            <a:solidFill>
              <a:srgbClr val="C943AC"/>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9163" name="Oval 11"/>
          <p:cNvSpPr>
            <a:spLocks noChangeArrowheads="1"/>
          </p:cNvSpPr>
          <p:nvPr/>
        </p:nvSpPr>
        <p:spPr bwMode="auto">
          <a:xfrm>
            <a:off x="3200400" y="2819400"/>
            <a:ext cx="457200" cy="228600"/>
          </a:xfrm>
          <a:prstGeom prst="ellipse">
            <a:avLst/>
          </a:prstGeom>
          <a:solidFill>
            <a:srgbClr val="FF9900"/>
          </a:solidFill>
          <a:ln w="9525">
            <a:solidFill>
              <a:schemeClr val="tx1"/>
            </a:solidFill>
            <a:round/>
            <a:headEnd/>
            <a:tailEnd/>
          </a:ln>
        </p:spPr>
        <p:txBody>
          <a:bodyPr wrap="none" anchor="ctr"/>
          <a:lstStyle/>
          <a:p>
            <a:pPr algn="ctr" eaLnBrk="0" hangingPunct="0"/>
            <a:r>
              <a:rPr lang="en-US" sz="1400">
                <a:latin typeface="Times New Roman" pitchFamily="18" charset="0"/>
              </a:rPr>
              <a:t>MAO</a:t>
            </a:r>
            <a:endParaRPr lang="en-US" sz="2400">
              <a:latin typeface="Times New Roman" pitchFamily="18" charset="0"/>
            </a:endParaRPr>
          </a:p>
        </p:txBody>
      </p:sp>
      <p:sp>
        <p:nvSpPr>
          <p:cNvPr id="49164" name="Text Box 12"/>
          <p:cNvSpPr txBox="1">
            <a:spLocks noChangeArrowheads="1"/>
          </p:cNvSpPr>
          <p:nvPr/>
        </p:nvSpPr>
        <p:spPr bwMode="auto">
          <a:xfrm>
            <a:off x="3962400" y="3505200"/>
            <a:ext cx="1752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lang="en-US" sz="1200">
                <a:latin typeface="Times New Roman" pitchFamily="18" charset="0"/>
              </a:rPr>
              <a:t>Conductance Changes</a:t>
            </a:r>
          </a:p>
        </p:txBody>
      </p:sp>
      <p:sp>
        <p:nvSpPr>
          <p:cNvPr id="49165" name="Oval 13"/>
          <p:cNvSpPr>
            <a:spLocks noChangeArrowheads="1"/>
          </p:cNvSpPr>
          <p:nvPr/>
        </p:nvSpPr>
        <p:spPr bwMode="auto">
          <a:xfrm>
            <a:off x="3276600" y="2209800"/>
            <a:ext cx="1371600" cy="609600"/>
          </a:xfrm>
          <a:prstGeom prst="ellipse">
            <a:avLst/>
          </a:prstGeom>
          <a:solidFill>
            <a:srgbClr val="FF9900"/>
          </a:solidFill>
          <a:ln w="9525">
            <a:solidFill>
              <a:schemeClr val="tx1"/>
            </a:solidFill>
            <a:round/>
            <a:headEnd/>
            <a:tailEnd/>
          </a:ln>
        </p:spPr>
        <p:txBody>
          <a:bodyPr wrap="none" anchor="ctr"/>
          <a:lstStyle/>
          <a:p>
            <a:pPr algn="ctr" eaLnBrk="0" hangingPunct="0"/>
            <a:r>
              <a:rPr lang="en-US" sz="1600">
                <a:latin typeface="Times New Roman" pitchFamily="18" charset="0"/>
              </a:rPr>
              <a:t>Enzymatic </a:t>
            </a:r>
          </a:p>
          <a:p>
            <a:pPr algn="ctr" eaLnBrk="0" hangingPunct="0"/>
            <a:r>
              <a:rPr lang="en-US" sz="1600">
                <a:latin typeface="Times New Roman" pitchFamily="18" charset="0"/>
              </a:rPr>
              <a:t>Neutralization</a:t>
            </a:r>
            <a:endParaRPr lang="en-US" sz="2400">
              <a:latin typeface="Times New Roman" pitchFamily="18" charset="0"/>
            </a:endParaRPr>
          </a:p>
        </p:txBody>
      </p:sp>
      <p:sp>
        <p:nvSpPr>
          <p:cNvPr id="49166" name="Line 14"/>
          <p:cNvSpPr>
            <a:spLocks noChangeShapeType="1"/>
          </p:cNvSpPr>
          <p:nvPr/>
        </p:nvSpPr>
        <p:spPr bwMode="auto">
          <a:xfrm flipH="1" flipV="1">
            <a:off x="3886200" y="3733800"/>
            <a:ext cx="381000" cy="228600"/>
          </a:xfrm>
          <a:prstGeom prst="line">
            <a:avLst/>
          </a:prstGeom>
          <a:noFill/>
          <a:ln w="9525">
            <a:solidFill>
              <a:srgbClr val="C943AC"/>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9167" name="Oval 15"/>
          <p:cNvSpPr>
            <a:spLocks noChangeArrowheads="1"/>
          </p:cNvSpPr>
          <p:nvPr/>
        </p:nvSpPr>
        <p:spPr bwMode="auto">
          <a:xfrm>
            <a:off x="2362200" y="3429000"/>
            <a:ext cx="990600" cy="685800"/>
          </a:xfrm>
          <a:prstGeom prst="ellipse">
            <a:avLst/>
          </a:prstGeom>
          <a:solidFill>
            <a:srgbClr val="FF9900"/>
          </a:solidFill>
          <a:ln w="9525">
            <a:solidFill>
              <a:schemeClr val="tx1"/>
            </a:solidFill>
            <a:round/>
            <a:headEnd/>
            <a:tailEnd/>
          </a:ln>
        </p:spPr>
        <p:txBody>
          <a:bodyPr wrap="none" anchor="ctr"/>
          <a:lstStyle/>
          <a:p>
            <a:pPr algn="ctr" eaLnBrk="0" hangingPunct="0"/>
            <a:r>
              <a:rPr lang="en-US" sz="1600">
                <a:latin typeface="Times New Roman" pitchFamily="18" charset="0"/>
              </a:rPr>
              <a:t>Presynaptic</a:t>
            </a:r>
          </a:p>
          <a:p>
            <a:pPr algn="ctr" eaLnBrk="0" hangingPunct="0"/>
            <a:r>
              <a:rPr lang="en-US" sz="1600">
                <a:latin typeface="Times New Roman" pitchFamily="18" charset="0"/>
              </a:rPr>
              <a:t>Reuptake</a:t>
            </a:r>
          </a:p>
        </p:txBody>
      </p:sp>
      <p:sp>
        <p:nvSpPr>
          <p:cNvPr id="49169" name="AutoShape 17"/>
          <p:cNvSpPr>
            <a:spLocks noChangeArrowheads="1"/>
          </p:cNvSpPr>
          <p:nvPr/>
        </p:nvSpPr>
        <p:spPr bwMode="auto">
          <a:xfrm rot="7036805">
            <a:off x="7124700" y="3543300"/>
            <a:ext cx="152400" cy="2057400"/>
          </a:xfrm>
          <a:prstGeom prst="upArrow">
            <a:avLst>
              <a:gd name="adj1" fmla="val 50000"/>
              <a:gd name="adj2" fmla="val 337500"/>
            </a:avLst>
          </a:prstGeom>
          <a:solidFill>
            <a:srgbClr val="009900"/>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49170" name="AutoShape 18"/>
          <p:cNvSpPr>
            <a:spLocks noChangeArrowheads="1"/>
          </p:cNvSpPr>
          <p:nvPr/>
        </p:nvSpPr>
        <p:spPr bwMode="auto">
          <a:xfrm rot="7036805">
            <a:off x="2127250" y="1416051"/>
            <a:ext cx="231775" cy="2438400"/>
          </a:xfrm>
          <a:prstGeom prst="upArrow">
            <a:avLst>
              <a:gd name="adj1" fmla="val 50000"/>
              <a:gd name="adj2" fmla="val 263014"/>
            </a:avLst>
          </a:prstGeom>
          <a:solidFill>
            <a:srgbClr val="009900"/>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49173" name="AutoShape 21"/>
          <p:cNvSpPr>
            <a:spLocks noChangeArrowheads="1"/>
          </p:cNvSpPr>
          <p:nvPr/>
        </p:nvSpPr>
        <p:spPr bwMode="auto">
          <a:xfrm rot="12163758" flipH="1">
            <a:off x="6648450" y="4494213"/>
            <a:ext cx="1765300" cy="1254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49174" name="Text Box 22"/>
          <p:cNvSpPr txBox="1">
            <a:spLocks noChangeArrowheads="1"/>
          </p:cNvSpPr>
          <p:nvPr/>
        </p:nvSpPr>
        <p:spPr bwMode="auto">
          <a:xfrm rot="1638003">
            <a:off x="6400800" y="4495800"/>
            <a:ext cx="914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lang="en-US">
                <a:latin typeface="Arial" charset="0"/>
              </a:rPr>
              <a:t>EPSP</a:t>
            </a:r>
          </a:p>
        </p:txBody>
      </p:sp>
      <p:sp>
        <p:nvSpPr>
          <p:cNvPr id="49176" name="Text Box 24"/>
          <p:cNvSpPr txBox="1">
            <a:spLocks noChangeArrowheads="1"/>
          </p:cNvSpPr>
          <p:nvPr/>
        </p:nvSpPr>
        <p:spPr bwMode="auto">
          <a:xfrm rot="1119551">
            <a:off x="7010400" y="4114800"/>
            <a:ext cx="106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lang="en-US">
                <a:latin typeface="Arial" charset="0"/>
              </a:rPr>
              <a:t>IPSP</a:t>
            </a:r>
          </a:p>
        </p:txBody>
      </p:sp>
      <p:sp>
        <p:nvSpPr>
          <p:cNvPr id="49177" name="Line 25"/>
          <p:cNvSpPr>
            <a:spLocks noChangeShapeType="1"/>
          </p:cNvSpPr>
          <p:nvPr/>
        </p:nvSpPr>
        <p:spPr bwMode="auto">
          <a:xfrm>
            <a:off x="5486400" y="2133600"/>
            <a:ext cx="1295400" cy="18288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9179" name="Line 27"/>
          <p:cNvSpPr>
            <a:spLocks noChangeShapeType="1"/>
          </p:cNvSpPr>
          <p:nvPr/>
        </p:nvSpPr>
        <p:spPr bwMode="auto">
          <a:xfrm>
            <a:off x="3886200" y="3657600"/>
            <a:ext cx="1371600" cy="0"/>
          </a:xfrm>
          <a:prstGeom prst="line">
            <a:avLst/>
          </a:prstGeom>
          <a:noFill/>
          <a:ln w="9525">
            <a:solidFill>
              <a:srgbClr val="C943AC"/>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80" name="Line 28"/>
          <p:cNvSpPr>
            <a:spLocks noChangeShapeType="1"/>
          </p:cNvSpPr>
          <p:nvPr/>
        </p:nvSpPr>
        <p:spPr bwMode="auto">
          <a:xfrm>
            <a:off x="5257800" y="3657600"/>
            <a:ext cx="1066800" cy="457200"/>
          </a:xfrm>
          <a:prstGeom prst="line">
            <a:avLst/>
          </a:prstGeom>
          <a:noFill/>
          <a:ln w="9525">
            <a:solidFill>
              <a:srgbClr val="0099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9181" name="Text Box 29"/>
          <p:cNvSpPr txBox="1">
            <a:spLocks noChangeArrowheads="1"/>
          </p:cNvSpPr>
          <p:nvPr/>
        </p:nvSpPr>
        <p:spPr bwMode="auto">
          <a:xfrm rot="1738922">
            <a:off x="914400" y="2667000"/>
            <a:ext cx="2209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lang="en-US" dirty="0">
                <a:latin typeface="Arial" charset="0"/>
              </a:rPr>
              <a:t>Action potential</a:t>
            </a:r>
          </a:p>
        </p:txBody>
      </p:sp>
      <p:sp>
        <p:nvSpPr>
          <p:cNvPr id="49182" name="Freeform 30"/>
          <p:cNvSpPr>
            <a:spLocks/>
          </p:cNvSpPr>
          <p:nvPr/>
        </p:nvSpPr>
        <p:spPr bwMode="auto">
          <a:xfrm>
            <a:off x="4752975" y="1377950"/>
            <a:ext cx="1339850" cy="831850"/>
          </a:xfrm>
          <a:custGeom>
            <a:avLst/>
            <a:gdLst>
              <a:gd name="T0" fmla="*/ 2147483647 w 844"/>
              <a:gd name="T1" fmla="*/ 2147483647 h 524"/>
              <a:gd name="T2" fmla="*/ 2147483647 w 844"/>
              <a:gd name="T3" fmla="*/ 2147483647 h 524"/>
              <a:gd name="T4" fmla="*/ 2147483647 w 844"/>
              <a:gd name="T5" fmla="*/ 2147483647 h 524"/>
              <a:gd name="T6" fmla="*/ 2147483647 w 844"/>
              <a:gd name="T7" fmla="*/ 2147483647 h 524"/>
              <a:gd name="T8" fmla="*/ 2147483647 w 844"/>
              <a:gd name="T9" fmla="*/ 2147483647 h 524"/>
              <a:gd name="T10" fmla="*/ 2147483647 w 844"/>
              <a:gd name="T11" fmla="*/ 2147483647 h 524"/>
              <a:gd name="T12" fmla="*/ 2147483647 w 844"/>
              <a:gd name="T13" fmla="*/ 2147483647 h 524"/>
              <a:gd name="T14" fmla="*/ 2147483647 w 844"/>
              <a:gd name="T15" fmla="*/ 2147483647 h 524"/>
              <a:gd name="T16" fmla="*/ 2147483647 w 844"/>
              <a:gd name="T17" fmla="*/ 2147483647 h 524"/>
              <a:gd name="T18" fmla="*/ 2147483647 w 844"/>
              <a:gd name="T19" fmla="*/ 2147483647 h 524"/>
              <a:gd name="T20" fmla="*/ 2147483647 w 844"/>
              <a:gd name="T21" fmla="*/ 2147483647 h 524"/>
              <a:gd name="T22" fmla="*/ 2147483647 w 844"/>
              <a:gd name="T23" fmla="*/ 2147483647 h 524"/>
              <a:gd name="T24" fmla="*/ 2147483647 w 844"/>
              <a:gd name="T25" fmla="*/ 2147483647 h 524"/>
              <a:gd name="T26" fmla="*/ 2147483647 w 844"/>
              <a:gd name="T27" fmla="*/ 2147483647 h 524"/>
              <a:gd name="T28" fmla="*/ 2147483647 w 844"/>
              <a:gd name="T29" fmla="*/ 2147483647 h 524"/>
              <a:gd name="T30" fmla="*/ 2147483647 w 844"/>
              <a:gd name="T31" fmla="*/ 2147483647 h 524"/>
              <a:gd name="T32" fmla="*/ 2147483647 w 844"/>
              <a:gd name="T33" fmla="*/ 2147483647 h 524"/>
              <a:gd name="T34" fmla="*/ 2147483647 w 844"/>
              <a:gd name="T35" fmla="*/ 2147483647 h 524"/>
              <a:gd name="T36" fmla="*/ 2147483647 w 844"/>
              <a:gd name="T37" fmla="*/ 2147483647 h 524"/>
              <a:gd name="T38" fmla="*/ 2147483647 w 844"/>
              <a:gd name="T39" fmla="*/ 2147483647 h 524"/>
              <a:gd name="T40" fmla="*/ 2147483647 w 844"/>
              <a:gd name="T41" fmla="*/ 0 h 5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4"/>
              <a:gd name="T64" fmla="*/ 0 h 524"/>
              <a:gd name="T65" fmla="*/ 844 w 844"/>
              <a:gd name="T66" fmla="*/ 524 h 5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4" h="524">
                <a:moveTo>
                  <a:pt x="823" y="13"/>
                </a:moveTo>
                <a:cubicBezTo>
                  <a:pt x="827" y="26"/>
                  <a:pt x="844" y="40"/>
                  <a:pt x="836" y="51"/>
                </a:cubicBezTo>
                <a:cubicBezTo>
                  <a:pt x="826" y="65"/>
                  <a:pt x="802" y="60"/>
                  <a:pt x="785" y="64"/>
                </a:cubicBezTo>
                <a:cubicBezTo>
                  <a:pt x="639" y="97"/>
                  <a:pt x="794" y="58"/>
                  <a:pt x="670" y="90"/>
                </a:cubicBezTo>
                <a:cubicBezTo>
                  <a:pt x="630" y="151"/>
                  <a:pt x="650" y="113"/>
                  <a:pt x="619" y="205"/>
                </a:cubicBezTo>
                <a:cubicBezTo>
                  <a:pt x="615" y="218"/>
                  <a:pt x="606" y="243"/>
                  <a:pt x="606" y="243"/>
                </a:cubicBezTo>
                <a:cubicBezTo>
                  <a:pt x="610" y="256"/>
                  <a:pt x="612" y="269"/>
                  <a:pt x="619" y="281"/>
                </a:cubicBezTo>
                <a:cubicBezTo>
                  <a:pt x="634" y="308"/>
                  <a:pt x="670" y="358"/>
                  <a:pt x="670" y="358"/>
                </a:cubicBezTo>
                <a:cubicBezTo>
                  <a:pt x="590" y="411"/>
                  <a:pt x="497" y="442"/>
                  <a:pt x="402" y="460"/>
                </a:cubicBezTo>
                <a:cubicBezTo>
                  <a:pt x="351" y="469"/>
                  <a:pt x="249" y="485"/>
                  <a:pt x="249" y="485"/>
                </a:cubicBezTo>
                <a:cubicBezTo>
                  <a:pt x="203" y="500"/>
                  <a:pt x="108" y="524"/>
                  <a:pt x="108" y="524"/>
                </a:cubicBezTo>
                <a:cubicBezTo>
                  <a:pt x="98" y="521"/>
                  <a:pt x="24" y="504"/>
                  <a:pt x="19" y="498"/>
                </a:cubicBezTo>
                <a:cubicBezTo>
                  <a:pt x="8" y="484"/>
                  <a:pt x="10" y="464"/>
                  <a:pt x="6" y="447"/>
                </a:cubicBezTo>
                <a:cubicBezTo>
                  <a:pt x="10" y="404"/>
                  <a:pt x="0" y="357"/>
                  <a:pt x="19" y="319"/>
                </a:cubicBezTo>
                <a:cubicBezTo>
                  <a:pt x="33" y="291"/>
                  <a:pt x="96" y="268"/>
                  <a:pt x="96" y="268"/>
                </a:cubicBezTo>
                <a:cubicBezTo>
                  <a:pt x="172" y="272"/>
                  <a:pt x="249" y="275"/>
                  <a:pt x="325" y="281"/>
                </a:cubicBezTo>
                <a:cubicBezTo>
                  <a:pt x="351" y="283"/>
                  <a:pt x="376" y="294"/>
                  <a:pt x="402" y="294"/>
                </a:cubicBezTo>
                <a:cubicBezTo>
                  <a:pt x="446" y="294"/>
                  <a:pt x="517" y="230"/>
                  <a:pt x="517" y="230"/>
                </a:cubicBezTo>
                <a:cubicBezTo>
                  <a:pt x="534" y="204"/>
                  <a:pt x="558" y="182"/>
                  <a:pt x="568" y="153"/>
                </a:cubicBezTo>
                <a:cubicBezTo>
                  <a:pt x="597" y="66"/>
                  <a:pt x="581" y="67"/>
                  <a:pt x="670" y="39"/>
                </a:cubicBezTo>
                <a:cubicBezTo>
                  <a:pt x="679" y="26"/>
                  <a:pt x="696" y="0"/>
                  <a:pt x="696"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183" name="Rectangle 31"/>
          <p:cNvSpPr>
            <a:spLocks noChangeArrowheads="1"/>
          </p:cNvSpPr>
          <p:nvPr/>
        </p:nvSpPr>
        <p:spPr bwMode="auto">
          <a:xfrm>
            <a:off x="3124200" y="3200400"/>
            <a:ext cx="457200" cy="304800"/>
          </a:xfrm>
          <a:prstGeom prst="rect">
            <a:avLst/>
          </a:prstGeom>
          <a:solidFill>
            <a:srgbClr val="FFFF00"/>
          </a:solidFill>
          <a:ln w="9525">
            <a:solidFill>
              <a:schemeClr val="tx1"/>
            </a:solidFill>
            <a:miter lim="800000"/>
            <a:headEnd/>
            <a:tailEnd/>
          </a:ln>
        </p:spPr>
        <p:txBody>
          <a:bodyPr wrap="none" anchor="ctr"/>
          <a:lstStyle/>
          <a:p>
            <a:pPr algn="ctr" eaLnBrk="0" hangingPunct="0"/>
            <a:r>
              <a:rPr lang="en-US" sz="1600">
                <a:latin typeface="Arial" charset="0"/>
              </a:rPr>
              <a:t>NT</a:t>
            </a:r>
            <a:endParaRPr lang="en-US">
              <a:latin typeface="Arial" charset="0"/>
            </a:endParaRPr>
          </a:p>
        </p:txBody>
      </p:sp>
      <p:sp>
        <p:nvSpPr>
          <p:cNvPr id="49184" name="Line 32"/>
          <p:cNvSpPr>
            <a:spLocks noChangeShapeType="1"/>
          </p:cNvSpPr>
          <p:nvPr/>
        </p:nvSpPr>
        <p:spPr bwMode="auto">
          <a:xfrm>
            <a:off x="6781800" y="3886200"/>
            <a:ext cx="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5806" name="Text Box 30"/>
          <p:cNvSpPr txBox="1">
            <a:spLocks noChangeArrowheads="1"/>
          </p:cNvSpPr>
          <p:nvPr/>
        </p:nvSpPr>
        <p:spPr bwMode="auto">
          <a:xfrm>
            <a:off x="5410200" y="5240338"/>
            <a:ext cx="259080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EPSP = excitation</a:t>
            </a:r>
          </a:p>
          <a:p>
            <a:pPr eaLnBrk="1" hangingPunct="1">
              <a:spcBef>
                <a:spcPct val="50000"/>
              </a:spcBef>
            </a:pPr>
            <a:r>
              <a:rPr lang="en-US"/>
              <a:t>IPSP = inhibition</a:t>
            </a:r>
          </a:p>
        </p:txBody>
      </p:sp>
      <p:sp>
        <p:nvSpPr>
          <p:cNvPr id="75807" name="Text Box 31"/>
          <p:cNvSpPr txBox="1">
            <a:spLocks noChangeArrowheads="1"/>
          </p:cNvSpPr>
          <p:nvPr/>
        </p:nvSpPr>
        <p:spPr bwMode="auto">
          <a:xfrm>
            <a:off x="3720288" y="6088929"/>
            <a:ext cx="5410200" cy="641350"/>
          </a:xfrm>
          <a:prstGeom prst="rect">
            <a:avLst/>
          </a:prstGeom>
          <a:solidFill>
            <a:schemeClr val="accent5">
              <a:lumMod val="20000"/>
              <a:lumOff val="80000"/>
            </a:schemeClr>
          </a:solidFill>
          <a:ln>
            <a:noFill/>
          </a:ln>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Two presynaptic neurons, one excitatory on the postsynaptic neuron, and the other inhibitory. </a:t>
            </a:r>
          </a:p>
        </p:txBody>
      </p:sp>
      <p:sp>
        <p:nvSpPr>
          <p:cNvPr id="75808" name="Text Box 32"/>
          <p:cNvSpPr txBox="1">
            <a:spLocks noChangeArrowheads="1"/>
          </p:cNvSpPr>
          <p:nvPr/>
        </p:nvSpPr>
        <p:spPr bwMode="auto">
          <a:xfrm>
            <a:off x="2667000" y="4724400"/>
            <a:ext cx="152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spcBef>
                <a:spcPct val="50000"/>
              </a:spcBef>
            </a:pPr>
            <a:r>
              <a:rPr lang="en-US" sz="1400"/>
              <a:t>First messenger</a:t>
            </a:r>
          </a:p>
        </p:txBody>
      </p:sp>
      <p:sp>
        <p:nvSpPr>
          <p:cNvPr id="75809" name="Line 33"/>
          <p:cNvSpPr>
            <a:spLocks noChangeShapeType="1"/>
          </p:cNvSpPr>
          <p:nvPr/>
        </p:nvSpPr>
        <p:spPr bwMode="auto">
          <a:xfrm flipV="1">
            <a:off x="3352800" y="3505200"/>
            <a:ext cx="3810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5810" name="Text Box 34"/>
          <p:cNvSpPr txBox="1">
            <a:spLocks noChangeArrowheads="1"/>
          </p:cNvSpPr>
          <p:nvPr/>
        </p:nvSpPr>
        <p:spPr bwMode="auto">
          <a:xfrm>
            <a:off x="3733800" y="4267200"/>
            <a:ext cx="10668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400"/>
              <a:t>second messenger</a:t>
            </a:r>
          </a:p>
        </p:txBody>
      </p:sp>
      <p:sp>
        <p:nvSpPr>
          <p:cNvPr id="75811" name="Line 36"/>
          <p:cNvSpPr>
            <a:spLocks noChangeShapeType="1"/>
          </p:cNvSpPr>
          <p:nvPr/>
        </p:nvSpPr>
        <p:spPr bwMode="auto">
          <a:xfrm flipV="1">
            <a:off x="3962400" y="38862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5812" name="Text Box 37"/>
          <p:cNvSpPr txBox="1">
            <a:spLocks noChangeArrowheads="1"/>
          </p:cNvSpPr>
          <p:nvPr/>
        </p:nvSpPr>
        <p:spPr bwMode="auto">
          <a:xfrm>
            <a:off x="533400" y="5281613"/>
            <a:ext cx="2438400" cy="738187"/>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400"/>
              <a:t>Orange = Metabolically active NT neutralization mechanisms</a:t>
            </a:r>
          </a:p>
        </p:txBody>
      </p:sp>
      <p:sp>
        <p:nvSpPr>
          <p:cNvPr id="75813" name="Text Box 38"/>
          <p:cNvSpPr txBox="1">
            <a:spLocks noChangeArrowheads="1"/>
          </p:cNvSpPr>
          <p:nvPr/>
        </p:nvSpPr>
        <p:spPr bwMode="auto">
          <a:xfrm>
            <a:off x="2253528" y="1143000"/>
            <a:ext cx="2514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400"/>
              <a:t>Another presynaptic neuron</a:t>
            </a:r>
          </a:p>
        </p:txBody>
      </p:sp>
      <p:sp>
        <p:nvSpPr>
          <p:cNvPr id="75814" name="AutoShape 39"/>
          <p:cNvSpPr>
            <a:spLocks noChangeArrowheads="1"/>
          </p:cNvSpPr>
          <p:nvPr/>
        </p:nvSpPr>
        <p:spPr bwMode="auto">
          <a:xfrm rot="2506658">
            <a:off x="5475288" y="1371600"/>
            <a:ext cx="228600" cy="838200"/>
          </a:xfrm>
          <a:prstGeom prst="downArrow">
            <a:avLst>
              <a:gd name="adj1" fmla="val 50000"/>
              <a:gd name="adj2" fmla="val 91667"/>
            </a:avLst>
          </a:prstGeom>
          <a:solidFill>
            <a:srgbClr val="5EAE6D"/>
          </a:solidFill>
          <a:ln w="9525">
            <a:solidFill>
              <a:schemeClr val="tx1"/>
            </a:solidFill>
            <a:miter lim="800000"/>
            <a:headEnd/>
            <a:tailEnd/>
          </a:ln>
        </p:spPr>
        <p:txBody>
          <a:bodyPr vert="eaVert" wrap="none" anchor="ctr"/>
          <a:lstStyle/>
          <a:p>
            <a:endParaRPr lang="en-US"/>
          </a:p>
        </p:txBody>
      </p:sp>
      <p:sp>
        <p:nvSpPr>
          <p:cNvPr id="75815" name="Text Box 40"/>
          <p:cNvSpPr txBox="1">
            <a:spLocks noChangeArrowheads="1"/>
          </p:cNvSpPr>
          <p:nvPr/>
        </p:nvSpPr>
        <p:spPr bwMode="auto">
          <a:xfrm rot="-3130635">
            <a:off x="5143500" y="1333500"/>
            <a:ext cx="1752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400">
                <a:latin typeface="Arial" charset="0"/>
              </a:rPr>
              <a:t>Action potential</a:t>
            </a:r>
            <a:endParaRPr lang="en-US" sz="1400"/>
          </a:p>
        </p:txBody>
      </p:sp>
      <p:sp>
        <p:nvSpPr>
          <p:cNvPr id="2" name="Oval 1"/>
          <p:cNvSpPr/>
          <p:nvPr/>
        </p:nvSpPr>
        <p:spPr>
          <a:xfrm>
            <a:off x="3752850" y="1565275"/>
            <a:ext cx="571500" cy="3397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33800" y="1608179"/>
            <a:ext cx="612146" cy="253916"/>
          </a:xfrm>
          <a:prstGeom prst="rect">
            <a:avLst/>
          </a:prstGeom>
          <a:noFill/>
        </p:spPr>
        <p:txBody>
          <a:bodyPr wrap="square" rtlCol="0">
            <a:spAutoFit/>
          </a:bodyPr>
          <a:lstStyle/>
          <a:p>
            <a:pPr algn="ctr"/>
            <a:r>
              <a:rPr lang="en-US" sz="1050" dirty="0" smtClean="0"/>
              <a:t>COMT</a:t>
            </a:r>
            <a:endParaRPr lang="en-US" sz="1050" dirty="0"/>
          </a:p>
        </p:txBody>
      </p:sp>
    </p:spTree>
    <p:extLst>
      <p:ext uri="{BB962C8B-B14F-4D97-AF65-F5344CB8AC3E}">
        <p14:creationId xmlns:p14="http://schemas.microsoft.com/office/powerpoint/2010/main" xmlns="" val="3508902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 calcmode="lin" valueType="num">
                                      <p:cBhvr>
                                        <p:cTn id="12" dur="500" fill="hold"/>
                                        <p:tgtEl>
                                          <p:spTgt spid="49157"/>
                                        </p:tgtEl>
                                        <p:attrNameLst>
                                          <p:attrName>ppt_w</p:attrName>
                                        </p:attrNameLst>
                                      </p:cBhvr>
                                      <p:tavLst>
                                        <p:tav tm="0">
                                          <p:val>
                                            <p:strVal val="(6*min(max(#ppt_w*#ppt_h,.3),1)-7.4)/-.7*#ppt_w"/>
                                          </p:val>
                                        </p:tav>
                                        <p:tav tm="100000">
                                          <p:val>
                                            <p:strVal val="#ppt_w"/>
                                          </p:val>
                                        </p:tav>
                                      </p:tavLst>
                                    </p:anim>
                                    <p:anim calcmode="lin" valueType="num">
                                      <p:cBhvr>
                                        <p:cTn id="13" dur="500" fill="hold"/>
                                        <p:tgtEl>
                                          <p:spTgt spid="49157"/>
                                        </p:tgtEl>
                                        <p:attrNameLst>
                                          <p:attrName>ppt_h</p:attrName>
                                        </p:attrNameLst>
                                      </p:cBhvr>
                                      <p:tavLst>
                                        <p:tav tm="0">
                                          <p:val>
                                            <p:strVal val="(6*min(max(#ppt_w*#ppt_h,.3),1)-7.4)/-.7*#ppt_h"/>
                                          </p:val>
                                        </p:tav>
                                        <p:tav tm="100000">
                                          <p:val>
                                            <p:strVal val="#ppt_h"/>
                                          </p:val>
                                        </p:tav>
                                      </p:tavLst>
                                    </p:anim>
                                    <p:anim calcmode="lin" valueType="num">
                                      <p:cBhvr>
                                        <p:cTn id="14" dur="500" fill="hold"/>
                                        <p:tgtEl>
                                          <p:spTgt spid="49157"/>
                                        </p:tgtEl>
                                        <p:attrNameLst>
                                          <p:attrName>ppt_x</p:attrName>
                                        </p:attrNameLst>
                                      </p:cBhvr>
                                      <p:tavLst>
                                        <p:tav tm="0">
                                          <p:val>
                                            <p:fltVal val="0.5"/>
                                          </p:val>
                                        </p:tav>
                                        <p:tav tm="100000">
                                          <p:val>
                                            <p:strVal val="#ppt_x"/>
                                          </p:val>
                                        </p:tav>
                                      </p:tavLst>
                                    </p:anim>
                                    <p:anim calcmode="lin" valueType="num">
                                      <p:cBhvr>
                                        <p:cTn id="15" dur="500" fill="hold"/>
                                        <p:tgtEl>
                                          <p:spTgt spid="49157"/>
                                        </p:tgtEl>
                                        <p:attrNameLst>
                                          <p:attrName>ppt_y</p:attrName>
                                        </p:attrNameLst>
                                      </p:cBhvr>
                                      <p:tavLst>
                                        <p:tav tm="0">
                                          <p:val>
                                            <p:strVal val="1+(6*min(max(#ppt_w*#ppt_h,.3),1)-7.4)/-.7*#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9170"/>
                                        </p:tgtEl>
                                        <p:attrNameLst>
                                          <p:attrName>style.visibility</p:attrName>
                                        </p:attrNameLst>
                                      </p:cBhvr>
                                      <p:to>
                                        <p:strVal val="visible"/>
                                      </p:to>
                                    </p:set>
                                    <p:animEffect transition="in" filter="dissolve">
                                      <p:cBhvr>
                                        <p:cTn id="20" dur="500"/>
                                        <p:tgtEl>
                                          <p:spTgt spid="49170"/>
                                        </p:tgtEl>
                                      </p:cBhvr>
                                    </p:animEffect>
                                  </p:childTnLst>
                                </p:cTn>
                              </p:par>
                            </p:childTnLst>
                          </p:cTn>
                        </p:par>
                        <p:par>
                          <p:cTn id="21" fill="hold" nodeType="afterGroup">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49181"/>
                                        </p:tgtEl>
                                        <p:attrNameLst>
                                          <p:attrName>style.visibility</p:attrName>
                                        </p:attrNameLst>
                                      </p:cBhvr>
                                      <p:to>
                                        <p:strVal val="visible"/>
                                      </p:to>
                                    </p:set>
                                    <p:animEffect transition="in" filter="dissolve">
                                      <p:cBhvr>
                                        <p:cTn id="24" dur="500"/>
                                        <p:tgtEl>
                                          <p:spTgt spid="4918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9183"/>
                                        </p:tgtEl>
                                        <p:attrNameLst>
                                          <p:attrName>style.visibility</p:attrName>
                                        </p:attrNameLst>
                                      </p:cBhvr>
                                      <p:to>
                                        <p:strVal val="visible"/>
                                      </p:to>
                                    </p:set>
                                    <p:animEffect transition="in" filter="dissolve">
                                      <p:cBhvr>
                                        <p:cTn id="29" dur="500"/>
                                        <p:tgtEl>
                                          <p:spTgt spid="4918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9158"/>
                                        </p:tgtEl>
                                        <p:attrNameLst>
                                          <p:attrName>style.visibility</p:attrName>
                                        </p:attrNameLst>
                                      </p:cBhvr>
                                      <p:to>
                                        <p:strVal val="visible"/>
                                      </p:to>
                                    </p:set>
                                    <p:anim calcmode="lin" valueType="num">
                                      <p:cBhvr additive="base">
                                        <p:cTn id="34" dur="500" fill="hold"/>
                                        <p:tgtEl>
                                          <p:spTgt spid="49158"/>
                                        </p:tgtEl>
                                        <p:attrNameLst>
                                          <p:attrName>ppt_x</p:attrName>
                                        </p:attrNameLst>
                                      </p:cBhvr>
                                      <p:tavLst>
                                        <p:tav tm="0">
                                          <p:val>
                                            <p:strVal val="0-#ppt_w/2"/>
                                          </p:val>
                                        </p:tav>
                                        <p:tav tm="100000">
                                          <p:val>
                                            <p:strVal val="#ppt_x"/>
                                          </p:val>
                                        </p:tav>
                                      </p:tavLst>
                                    </p:anim>
                                    <p:anim calcmode="lin" valueType="num">
                                      <p:cBhvr additive="base">
                                        <p:cTn id="35"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49159"/>
                                        </p:tgtEl>
                                        <p:attrNameLst>
                                          <p:attrName>style.visibility</p:attrName>
                                        </p:attrNameLst>
                                      </p:cBhvr>
                                      <p:to>
                                        <p:strVal val="visible"/>
                                      </p:to>
                                    </p:set>
                                    <p:anim calcmode="lin" valueType="num">
                                      <p:cBhvr additive="base">
                                        <p:cTn id="40" dur="500" fill="hold"/>
                                        <p:tgtEl>
                                          <p:spTgt spid="49159"/>
                                        </p:tgtEl>
                                        <p:attrNameLst>
                                          <p:attrName>ppt_x</p:attrName>
                                        </p:attrNameLst>
                                      </p:cBhvr>
                                      <p:tavLst>
                                        <p:tav tm="0">
                                          <p:val>
                                            <p:strVal val="1+#ppt_w/2"/>
                                          </p:val>
                                        </p:tav>
                                        <p:tav tm="100000">
                                          <p:val>
                                            <p:strVal val="#ppt_x"/>
                                          </p:val>
                                        </p:tav>
                                      </p:tavLst>
                                    </p:anim>
                                    <p:anim calcmode="lin" valueType="num">
                                      <p:cBhvr additive="base">
                                        <p:cTn id="41"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4916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LASER.WAV"/>
                                        </p:tgtEl>
                                      </p:cMediaNode>
                                    </p:audio>
                                  </p:subTnLst>
                                </p:cTn>
                              </p:par>
                            </p:childTnLst>
                          </p:cTn>
                        </p:par>
                        <p:par>
                          <p:cTn id="46" fill="hold" nodeType="afterGroup">
                            <p:stCondLst>
                              <p:cond delay="500"/>
                            </p:stCondLst>
                            <p:childTnLst>
                              <p:par>
                                <p:cTn id="47" presetID="1" presetClass="entr" presetSubtype="0" fill="hold" grpId="0" nodeType="afterEffect">
                                  <p:stCondLst>
                                    <p:cond delay="1000"/>
                                  </p:stCondLst>
                                  <p:childTnLst>
                                    <p:set>
                                      <p:cBhvr>
                                        <p:cTn id="48" dur="1" fill="hold">
                                          <p:stCondLst>
                                            <p:cond delay="499"/>
                                          </p:stCondLst>
                                        </p:cTn>
                                        <p:tgtEl>
                                          <p:spTgt spid="4916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LASER.WAV"/>
                                        </p:tgtEl>
                                      </p:cMediaNode>
                                    </p:audio>
                                  </p:subTnLst>
                                </p:cTn>
                              </p:par>
                            </p:childTnLst>
                          </p:cTn>
                        </p:par>
                        <p:par>
                          <p:cTn id="49" fill="hold" nodeType="afterGroup">
                            <p:stCondLst>
                              <p:cond delay="2000"/>
                            </p:stCondLst>
                            <p:childTnLst>
                              <p:par>
                                <p:cTn id="50" presetID="1" presetClass="entr" presetSubtype="0" fill="hold" grpId="0" nodeType="afterEffect">
                                  <p:stCondLst>
                                    <p:cond delay="1000"/>
                                  </p:stCondLst>
                                  <p:childTnLst>
                                    <p:set>
                                      <p:cBhvr>
                                        <p:cTn id="51" dur="1" fill="hold">
                                          <p:stCondLst>
                                            <p:cond delay="499"/>
                                          </p:stCondLst>
                                        </p:cTn>
                                        <p:tgtEl>
                                          <p:spTgt spid="4916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LASER.WAV"/>
                                        </p:tgtEl>
                                      </p:cMediaNode>
                                    </p:audio>
                                  </p:subTnLst>
                                </p:cTn>
                              </p:par>
                            </p:childTnLst>
                          </p:cTn>
                        </p:par>
                        <p:par>
                          <p:cTn id="52" fill="hold" nodeType="afterGroup">
                            <p:stCondLst>
                              <p:cond delay="3500"/>
                            </p:stCondLst>
                            <p:childTnLst>
                              <p:par>
                                <p:cTn id="53" presetID="1" presetClass="entr" presetSubtype="0" fill="hold" grpId="0" nodeType="afterEffect">
                                  <p:stCondLst>
                                    <p:cond delay="1000"/>
                                  </p:stCondLst>
                                  <p:childTnLst>
                                    <p:set>
                                      <p:cBhvr>
                                        <p:cTn id="54" dur="1" fill="hold">
                                          <p:stCondLst>
                                            <p:cond delay="499"/>
                                          </p:stCondLst>
                                        </p:cTn>
                                        <p:tgtEl>
                                          <p:spTgt spid="4916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LASER.WAV"/>
                                        </p:tgtEl>
                                      </p:cMediaNode>
                                    </p:audio>
                                  </p:subTnLst>
                                </p:cTn>
                              </p:par>
                            </p:childTnLst>
                          </p:cTn>
                        </p:par>
                        <p:par>
                          <p:cTn id="55" fill="hold" nodeType="afterGroup">
                            <p:stCondLst>
                              <p:cond delay="5000"/>
                            </p:stCondLst>
                            <p:childTnLst>
                              <p:par>
                                <p:cTn id="56" presetID="2" presetClass="entr" presetSubtype="6" fill="hold" grpId="0" nodeType="afterEffect">
                                  <p:stCondLst>
                                    <p:cond delay="1000"/>
                                  </p:stCondLst>
                                  <p:childTnLst>
                                    <p:set>
                                      <p:cBhvr>
                                        <p:cTn id="57" dur="1" fill="hold">
                                          <p:stCondLst>
                                            <p:cond delay="0"/>
                                          </p:stCondLst>
                                        </p:cTn>
                                        <p:tgtEl>
                                          <p:spTgt spid="49164"/>
                                        </p:tgtEl>
                                        <p:attrNameLst>
                                          <p:attrName>style.visibility</p:attrName>
                                        </p:attrNameLst>
                                      </p:cBhvr>
                                      <p:to>
                                        <p:strVal val="visible"/>
                                      </p:to>
                                    </p:set>
                                    <p:anim calcmode="lin" valueType="num">
                                      <p:cBhvr additive="base">
                                        <p:cTn id="58" dur="500" fill="hold"/>
                                        <p:tgtEl>
                                          <p:spTgt spid="49164"/>
                                        </p:tgtEl>
                                        <p:attrNameLst>
                                          <p:attrName>ppt_x</p:attrName>
                                        </p:attrNameLst>
                                      </p:cBhvr>
                                      <p:tavLst>
                                        <p:tav tm="0">
                                          <p:val>
                                            <p:strVal val="1+#ppt_w/2"/>
                                          </p:val>
                                        </p:tav>
                                        <p:tav tm="100000">
                                          <p:val>
                                            <p:strVal val="#ppt_x"/>
                                          </p:val>
                                        </p:tav>
                                      </p:tavLst>
                                    </p:anim>
                                    <p:anim calcmode="lin" valueType="num">
                                      <p:cBhvr additive="base">
                                        <p:cTn id="59" dur="500" fill="hold"/>
                                        <p:tgtEl>
                                          <p:spTgt spid="49164"/>
                                        </p:tgtEl>
                                        <p:attrNameLst>
                                          <p:attrName>ppt_y</p:attrName>
                                        </p:attrNameLst>
                                      </p:cBhvr>
                                      <p:tavLst>
                                        <p:tav tm="0">
                                          <p:val>
                                            <p:strVal val="1+#ppt_h/2"/>
                                          </p:val>
                                        </p:tav>
                                        <p:tav tm="100000">
                                          <p:val>
                                            <p:strVal val="#ppt_y"/>
                                          </p:val>
                                        </p:tav>
                                      </p:tavLst>
                                    </p:anim>
                                  </p:childTnLst>
                                </p:cTn>
                              </p:par>
                            </p:childTnLst>
                          </p:cTn>
                        </p:par>
                        <p:par>
                          <p:cTn id="60" fill="hold" nodeType="afterGroup">
                            <p:stCondLst>
                              <p:cond delay="6500"/>
                            </p:stCondLst>
                            <p:childTnLst>
                              <p:par>
                                <p:cTn id="61" presetID="2" presetClass="entr" presetSubtype="8" fill="hold" grpId="0" nodeType="afterEffect">
                                  <p:stCondLst>
                                    <p:cond delay="1000"/>
                                  </p:stCondLst>
                                  <p:childTnLst>
                                    <p:set>
                                      <p:cBhvr>
                                        <p:cTn id="62" dur="1" fill="hold">
                                          <p:stCondLst>
                                            <p:cond delay="0"/>
                                          </p:stCondLst>
                                        </p:cTn>
                                        <p:tgtEl>
                                          <p:spTgt spid="49179"/>
                                        </p:tgtEl>
                                        <p:attrNameLst>
                                          <p:attrName>style.visibility</p:attrName>
                                        </p:attrNameLst>
                                      </p:cBhvr>
                                      <p:to>
                                        <p:strVal val="visible"/>
                                      </p:to>
                                    </p:set>
                                    <p:anim calcmode="lin" valueType="num">
                                      <p:cBhvr additive="base">
                                        <p:cTn id="63" dur="500" fill="hold"/>
                                        <p:tgtEl>
                                          <p:spTgt spid="49179"/>
                                        </p:tgtEl>
                                        <p:attrNameLst>
                                          <p:attrName>ppt_x</p:attrName>
                                        </p:attrNameLst>
                                      </p:cBhvr>
                                      <p:tavLst>
                                        <p:tav tm="0">
                                          <p:val>
                                            <p:strVal val="0-#ppt_w/2"/>
                                          </p:val>
                                        </p:tav>
                                        <p:tav tm="100000">
                                          <p:val>
                                            <p:strVal val="#ppt_x"/>
                                          </p:val>
                                        </p:tav>
                                      </p:tavLst>
                                    </p:anim>
                                    <p:anim calcmode="lin" valueType="num">
                                      <p:cBhvr additive="base">
                                        <p:cTn id="64" dur="500" fill="hold"/>
                                        <p:tgtEl>
                                          <p:spTgt spid="49179"/>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8000"/>
                            </p:stCondLst>
                            <p:childTnLst>
                              <p:par>
                                <p:cTn id="66" presetID="2" presetClass="entr" presetSubtype="8" fill="hold" grpId="0" nodeType="afterEffect">
                                  <p:stCondLst>
                                    <p:cond delay="0"/>
                                  </p:stCondLst>
                                  <p:childTnLst>
                                    <p:set>
                                      <p:cBhvr>
                                        <p:cTn id="67" dur="1" fill="hold">
                                          <p:stCondLst>
                                            <p:cond delay="0"/>
                                          </p:stCondLst>
                                        </p:cTn>
                                        <p:tgtEl>
                                          <p:spTgt spid="49180"/>
                                        </p:tgtEl>
                                        <p:attrNameLst>
                                          <p:attrName>style.visibility</p:attrName>
                                        </p:attrNameLst>
                                      </p:cBhvr>
                                      <p:to>
                                        <p:strVal val="visible"/>
                                      </p:to>
                                    </p:set>
                                    <p:anim calcmode="lin" valueType="num">
                                      <p:cBhvr additive="base">
                                        <p:cTn id="68" dur="500" fill="hold"/>
                                        <p:tgtEl>
                                          <p:spTgt spid="49180"/>
                                        </p:tgtEl>
                                        <p:attrNameLst>
                                          <p:attrName>ppt_x</p:attrName>
                                        </p:attrNameLst>
                                      </p:cBhvr>
                                      <p:tavLst>
                                        <p:tav tm="0">
                                          <p:val>
                                            <p:strVal val="0-#ppt_w/2"/>
                                          </p:val>
                                        </p:tav>
                                        <p:tav tm="100000">
                                          <p:val>
                                            <p:strVal val="#ppt_x"/>
                                          </p:val>
                                        </p:tav>
                                      </p:tavLst>
                                    </p:anim>
                                    <p:anim calcmode="lin" valueType="num">
                                      <p:cBhvr additive="base">
                                        <p:cTn id="69" dur="500" fill="hold"/>
                                        <p:tgtEl>
                                          <p:spTgt spid="49180"/>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8500"/>
                            </p:stCondLst>
                            <p:childTnLst>
                              <p:par>
                                <p:cTn id="71" presetID="2" presetClass="entr" presetSubtype="8" fill="hold" grpId="0" nodeType="afterEffect">
                                  <p:stCondLst>
                                    <p:cond delay="1000"/>
                                  </p:stCondLst>
                                  <p:childTnLst>
                                    <p:set>
                                      <p:cBhvr>
                                        <p:cTn id="72" dur="1" fill="hold">
                                          <p:stCondLst>
                                            <p:cond delay="0"/>
                                          </p:stCondLst>
                                        </p:cTn>
                                        <p:tgtEl>
                                          <p:spTgt spid="49169"/>
                                        </p:tgtEl>
                                        <p:attrNameLst>
                                          <p:attrName>style.visibility</p:attrName>
                                        </p:attrNameLst>
                                      </p:cBhvr>
                                      <p:to>
                                        <p:strVal val="visible"/>
                                      </p:to>
                                    </p:set>
                                    <p:anim calcmode="lin" valueType="num">
                                      <p:cBhvr additive="base">
                                        <p:cTn id="73" dur="500" fill="hold"/>
                                        <p:tgtEl>
                                          <p:spTgt spid="49169"/>
                                        </p:tgtEl>
                                        <p:attrNameLst>
                                          <p:attrName>ppt_x</p:attrName>
                                        </p:attrNameLst>
                                      </p:cBhvr>
                                      <p:tavLst>
                                        <p:tav tm="0">
                                          <p:val>
                                            <p:strVal val="0-#ppt_w/2"/>
                                          </p:val>
                                        </p:tav>
                                        <p:tav tm="100000">
                                          <p:val>
                                            <p:strVal val="#ppt_x"/>
                                          </p:val>
                                        </p:tav>
                                      </p:tavLst>
                                    </p:anim>
                                    <p:anim calcmode="lin" valueType="num">
                                      <p:cBhvr additive="base">
                                        <p:cTn id="74" dur="500" fill="hold"/>
                                        <p:tgtEl>
                                          <p:spTgt spid="49169"/>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10000"/>
                            </p:stCondLst>
                            <p:childTnLst>
                              <p:par>
                                <p:cTn id="76" presetID="2" presetClass="entr" presetSubtype="8" fill="hold" grpId="0" nodeType="afterEffect">
                                  <p:stCondLst>
                                    <p:cond delay="1000"/>
                                  </p:stCondLst>
                                  <p:childTnLst>
                                    <p:set>
                                      <p:cBhvr>
                                        <p:cTn id="77" dur="1" fill="hold">
                                          <p:stCondLst>
                                            <p:cond delay="0"/>
                                          </p:stCondLst>
                                        </p:cTn>
                                        <p:tgtEl>
                                          <p:spTgt spid="49174"/>
                                        </p:tgtEl>
                                        <p:attrNameLst>
                                          <p:attrName>style.visibility</p:attrName>
                                        </p:attrNameLst>
                                      </p:cBhvr>
                                      <p:to>
                                        <p:strVal val="visible"/>
                                      </p:to>
                                    </p:set>
                                    <p:anim calcmode="lin" valueType="num">
                                      <p:cBhvr additive="base">
                                        <p:cTn id="78" dur="500" fill="hold"/>
                                        <p:tgtEl>
                                          <p:spTgt spid="49174"/>
                                        </p:tgtEl>
                                        <p:attrNameLst>
                                          <p:attrName>ppt_x</p:attrName>
                                        </p:attrNameLst>
                                      </p:cBhvr>
                                      <p:tavLst>
                                        <p:tav tm="0">
                                          <p:val>
                                            <p:strVal val="0-#ppt_w/2"/>
                                          </p:val>
                                        </p:tav>
                                        <p:tav tm="100000">
                                          <p:val>
                                            <p:strVal val="#ppt_x"/>
                                          </p:val>
                                        </p:tav>
                                      </p:tavLst>
                                    </p:anim>
                                    <p:anim calcmode="lin" valueType="num">
                                      <p:cBhvr additive="base">
                                        <p:cTn id="79" dur="500" fill="hold"/>
                                        <p:tgtEl>
                                          <p:spTgt spid="49174"/>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49182"/>
                                        </p:tgtEl>
                                        <p:attrNameLst>
                                          <p:attrName>style.visibility</p:attrName>
                                        </p:attrNameLst>
                                      </p:cBhvr>
                                      <p:to>
                                        <p:strVal val="visible"/>
                                      </p:to>
                                    </p:set>
                                    <p:anim calcmode="lin" valueType="num">
                                      <p:cBhvr additive="base">
                                        <p:cTn id="84" dur="500" fill="hold"/>
                                        <p:tgtEl>
                                          <p:spTgt spid="49182"/>
                                        </p:tgtEl>
                                        <p:attrNameLst>
                                          <p:attrName>ppt_x</p:attrName>
                                        </p:attrNameLst>
                                      </p:cBhvr>
                                      <p:tavLst>
                                        <p:tav tm="0">
                                          <p:val>
                                            <p:strVal val="0-#ppt_w/2"/>
                                          </p:val>
                                        </p:tav>
                                        <p:tav tm="100000">
                                          <p:val>
                                            <p:strVal val="#ppt_x"/>
                                          </p:val>
                                        </p:tav>
                                      </p:tavLst>
                                    </p:anim>
                                    <p:anim calcmode="lin" valueType="num">
                                      <p:cBhvr additive="base">
                                        <p:cTn id="85" dur="500" fill="hold"/>
                                        <p:tgtEl>
                                          <p:spTgt spid="49182"/>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49177"/>
                                        </p:tgtEl>
                                        <p:attrNameLst>
                                          <p:attrName>style.visibility</p:attrName>
                                        </p:attrNameLst>
                                      </p:cBhvr>
                                      <p:to>
                                        <p:strVal val="visible"/>
                                      </p:to>
                                    </p:set>
                                    <p:anim calcmode="lin" valueType="num">
                                      <p:cBhvr additive="base">
                                        <p:cTn id="90" dur="500" fill="hold"/>
                                        <p:tgtEl>
                                          <p:spTgt spid="49177"/>
                                        </p:tgtEl>
                                        <p:attrNameLst>
                                          <p:attrName>ppt_x</p:attrName>
                                        </p:attrNameLst>
                                      </p:cBhvr>
                                      <p:tavLst>
                                        <p:tav tm="0">
                                          <p:val>
                                            <p:strVal val="0-#ppt_w/2"/>
                                          </p:val>
                                        </p:tav>
                                        <p:tav tm="100000">
                                          <p:val>
                                            <p:strVal val="#ppt_x"/>
                                          </p:val>
                                        </p:tav>
                                      </p:tavLst>
                                    </p:anim>
                                    <p:anim calcmode="lin" valueType="num">
                                      <p:cBhvr additive="base">
                                        <p:cTn id="91" dur="500" fill="hold"/>
                                        <p:tgtEl>
                                          <p:spTgt spid="49177"/>
                                        </p:tgtEl>
                                        <p:attrNameLst>
                                          <p:attrName>ppt_y</p:attrName>
                                        </p:attrNameLst>
                                      </p:cBhvr>
                                      <p:tavLst>
                                        <p:tav tm="0">
                                          <p:val>
                                            <p:strVal val="#ppt_y"/>
                                          </p:val>
                                        </p:tav>
                                        <p:tav tm="100000">
                                          <p:val>
                                            <p:strVal val="#ppt_y"/>
                                          </p:val>
                                        </p:tav>
                                      </p:tavLst>
                                    </p:anim>
                                  </p:childTnLst>
                                </p:cTn>
                              </p:par>
                            </p:childTnLst>
                          </p:cTn>
                        </p:par>
                        <p:par>
                          <p:cTn id="92" fill="hold" nodeType="afterGroup">
                            <p:stCondLst>
                              <p:cond delay="500"/>
                            </p:stCondLst>
                            <p:childTnLst>
                              <p:par>
                                <p:cTn id="93" presetID="2" presetClass="entr" presetSubtype="8" fill="hold" grpId="0" nodeType="afterEffect">
                                  <p:stCondLst>
                                    <p:cond delay="0"/>
                                  </p:stCondLst>
                                  <p:childTnLst>
                                    <p:set>
                                      <p:cBhvr>
                                        <p:cTn id="94" dur="1" fill="hold">
                                          <p:stCondLst>
                                            <p:cond delay="0"/>
                                          </p:stCondLst>
                                        </p:cTn>
                                        <p:tgtEl>
                                          <p:spTgt spid="49184"/>
                                        </p:tgtEl>
                                        <p:attrNameLst>
                                          <p:attrName>style.visibility</p:attrName>
                                        </p:attrNameLst>
                                      </p:cBhvr>
                                      <p:to>
                                        <p:strVal val="visible"/>
                                      </p:to>
                                    </p:set>
                                    <p:anim calcmode="lin" valueType="num">
                                      <p:cBhvr additive="base">
                                        <p:cTn id="95" dur="500" fill="hold"/>
                                        <p:tgtEl>
                                          <p:spTgt spid="49184"/>
                                        </p:tgtEl>
                                        <p:attrNameLst>
                                          <p:attrName>ppt_x</p:attrName>
                                        </p:attrNameLst>
                                      </p:cBhvr>
                                      <p:tavLst>
                                        <p:tav tm="0">
                                          <p:val>
                                            <p:strVal val="0-#ppt_w/2"/>
                                          </p:val>
                                        </p:tav>
                                        <p:tav tm="100000">
                                          <p:val>
                                            <p:strVal val="#ppt_x"/>
                                          </p:val>
                                        </p:tav>
                                      </p:tavLst>
                                    </p:anim>
                                    <p:anim calcmode="lin" valueType="num">
                                      <p:cBhvr additive="base">
                                        <p:cTn id="96"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49173"/>
                                        </p:tgtEl>
                                        <p:attrNameLst>
                                          <p:attrName>style.visibility</p:attrName>
                                        </p:attrNameLst>
                                      </p:cBhvr>
                                      <p:to>
                                        <p:strVal val="visible"/>
                                      </p:to>
                                    </p:set>
                                    <p:anim calcmode="lin" valueType="num">
                                      <p:cBhvr additive="base">
                                        <p:cTn id="101" dur="500" fill="hold"/>
                                        <p:tgtEl>
                                          <p:spTgt spid="49173"/>
                                        </p:tgtEl>
                                        <p:attrNameLst>
                                          <p:attrName>ppt_x</p:attrName>
                                        </p:attrNameLst>
                                      </p:cBhvr>
                                      <p:tavLst>
                                        <p:tav tm="0">
                                          <p:val>
                                            <p:strVal val="0-#ppt_w/2"/>
                                          </p:val>
                                        </p:tav>
                                        <p:tav tm="100000">
                                          <p:val>
                                            <p:strVal val="#ppt_x"/>
                                          </p:val>
                                        </p:tav>
                                      </p:tavLst>
                                    </p:anim>
                                    <p:anim calcmode="lin" valueType="num">
                                      <p:cBhvr additive="base">
                                        <p:cTn id="102" dur="500" fill="hold"/>
                                        <p:tgtEl>
                                          <p:spTgt spid="49173"/>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9176"/>
                                        </p:tgtEl>
                                        <p:attrNameLst>
                                          <p:attrName>style.visibility</p:attrName>
                                        </p:attrNameLst>
                                      </p:cBhvr>
                                      <p:to>
                                        <p:strVal val="visible"/>
                                      </p:to>
                                    </p:set>
                                    <p:anim calcmode="lin" valueType="num">
                                      <p:cBhvr additive="base">
                                        <p:cTn id="107" dur="500" fill="hold"/>
                                        <p:tgtEl>
                                          <p:spTgt spid="49176"/>
                                        </p:tgtEl>
                                        <p:attrNameLst>
                                          <p:attrName>ppt_x</p:attrName>
                                        </p:attrNameLst>
                                      </p:cBhvr>
                                      <p:tavLst>
                                        <p:tav tm="0">
                                          <p:val>
                                            <p:strVal val="0-#ppt_w/2"/>
                                          </p:val>
                                        </p:tav>
                                        <p:tav tm="100000">
                                          <p:val>
                                            <p:strVal val="#ppt_x"/>
                                          </p:val>
                                        </p:tav>
                                      </p:tavLst>
                                    </p:anim>
                                    <p:anim calcmode="lin" valueType="num">
                                      <p:cBhvr additive="base">
                                        <p:cTn id="108" dur="500" fill="hold"/>
                                        <p:tgtEl>
                                          <p:spTgt spid="49176"/>
                                        </p:tgtEl>
                                        <p:attrNameLst>
                                          <p:attrName>ppt_y</p:attrName>
                                        </p:attrNameLst>
                                      </p:cBhvr>
                                      <p:tavLst>
                                        <p:tav tm="0">
                                          <p:val>
                                            <p:strVal val="#ppt_y"/>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1" fill="hold" grpId="0" nodeType="clickEffect">
                                  <p:stCondLst>
                                    <p:cond delay="0"/>
                                  </p:stCondLst>
                                  <p:childTnLst>
                                    <p:set>
                                      <p:cBhvr>
                                        <p:cTn id="112" dur="1" fill="hold">
                                          <p:stCondLst>
                                            <p:cond delay="0"/>
                                          </p:stCondLst>
                                        </p:cTn>
                                        <p:tgtEl>
                                          <p:spTgt spid="49165"/>
                                        </p:tgtEl>
                                        <p:attrNameLst>
                                          <p:attrName>style.visibility</p:attrName>
                                        </p:attrNameLst>
                                      </p:cBhvr>
                                      <p:to>
                                        <p:strVal val="visible"/>
                                      </p:to>
                                    </p:set>
                                    <p:anim calcmode="lin" valueType="num">
                                      <p:cBhvr additive="base">
                                        <p:cTn id="113" dur="500" fill="hold"/>
                                        <p:tgtEl>
                                          <p:spTgt spid="49165"/>
                                        </p:tgtEl>
                                        <p:attrNameLst>
                                          <p:attrName>ppt_x</p:attrName>
                                        </p:attrNameLst>
                                      </p:cBhvr>
                                      <p:tavLst>
                                        <p:tav tm="0">
                                          <p:val>
                                            <p:strVal val="#ppt_x"/>
                                          </p:val>
                                        </p:tav>
                                        <p:tav tm="100000">
                                          <p:val>
                                            <p:strVal val="#ppt_x"/>
                                          </p:val>
                                        </p:tav>
                                      </p:tavLst>
                                    </p:anim>
                                    <p:anim calcmode="lin" valueType="num">
                                      <p:cBhvr additive="base">
                                        <p:cTn id="114" dur="500" fill="hold"/>
                                        <p:tgtEl>
                                          <p:spTgt spid="49165"/>
                                        </p:tgtEl>
                                        <p:attrNameLst>
                                          <p:attrName>ppt_y</p:attrName>
                                        </p:attrNameLst>
                                      </p:cBhvr>
                                      <p:tavLst>
                                        <p:tav tm="0">
                                          <p:val>
                                            <p:strVal val="0-#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12" fill="hold" grpId="0" nodeType="clickEffect">
                                  <p:stCondLst>
                                    <p:cond delay="0"/>
                                  </p:stCondLst>
                                  <p:childTnLst>
                                    <p:set>
                                      <p:cBhvr>
                                        <p:cTn id="118" dur="1" fill="hold">
                                          <p:stCondLst>
                                            <p:cond delay="0"/>
                                          </p:stCondLst>
                                        </p:cTn>
                                        <p:tgtEl>
                                          <p:spTgt spid="49167"/>
                                        </p:tgtEl>
                                        <p:attrNameLst>
                                          <p:attrName>style.visibility</p:attrName>
                                        </p:attrNameLst>
                                      </p:cBhvr>
                                      <p:to>
                                        <p:strVal val="visible"/>
                                      </p:to>
                                    </p:set>
                                    <p:anim calcmode="lin" valueType="num">
                                      <p:cBhvr additive="base">
                                        <p:cTn id="119" dur="500" fill="hold"/>
                                        <p:tgtEl>
                                          <p:spTgt spid="49167"/>
                                        </p:tgtEl>
                                        <p:attrNameLst>
                                          <p:attrName>ppt_x</p:attrName>
                                        </p:attrNameLst>
                                      </p:cBhvr>
                                      <p:tavLst>
                                        <p:tav tm="0">
                                          <p:val>
                                            <p:strVal val="0-#ppt_w/2"/>
                                          </p:val>
                                        </p:tav>
                                        <p:tav tm="100000">
                                          <p:val>
                                            <p:strVal val="#ppt_x"/>
                                          </p:val>
                                        </p:tav>
                                      </p:tavLst>
                                    </p:anim>
                                    <p:anim calcmode="lin" valueType="num">
                                      <p:cBhvr additive="base">
                                        <p:cTn id="120" dur="500" fill="hold"/>
                                        <p:tgtEl>
                                          <p:spTgt spid="49167"/>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49163"/>
                                        </p:tgtEl>
                                        <p:attrNameLst>
                                          <p:attrName>style.visibility</p:attrName>
                                        </p:attrNameLst>
                                      </p:cBhvr>
                                      <p:to>
                                        <p:strVal val="visible"/>
                                      </p:to>
                                    </p:set>
                                    <p:anim calcmode="lin" valueType="num">
                                      <p:cBhvr additive="base">
                                        <p:cTn id="125" dur="500" fill="hold"/>
                                        <p:tgtEl>
                                          <p:spTgt spid="49163"/>
                                        </p:tgtEl>
                                        <p:attrNameLst>
                                          <p:attrName>ppt_x</p:attrName>
                                        </p:attrNameLst>
                                      </p:cBhvr>
                                      <p:tavLst>
                                        <p:tav tm="0">
                                          <p:val>
                                            <p:strVal val="0-#ppt_w/2"/>
                                          </p:val>
                                        </p:tav>
                                        <p:tav tm="100000">
                                          <p:val>
                                            <p:strVal val="#ppt_x"/>
                                          </p:val>
                                        </p:tav>
                                      </p:tavLst>
                                    </p:anim>
                                    <p:anim calcmode="lin" valueType="num">
                                      <p:cBhvr additive="base">
                                        <p:cTn id="126"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7" grpId="0" animBg="1" autoUpdateAnimBg="0"/>
      <p:bldP spid="49158" grpId="0" animBg="1"/>
      <p:bldP spid="49159" grpId="0" animBg="1"/>
      <p:bldP spid="49160" grpId="0" animBg="1"/>
      <p:bldP spid="49161" grpId="0" animBg="1"/>
      <p:bldP spid="49162" grpId="0" animBg="1"/>
      <p:bldP spid="49163" grpId="0" animBg="1" autoUpdateAnimBg="0"/>
      <p:bldP spid="49164" grpId="0" autoUpdateAnimBg="0"/>
      <p:bldP spid="49165" grpId="0" animBg="1" autoUpdateAnimBg="0"/>
      <p:bldP spid="49166" grpId="0" animBg="1"/>
      <p:bldP spid="49167" grpId="0" animBg="1" autoUpdateAnimBg="0"/>
      <p:bldP spid="49169" grpId="0" animBg="1"/>
      <p:bldP spid="49170" grpId="0" animBg="1"/>
      <p:bldP spid="49173" grpId="0" animBg="1"/>
      <p:bldP spid="49174" grpId="0" autoUpdateAnimBg="0"/>
      <p:bldP spid="49176" grpId="0" autoUpdateAnimBg="0"/>
      <p:bldP spid="49177" grpId="0" animBg="1"/>
      <p:bldP spid="49179" grpId="0" animBg="1"/>
      <p:bldP spid="49180" grpId="0" animBg="1"/>
      <p:bldP spid="49181" grpId="0" autoUpdateAnimBg="0"/>
      <p:bldP spid="49182" grpId="0" animBg="1"/>
      <p:bldP spid="49183" grpId="0" animBg="1" autoUpdateAnimBg="0"/>
      <p:bldP spid="491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Ballad of 1001 neurons</a:t>
            </a:r>
            <a:endParaRPr lang="en-US" dirty="0"/>
          </a:p>
        </p:txBody>
      </p:sp>
      <p:sp>
        <p:nvSpPr>
          <p:cNvPr id="3" name="Content Placeholder 2"/>
          <p:cNvSpPr>
            <a:spLocks noGrp="1"/>
          </p:cNvSpPr>
          <p:nvPr>
            <p:ph idx="1"/>
          </p:nvPr>
        </p:nvSpPr>
        <p:spPr>
          <a:xfrm>
            <a:off x="228600" y="1609415"/>
            <a:ext cx="5638800" cy="1819585"/>
          </a:xfrm>
        </p:spPr>
        <p:txBody>
          <a:bodyPr/>
          <a:lstStyle/>
          <a:p>
            <a:r>
              <a:rPr lang="en-US" dirty="0" smtClean="0"/>
              <a:t>You do the math: 100,000 neurons, each receiving up to 1000 bits of information at once – lots of possibilities.</a:t>
            </a:r>
            <a:endParaRPr lang="en-US" dirty="0"/>
          </a:p>
        </p:txBody>
      </p:sp>
      <p:sp>
        <p:nvSpPr>
          <p:cNvPr id="4" name="Footer Placeholder 3"/>
          <p:cNvSpPr>
            <a:spLocks noGrp="1"/>
          </p:cNvSpPr>
          <p:nvPr>
            <p:ph type="ftr" sz="quarter" idx="11"/>
          </p:nvPr>
        </p:nvSpPr>
        <p:spPr>
          <a:xfrm>
            <a:off x="76200" y="6557946"/>
            <a:ext cx="3657600" cy="228600"/>
          </a:xfrm>
        </p:spPr>
        <p:txBody>
          <a:bodyPr/>
          <a:lstStyle/>
          <a:p>
            <a:pPr algn="l"/>
            <a:r>
              <a:rPr lang="en-US" smtClean="0"/>
              <a:t>Novel text copyright S. E. Ball &amp; L.H. Ball, All Rights Reserved</a:t>
            </a:r>
            <a:endParaRPr lang="en-US" dirty="0"/>
          </a:p>
        </p:txBody>
      </p:sp>
      <p:pic>
        <p:nvPicPr>
          <p:cNvPr id="8194" name="Picture 2" descr="http://www.statisticslectures.com/images/permutations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731936"/>
            <a:ext cx="2926080" cy="13678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5588169"/>
            <a:ext cx="8229599" cy="507831"/>
          </a:xfrm>
          <a:prstGeom prst="rect">
            <a:avLst/>
          </a:prstGeom>
          <a:noFill/>
        </p:spPr>
        <p:txBody>
          <a:bodyPr wrap="square" rtlCol="0">
            <a:spAutoFit/>
          </a:bodyPr>
          <a:lstStyle/>
          <a:p>
            <a:r>
              <a:rPr lang="en-US" sz="2700" i="1" baseline="-25000" dirty="0" err="1" smtClean="0"/>
              <a:t>n</a:t>
            </a:r>
            <a:r>
              <a:rPr lang="en-US" sz="2700" i="1" dirty="0" err="1" smtClean="0"/>
              <a:t>P</a:t>
            </a:r>
            <a:r>
              <a:rPr lang="en-US" sz="2700" i="1" baseline="-25000" dirty="0" err="1" smtClean="0"/>
              <a:t>r</a:t>
            </a:r>
            <a:r>
              <a:rPr lang="en-US" sz="2700" i="1" dirty="0" smtClean="0"/>
              <a:t> = </a:t>
            </a:r>
            <a:r>
              <a:rPr lang="en-US" sz="2700" dirty="0" smtClean="0"/>
              <a:t>(100,000!)/(100,000 – 1000)! = 10</a:t>
            </a:r>
            <a:r>
              <a:rPr lang="en-US" sz="2700" baseline="30000" dirty="0" smtClean="0"/>
              <a:t>5</a:t>
            </a:r>
            <a:r>
              <a:rPr lang="en-US" sz="2700" dirty="0" smtClean="0"/>
              <a:t>!/(9.9 * 10</a:t>
            </a:r>
            <a:r>
              <a:rPr lang="en-US" sz="2700" baseline="30000" dirty="0" smtClean="0"/>
              <a:t>4</a:t>
            </a:r>
            <a:r>
              <a:rPr lang="en-US" sz="2700" dirty="0" smtClean="0"/>
              <a:t>)!</a:t>
            </a:r>
            <a:endParaRPr lang="en-US" sz="2700" dirty="0"/>
          </a:p>
        </p:txBody>
      </p:sp>
      <p:pic>
        <p:nvPicPr>
          <p:cNvPr id="8196" name="Picture 4" descr="https://fbcdn-sphotos-f-a.akamaihd.net/hphotos-ak-ash2/v/t1.0-9/480336_10151686267856637_332187823_n.jpg?oh=53f537a0799a22de3557aeb5f64c47d1&amp;oe=5484A9BD&amp;__gda__=1418188783_0c673a4a3d60695dec1e1545776ca73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35040" y="2387718"/>
            <a:ext cx="3108960" cy="27397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505200" y="6028453"/>
            <a:ext cx="3810000" cy="646331"/>
          </a:xfrm>
          <a:prstGeom prst="rect">
            <a:avLst/>
          </a:prstGeom>
          <a:solidFill>
            <a:schemeClr val="accent2">
              <a:lumMod val="20000"/>
              <a:lumOff val="80000"/>
            </a:schemeClr>
          </a:solidFill>
        </p:spPr>
        <p:txBody>
          <a:bodyPr wrap="square" rtlCol="0">
            <a:spAutoFit/>
          </a:bodyPr>
          <a:lstStyle/>
          <a:p>
            <a:r>
              <a:rPr lang="en-US" sz="1200" dirty="0" smtClean="0"/>
              <a:t>And this is just if each neuron is receiving the full 1000 inputs. If less, the story is different </a:t>
            </a:r>
            <a:r>
              <a:rPr lang="en-US" sz="1200" u="sng" dirty="0" smtClean="0"/>
              <a:t>(more</a:t>
            </a:r>
            <a:r>
              <a:rPr lang="en-US" sz="1200" dirty="0" smtClean="0"/>
              <a:t> possibilities)</a:t>
            </a:r>
            <a:r>
              <a:rPr lang="en-US" sz="1200" u="sng" dirty="0" smtClean="0"/>
              <a:t>.</a:t>
            </a:r>
            <a:endParaRPr lang="en-US" sz="1200" u="sng" dirty="0"/>
          </a:p>
        </p:txBody>
      </p:sp>
    </p:spTree>
    <p:extLst>
      <p:ext uri="{BB962C8B-B14F-4D97-AF65-F5344CB8AC3E}">
        <p14:creationId xmlns:p14="http://schemas.microsoft.com/office/powerpoint/2010/main" xmlns="" val="619499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595959"/>
                </a:solidFill>
                <a:latin typeface="Century Gothic" pitchFamily="34" charset="0"/>
              </a:rPr>
              <a:t>Novel text copyright S. E. Ball &amp; L.H. Ball, All Rights Reserved</a:t>
            </a:r>
            <a:endParaRPr lang="en-US" altLang="en-US" smtClean="0">
              <a:solidFill>
                <a:srgbClr val="595959"/>
              </a:solidFill>
              <a:latin typeface="Century Gothic" pitchFamily="34" charset="0"/>
            </a:endParaRPr>
          </a:p>
        </p:txBody>
      </p:sp>
      <p:sp>
        <p:nvSpPr>
          <p:cNvPr id="111619" name="Rectangle 3"/>
          <p:cNvSpPr>
            <a:spLocks noChangeArrowheads="1"/>
          </p:cNvSpPr>
          <p:nvPr/>
        </p:nvSpPr>
        <p:spPr bwMode="auto">
          <a:xfrm>
            <a:off x="19050" y="625525"/>
            <a:ext cx="7696200" cy="6771084"/>
          </a:xfrm>
          <a:prstGeom prst="rect">
            <a:avLst/>
          </a:prstGeom>
          <a:solidFill>
            <a:schemeClr val="accent4">
              <a:lumMod val="20000"/>
              <a:lumOff val="80000"/>
            </a:schemeClr>
          </a:solidFill>
          <a:ln>
            <a:noFill/>
          </a:ln>
        </p:spPr>
        <p:txBody>
          <a:bodyPr wrap="square">
            <a:spAutoFit/>
          </a:bodyPr>
          <a:lstStyle/>
          <a:p>
            <a:pPr fontAlgn="auto">
              <a:spcBef>
                <a:spcPts val="0"/>
              </a:spcBef>
              <a:spcAft>
                <a:spcPts val="0"/>
              </a:spcAft>
              <a:defRPr/>
            </a:pPr>
            <a:r>
              <a:rPr lang="en-US" sz="2800" dirty="0" smtClean="0">
                <a:latin typeface="+mn-lt"/>
                <a:cs typeface="+mn-cs"/>
              </a:rPr>
              <a:t>“I </a:t>
            </a:r>
            <a:r>
              <a:rPr lang="en-US" sz="2800" dirty="0">
                <a:latin typeface="+mn-lt"/>
                <a:cs typeface="+mn-cs"/>
              </a:rPr>
              <a:t>recently saw an ad in a magazine for a drug called Vyvanse.  The advertisement showed a mom and a kid trying to do homework.  It said something like, “Is your child’s ADHD making homework difficult?”</a:t>
            </a:r>
          </a:p>
          <a:p>
            <a:pPr fontAlgn="auto">
              <a:spcBef>
                <a:spcPts val="0"/>
              </a:spcBef>
              <a:spcAft>
                <a:spcPts val="0"/>
              </a:spcAft>
              <a:defRPr/>
            </a:pPr>
            <a:r>
              <a:rPr lang="en-US" sz="2800" dirty="0">
                <a:latin typeface="+mn-lt"/>
                <a:cs typeface="+mn-cs"/>
              </a:rPr>
              <a:t/>
            </a:r>
            <a:br>
              <a:rPr lang="en-US" sz="2800" dirty="0">
                <a:latin typeface="+mn-lt"/>
                <a:cs typeface="+mn-cs"/>
              </a:rPr>
            </a:br>
            <a:r>
              <a:rPr lang="en-US" sz="2800" dirty="0" smtClean="0">
                <a:latin typeface="+mn-lt"/>
                <a:cs typeface="+mn-cs"/>
              </a:rPr>
              <a:t>“Then </a:t>
            </a:r>
            <a:r>
              <a:rPr lang="en-US" sz="2800" dirty="0">
                <a:latin typeface="+mn-lt"/>
                <a:cs typeface="+mn-cs"/>
              </a:rPr>
              <a:t>I read the side effects on the opposite page.  There were many startling potential reactions to the drug — aggression, new abnormal thoughts/behaviors, mania, growth suppression, worsening of motion or verbal tics, and Tourette’s syndrome.  It is also possible to start having </a:t>
            </a:r>
            <a:r>
              <a:rPr lang="en-US" sz="2800" dirty="0" smtClean="0">
                <a:latin typeface="+mn-lt"/>
                <a:cs typeface="+mn-cs"/>
              </a:rPr>
              <a:t>‘abnormal </a:t>
            </a:r>
            <a:r>
              <a:rPr lang="en-US" sz="2800" dirty="0">
                <a:latin typeface="+mn-lt"/>
                <a:cs typeface="+mn-cs"/>
              </a:rPr>
              <a:t>thought or </a:t>
            </a:r>
            <a:r>
              <a:rPr lang="en-US" sz="2800" dirty="0" smtClean="0">
                <a:latin typeface="+mn-lt"/>
                <a:cs typeface="+mn-cs"/>
              </a:rPr>
              <a:t>visions’ </a:t>
            </a:r>
            <a:r>
              <a:rPr lang="en-US" sz="2800" dirty="0">
                <a:latin typeface="+mn-lt"/>
                <a:cs typeface="+mn-cs"/>
              </a:rPr>
              <a:t>as well as </a:t>
            </a:r>
            <a:r>
              <a:rPr lang="en-US" sz="2800" dirty="0" smtClean="0">
                <a:latin typeface="+mn-lt"/>
                <a:cs typeface="+mn-cs"/>
              </a:rPr>
              <a:t>‘hearing </a:t>
            </a:r>
            <a:r>
              <a:rPr lang="en-US" sz="2800" dirty="0">
                <a:latin typeface="+mn-lt"/>
                <a:cs typeface="+mn-cs"/>
              </a:rPr>
              <a:t>abnormal </a:t>
            </a:r>
            <a:r>
              <a:rPr lang="en-US" sz="2800" dirty="0" smtClean="0">
                <a:latin typeface="+mn-lt"/>
                <a:cs typeface="+mn-cs"/>
              </a:rPr>
              <a:t>sounds.’</a:t>
            </a:r>
            <a:endParaRPr lang="en-US" sz="2800" dirty="0">
              <a:latin typeface="+mn-lt"/>
              <a:cs typeface="+mn-cs"/>
            </a:endParaRPr>
          </a:p>
          <a:p>
            <a:pPr fontAlgn="auto">
              <a:spcBef>
                <a:spcPts val="0"/>
              </a:spcBef>
              <a:spcAft>
                <a:spcPts val="0"/>
              </a:spcAft>
              <a:defRPr/>
            </a:pPr>
            <a:r>
              <a:rPr lang="en-US" sz="2100" dirty="0">
                <a:latin typeface="+mn-lt"/>
                <a:cs typeface="+mn-cs"/>
              </a:rPr>
              <a:t/>
            </a:r>
            <a:br>
              <a:rPr lang="en-US" sz="2100" dirty="0">
                <a:latin typeface="+mn-lt"/>
                <a:cs typeface="+mn-cs"/>
              </a:rPr>
            </a:br>
            <a:endParaRPr lang="en-US" sz="2100" dirty="0">
              <a:latin typeface="+mn-lt"/>
              <a:cs typeface="+mn-cs"/>
            </a:endParaRPr>
          </a:p>
        </p:txBody>
      </p:sp>
      <p:pic>
        <p:nvPicPr>
          <p:cNvPr id="24580" name="Picture 2" descr="http://www.kevinkeigley.com/wp-content/uploads/2010/04/HyperKid-150x1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5250" y="5429250"/>
            <a:ext cx="142875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81000" y="0"/>
            <a:ext cx="2538412" cy="369888"/>
          </a:xfrm>
          <a:prstGeom prst="rect">
            <a:avLst/>
          </a:prstGeom>
          <a:solidFill>
            <a:schemeClr val="accent4">
              <a:lumMod val="60000"/>
              <a:lumOff val="40000"/>
            </a:schemeClr>
          </a:solidFill>
        </p:spPr>
        <p:txBody>
          <a:bodyPr>
            <a:spAutoFit/>
          </a:bodyPr>
          <a:lstStyle/>
          <a:p>
            <a:pPr algn="ctr" fontAlgn="auto">
              <a:spcBef>
                <a:spcPts val="0"/>
              </a:spcBef>
              <a:spcAft>
                <a:spcPts val="0"/>
              </a:spcAft>
              <a:defRPr/>
            </a:pPr>
            <a:r>
              <a:rPr lang="en-US" dirty="0">
                <a:latin typeface="+mn-lt"/>
                <a:cs typeface="+mn-cs"/>
              </a:rPr>
              <a:t>From a Mother</a:t>
            </a:r>
          </a:p>
        </p:txBody>
      </p:sp>
    </p:spTree>
    <p:extLst>
      <p:ext uri="{BB962C8B-B14F-4D97-AF65-F5344CB8AC3E}">
        <p14:creationId xmlns:p14="http://schemas.microsoft.com/office/powerpoint/2010/main" xmlns="" val="34886979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Takeaway Point</a:t>
            </a:r>
            <a:endParaRPr lang="en-US" dirty="0"/>
          </a:p>
        </p:txBody>
      </p:sp>
      <p:sp>
        <p:nvSpPr>
          <p:cNvPr id="3" name="Content Placeholder 2"/>
          <p:cNvSpPr>
            <a:spLocks noGrp="1"/>
          </p:cNvSpPr>
          <p:nvPr>
            <p:ph idx="1"/>
          </p:nvPr>
        </p:nvSpPr>
        <p:spPr/>
        <p:txBody>
          <a:bodyPr/>
          <a:lstStyle/>
          <a:p>
            <a:r>
              <a:rPr lang="en-US" dirty="0" smtClean="0"/>
              <a:t>Information is transferred from cell to cell in a neuron by electrochemical coupling or synaptic transmission</a:t>
            </a:r>
          </a:p>
          <a:p>
            <a:r>
              <a:rPr lang="en-US" dirty="0" smtClean="0"/>
              <a:t>Most psychoactive drugs alter that process, and they thus change the information transferred – they alter the message)</a:t>
            </a:r>
          </a:p>
          <a:p>
            <a:r>
              <a:rPr lang="en-US" dirty="0" smtClean="0"/>
              <a:t>The purpose of psychoactive drugs </a:t>
            </a:r>
            <a:r>
              <a:rPr lang="en-US" i="1" dirty="0" smtClean="0"/>
              <a:t>is</a:t>
            </a:r>
            <a:r>
              <a:rPr lang="en-US" dirty="0" smtClean="0"/>
              <a:t> to alter the message in specific ways,</a:t>
            </a:r>
          </a:p>
          <a:p>
            <a:r>
              <a:rPr lang="en-US" dirty="0" smtClean="0"/>
              <a:t>(Though often there is a cost in altering other, often unrelated messages in undesired ways). </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429544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826363"/>
          </a:xfrm>
        </p:spPr>
        <p:txBody>
          <a:bodyPr>
            <a:normAutofit fontScale="90000"/>
          </a:bodyPr>
          <a:lstStyle/>
          <a:p>
            <a:r>
              <a:rPr lang="en-US" dirty="0"/>
              <a:t>Synapsing </a:t>
            </a:r>
            <a:r>
              <a:rPr lang="en-US" dirty="0" smtClean="0"/>
              <a:t>in a Pharmacologically relevant View</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pic>
        <p:nvPicPr>
          <p:cNvPr id="1026" name="Picture 2" descr="http://upload.wikimedia.org/wikipedia/commons/9/9d/A_nice_view_of_Munn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4800600"/>
            <a:ext cx="2468880" cy="18507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9788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5029200"/>
            <a:ext cx="7178675" cy="523875"/>
          </a:xfrm>
        </p:spPr>
        <p:txBody>
          <a:bodyPr>
            <a:normAutofit fontScale="90000"/>
          </a:bodyPr>
          <a:lstStyle/>
          <a:p>
            <a:r>
              <a:rPr lang="en-US" dirty="0" smtClean="0"/>
              <a:t>Synaptic Transmission</a:t>
            </a:r>
            <a:endParaRPr lang="en-US" dirty="0"/>
          </a:p>
        </p:txBody>
      </p:sp>
      <p:sp>
        <p:nvSpPr>
          <p:cNvPr id="3" name="Text Placeholder 2"/>
          <p:cNvSpPr>
            <a:spLocks noGrp="1"/>
          </p:cNvSpPr>
          <p:nvPr>
            <p:ph type="body" idx="1"/>
          </p:nvPr>
        </p:nvSpPr>
        <p:spPr>
          <a:xfrm>
            <a:off x="746125" y="5486400"/>
            <a:ext cx="7407275" cy="864372"/>
          </a:xfrm>
        </p:spPr>
        <p:txBody>
          <a:bodyPr/>
          <a:lstStyle/>
          <a:p>
            <a:r>
              <a:rPr lang="en-US" dirty="0" smtClean="0"/>
              <a:t>Neuron to Neuron &amp; Neuron to Motor Cell</a:t>
            </a:r>
          </a:p>
          <a:p>
            <a:r>
              <a:rPr lang="en-US" dirty="0" smtClean="0"/>
              <a:t>(Glands and Muscles)</a:t>
            </a:r>
            <a:endParaRPr lang="en-US" dirty="0"/>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sp>
        <p:nvSpPr>
          <p:cNvPr id="5" name="AutoShape 2" descr="http://upload.wikimedia.org/wikipedia/commons/e/e0/Synapse_Illustration2_tweaked.svg"/>
          <p:cNvSpPr>
            <a:spLocks noChangeAspect="1" noChangeArrowheads="1"/>
          </p:cNvSpPr>
          <p:nvPr/>
        </p:nvSpPr>
        <p:spPr bwMode="auto">
          <a:xfrm>
            <a:off x="155575" y="-2536825"/>
            <a:ext cx="8210550" cy="52863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upload.wikimedia.org/wikipedia/commons/e/e0/Synapse_Illustration2_tweaked.svg"/>
          <p:cNvSpPr>
            <a:spLocks noChangeAspect="1" noChangeArrowheads="1"/>
          </p:cNvSpPr>
          <p:nvPr/>
        </p:nvSpPr>
        <p:spPr bwMode="auto">
          <a:xfrm>
            <a:off x="307975" y="-2384425"/>
            <a:ext cx="8210550" cy="52863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academic.uprm.edu/%7Eephoebus/07b80e0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2229" y="228600"/>
            <a:ext cx="6096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58358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bwMode="auto">
          <a:xfrm>
            <a:off x="658813" y="6356350"/>
            <a:ext cx="3455987"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mtClean="0">
                <a:solidFill>
                  <a:schemeClr val="bg2">
                    <a:lumMod val="25000"/>
                  </a:schemeClr>
                </a:solidFill>
                <a:latin typeface="Century Gothic" pitchFamily="34" charset="0"/>
              </a:rPr>
              <a:t>Novel text copyright S. E. Ball &amp; L.H. Ball, All Rights Reserved</a:t>
            </a:r>
            <a:endParaRPr lang="en-US" dirty="0" smtClean="0">
              <a:solidFill>
                <a:schemeClr val="bg2">
                  <a:lumMod val="25000"/>
                </a:schemeClr>
              </a:solidFill>
              <a:latin typeface="Century Gothic" pitchFamily="34" charset="0"/>
            </a:endParaRPr>
          </a:p>
        </p:txBody>
      </p:sp>
      <p:sp>
        <p:nvSpPr>
          <p:cNvPr id="64515" name="Rectangle 2"/>
          <p:cNvSpPr>
            <a:spLocks noGrp="1"/>
          </p:cNvSpPr>
          <p:nvPr>
            <p:ph type="title"/>
          </p:nvPr>
        </p:nvSpPr>
        <p:spPr bwMode="auto">
          <a:xfrm>
            <a:off x="0" y="-152400"/>
            <a:ext cx="8153400" cy="91440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algn="ctr" eaLnBrk="1" hangingPunct="1"/>
            <a:r>
              <a:rPr lang="en-US" sz="4800" dirty="0" err="1" smtClean="0">
                <a:solidFill>
                  <a:schemeClr val="accent2"/>
                </a:solidFill>
                <a:effectLst/>
              </a:rPr>
              <a:t>Eccles</a:t>
            </a:r>
            <a:r>
              <a:rPr lang="en-US" sz="4800" dirty="0" smtClean="0">
                <a:solidFill>
                  <a:schemeClr val="accent2"/>
                </a:solidFill>
                <a:effectLst/>
              </a:rPr>
              <a:t>’ Lock and Key Model</a:t>
            </a:r>
          </a:p>
        </p:txBody>
      </p:sp>
      <p:sp>
        <p:nvSpPr>
          <p:cNvPr id="64516" name="Rectangle 3"/>
          <p:cNvSpPr>
            <a:spLocks noGrp="1"/>
          </p:cNvSpPr>
          <p:nvPr>
            <p:ph type="body" idx="1"/>
          </p:nvPr>
        </p:nvSpPr>
        <p:spPr>
          <a:xfrm>
            <a:off x="457200" y="762000"/>
            <a:ext cx="7772400" cy="1828800"/>
          </a:xfrm>
        </p:spPr>
        <p:txBody>
          <a:bodyPr/>
          <a:lstStyle/>
          <a:p>
            <a:pPr eaLnBrk="1" hangingPunct="1">
              <a:lnSpc>
                <a:spcPct val="90000"/>
              </a:lnSpc>
            </a:pPr>
            <a:r>
              <a:rPr lang="en-US" sz="2000" dirty="0" smtClean="0">
                <a:solidFill>
                  <a:schemeClr val="tx1"/>
                </a:solidFill>
              </a:rPr>
              <a:t>Sir John </a:t>
            </a:r>
            <a:r>
              <a:rPr lang="en-US" sz="2000" dirty="0" err="1" smtClean="0">
                <a:solidFill>
                  <a:schemeClr val="tx1"/>
                </a:solidFill>
              </a:rPr>
              <a:t>Eccles</a:t>
            </a:r>
            <a:r>
              <a:rPr lang="en-US" sz="2000" dirty="0" smtClean="0">
                <a:solidFill>
                  <a:schemeClr val="tx1"/>
                </a:solidFill>
              </a:rPr>
              <a:t> has suggested that we can think of the neurotransmitter that opens the protein lock in the next cell as a chemical key, uniquely conformed to fit into the chemical receptor (lock) on the receiving cell. His model has of course been expanded and detailed since, but it still has metaphorical worth.</a:t>
            </a:r>
          </a:p>
        </p:txBody>
      </p:sp>
      <p:sp>
        <p:nvSpPr>
          <p:cNvPr id="64517"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518"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519" name="Rectangle 6"/>
          <p:cNvSpPr>
            <a:spLocks noChangeArrowheads="1"/>
          </p:cNvSpPr>
          <p:nvPr/>
        </p:nvSpPr>
        <p:spPr bwMode="auto">
          <a:xfrm>
            <a:off x="3048000" y="4038600"/>
            <a:ext cx="8382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0"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64521" name="Oval 8"/>
          <p:cNvSpPr>
            <a:spLocks noChangeArrowheads="1"/>
          </p:cNvSpPr>
          <p:nvPr/>
        </p:nvSpPr>
        <p:spPr bwMode="auto">
          <a:xfrm>
            <a:off x="3276600" y="4267200"/>
            <a:ext cx="152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2" name="AutoShape 9"/>
          <p:cNvSpPr>
            <a:spLocks noChangeArrowheads="1"/>
          </p:cNvSpPr>
          <p:nvPr/>
        </p:nvSpPr>
        <p:spPr bwMode="auto">
          <a:xfrm rot="10800000">
            <a:off x="3429000" y="4267200"/>
            <a:ext cx="381000" cy="228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64523" name="Line 10"/>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24" name="Rectangle 11"/>
          <p:cNvSpPr>
            <a:spLocks noChangeArrowheads="1"/>
          </p:cNvSpPr>
          <p:nvPr/>
        </p:nvSpPr>
        <p:spPr bwMode="auto">
          <a:xfrm>
            <a:off x="3048000" y="5029200"/>
            <a:ext cx="914400" cy="457200"/>
          </a:xfrm>
          <a:prstGeom prst="rect">
            <a:avLst/>
          </a:prstGeom>
          <a:solidFill>
            <a:srgbClr val="EDF21A"/>
          </a:solidFill>
          <a:ln w="9525">
            <a:solidFill>
              <a:schemeClr val="tx1"/>
            </a:solidFill>
            <a:miter lim="800000"/>
            <a:headEnd/>
            <a:tailEnd/>
          </a:ln>
        </p:spPr>
        <p:txBody>
          <a:bodyPr wrap="none" anchor="ctr"/>
          <a:lstStyle/>
          <a:p>
            <a:endParaRPr lang="en-US"/>
          </a:p>
        </p:txBody>
      </p:sp>
      <p:sp>
        <p:nvSpPr>
          <p:cNvPr id="64525" name="AutoShape 12"/>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64526" name="Oval 14"/>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64527" name="Text Box 15"/>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64528" name="Text Box 16"/>
          <p:cNvSpPr txBox="1">
            <a:spLocks noChangeArrowheads="1"/>
          </p:cNvSpPr>
          <p:nvPr/>
        </p:nvSpPr>
        <p:spPr bwMode="auto">
          <a:xfrm>
            <a:off x="4419600" y="4038600"/>
            <a:ext cx="3962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serotonin), the first messenger (the “key”)</a:t>
            </a:r>
          </a:p>
        </p:txBody>
      </p:sp>
      <p:sp>
        <p:nvSpPr>
          <p:cNvPr id="64529" name="Text Box 17"/>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64530" name="Text Box 18"/>
          <p:cNvSpPr txBox="1">
            <a:spLocks noChangeArrowheads="1"/>
          </p:cNvSpPr>
          <p:nvPr/>
        </p:nvSpPr>
        <p:spPr bwMode="auto">
          <a:xfrm>
            <a:off x="533400" y="449580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64531" name="Line 19"/>
          <p:cNvSpPr>
            <a:spLocks noChangeShapeType="1"/>
          </p:cNvSpPr>
          <p:nvPr/>
        </p:nvSpPr>
        <p:spPr bwMode="auto">
          <a:xfrm>
            <a:off x="2362200" y="4800600"/>
            <a:ext cx="685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2" name="Line 20"/>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3" name="Text Box 21"/>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64534" name="Line 22"/>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5" name="AutoShape 23"/>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64536" name="Text Box 24"/>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64537" name="Line 25"/>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4538" name="AutoShape 26"/>
          <p:cNvSpPr>
            <a:spLocks noChangeArrowheads="1"/>
          </p:cNvSpPr>
          <p:nvPr/>
        </p:nvSpPr>
        <p:spPr bwMode="auto">
          <a:xfrm rot="10800000">
            <a:off x="3505200" y="5029200"/>
            <a:ext cx="381000" cy="2286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18205106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bwMode="auto">
          <a:xfrm>
            <a:off x="2454275" y="6442075"/>
            <a:ext cx="28479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mtClean="0">
                <a:solidFill>
                  <a:schemeClr val="bg2">
                    <a:lumMod val="25000"/>
                  </a:schemeClr>
                </a:solidFill>
                <a:latin typeface="Century Gothic" pitchFamily="34" charset="0"/>
              </a:rPr>
              <a:t>Novel text copyright S. E. Ball &amp; L.H. Ball, All Rights Reserved</a:t>
            </a:r>
            <a:endParaRPr lang="en-US" dirty="0">
              <a:solidFill>
                <a:schemeClr val="bg2">
                  <a:lumMod val="25000"/>
                </a:schemeClr>
              </a:solidFill>
              <a:latin typeface="Century Gothic" pitchFamily="34" charset="0"/>
            </a:endParaRPr>
          </a:p>
        </p:txBody>
      </p:sp>
      <p:sp>
        <p:nvSpPr>
          <p:cNvPr id="55299" name="Rectangle 2"/>
          <p:cNvSpPr>
            <a:spLocks noGrp="1"/>
          </p:cNvSpPr>
          <p:nvPr>
            <p:ph type="title"/>
          </p:nvPr>
        </p:nvSpPr>
        <p:spPr bwMode="auto">
          <a:xfrm>
            <a:off x="0" y="228600"/>
            <a:ext cx="8153400" cy="7620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algn="ctr" eaLnBrk="1" hangingPunct="1">
              <a:defRPr/>
            </a:pPr>
            <a:r>
              <a:rPr lang="en-US" sz="4800" dirty="0" err="1" smtClean="0">
                <a:solidFill>
                  <a:schemeClr val="accent5">
                    <a:lumMod val="50000"/>
                  </a:schemeClr>
                </a:solidFill>
                <a:effectLst/>
              </a:rPr>
              <a:t>Eccles</a:t>
            </a:r>
            <a:r>
              <a:rPr lang="en-US" sz="4800" dirty="0" smtClean="0">
                <a:solidFill>
                  <a:schemeClr val="accent5">
                    <a:lumMod val="50000"/>
                  </a:schemeClr>
                </a:solidFill>
                <a:effectLst/>
              </a:rPr>
              <a:t>’ Lock and Key Model</a:t>
            </a:r>
          </a:p>
        </p:txBody>
      </p:sp>
      <p:sp>
        <p:nvSpPr>
          <p:cNvPr id="34820" name="Rectangle 3"/>
          <p:cNvSpPr>
            <a:spLocks noGrp="1"/>
          </p:cNvSpPr>
          <p:nvPr>
            <p:ph type="body" idx="1"/>
          </p:nvPr>
        </p:nvSpPr>
        <p:spPr>
          <a:xfrm>
            <a:off x="457200" y="990600"/>
            <a:ext cx="7772400" cy="1295400"/>
          </a:xfrm>
        </p:spPr>
        <p:txBody>
          <a:bodyPr>
            <a:normAutofit fontScale="92500"/>
          </a:bodyPr>
          <a:lstStyle/>
          <a:p>
            <a:pPr eaLnBrk="1" hangingPunct="1">
              <a:defRPr/>
            </a:pPr>
            <a:r>
              <a:rPr lang="en-US" dirty="0" smtClean="0">
                <a:solidFill>
                  <a:schemeClr val="bg2">
                    <a:lumMod val="25000"/>
                  </a:schemeClr>
                </a:solidFill>
              </a:rPr>
              <a:t>The key fits into the lock because chemically it can.</a:t>
            </a:r>
          </a:p>
          <a:p>
            <a:pPr eaLnBrk="1" hangingPunct="1">
              <a:defRPr/>
            </a:pPr>
            <a:r>
              <a:rPr lang="en-US" b="1" dirty="0" smtClean="0">
                <a:solidFill>
                  <a:schemeClr val="accent2"/>
                </a:solidFill>
              </a:rPr>
              <a:t>G protein-based receptors are one kind of lock.</a:t>
            </a:r>
          </a:p>
        </p:txBody>
      </p:sp>
      <p:sp>
        <p:nvSpPr>
          <p:cNvPr id="68613"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614"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615" name="Rectangle 6"/>
          <p:cNvSpPr>
            <a:spLocks noChangeArrowheads="1"/>
          </p:cNvSpPr>
          <p:nvPr/>
        </p:nvSpPr>
        <p:spPr bwMode="auto">
          <a:xfrm>
            <a:off x="3124200" y="4800600"/>
            <a:ext cx="8382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6" name="Oval 8"/>
          <p:cNvSpPr>
            <a:spLocks noChangeArrowheads="1"/>
          </p:cNvSpPr>
          <p:nvPr/>
        </p:nvSpPr>
        <p:spPr bwMode="auto">
          <a:xfrm>
            <a:off x="3352800" y="5029200"/>
            <a:ext cx="152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17" name="Line 10"/>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18" name="Rectangle 11"/>
          <p:cNvSpPr>
            <a:spLocks noChangeArrowheads="1"/>
          </p:cNvSpPr>
          <p:nvPr/>
        </p:nvSpPr>
        <p:spPr bwMode="auto">
          <a:xfrm>
            <a:off x="3048000" y="5029200"/>
            <a:ext cx="914400" cy="457200"/>
          </a:xfrm>
          <a:prstGeom prst="rect">
            <a:avLst/>
          </a:prstGeom>
          <a:solidFill>
            <a:srgbClr val="EDF21A"/>
          </a:solidFill>
          <a:ln w="9525">
            <a:solidFill>
              <a:schemeClr val="tx1"/>
            </a:solidFill>
            <a:miter lim="800000"/>
            <a:headEnd/>
            <a:tailEnd/>
          </a:ln>
        </p:spPr>
        <p:txBody>
          <a:bodyPr wrap="none" anchor="ctr"/>
          <a:lstStyle/>
          <a:p>
            <a:endParaRPr lang="en-US"/>
          </a:p>
        </p:txBody>
      </p:sp>
      <p:sp>
        <p:nvSpPr>
          <p:cNvPr id="68619" name="AutoShape 12"/>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68620" name="Oval 13"/>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68621" name="Text Box 14"/>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68622" name="Text Box 15"/>
          <p:cNvSpPr txBox="1">
            <a:spLocks noChangeArrowheads="1"/>
          </p:cNvSpPr>
          <p:nvPr/>
        </p:nvSpPr>
        <p:spPr bwMode="auto">
          <a:xfrm>
            <a:off x="4419600" y="4006850"/>
            <a:ext cx="3810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neurotransmitter (e.g., serotonin), the first messenger (the “key”)</a:t>
            </a:r>
          </a:p>
        </p:txBody>
      </p:sp>
      <p:sp>
        <p:nvSpPr>
          <p:cNvPr id="68623" name="Text Box 16"/>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68624" name="Text Box 17"/>
          <p:cNvSpPr txBox="1">
            <a:spLocks noChangeArrowheads="1"/>
          </p:cNvSpPr>
          <p:nvPr/>
        </p:nvSpPr>
        <p:spPr bwMode="auto">
          <a:xfrm>
            <a:off x="304800" y="48450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68625" name="Line 18"/>
          <p:cNvSpPr>
            <a:spLocks noChangeShapeType="1"/>
          </p:cNvSpPr>
          <p:nvPr/>
        </p:nvSpPr>
        <p:spPr bwMode="auto">
          <a:xfrm>
            <a:off x="2209800" y="5029200"/>
            <a:ext cx="838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26" name="Line 19"/>
          <p:cNvSpPr>
            <a:spLocks noChangeShapeType="1"/>
          </p:cNvSpPr>
          <p:nvPr/>
        </p:nvSpPr>
        <p:spPr bwMode="auto">
          <a:xfrm flipH="1">
            <a:off x="3733800" y="42672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27" name="Text Box 20"/>
          <p:cNvSpPr txBox="1">
            <a:spLocks noChangeArrowheads="1"/>
          </p:cNvSpPr>
          <p:nvPr/>
        </p:nvSpPr>
        <p:spPr bwMode="auto">
          <a:xfrm>
            <a:off x="304800" y="3687763"/>
            <a:ext cx="2209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attaches loosely to  the receptor site on the presynaptic cell</a:t>
            </a:r>
          </a:p>
        </p:txBody>
      </p:sp>
      <p:sp>
        <p:nvSpPr>
          <p:cNvPr id="68628" name="Line 21"/>
          <p:cNvSpPr>
            <a:spLocks noChangeShapeType="1"/>
          </p:cNvSpPr>
          <p:nvPr/>
        </p:nvSpPr>
        <p:spPr bwMode="auto">
          <a:xfrm>
            <a:off x="1905000" y="40386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29" name="AutoShape 22"/>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68630" name="Text Box 23"/>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68631" name="Line 24"/>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632" name="AutoShape 25"/>
          <p:cNvSpPr>
            <a:spLocks noChangeArrowheads="1"/>
          </p:cNvSpPr>
          <p:nvPr/>
        </p:nvSpPr>
        <p:spPr bwMode="auto">
          <a:xfrm rot="10800000">
            <a:off x="3505200" y="5029200"/>
            <a:ext cx="381000" cy="2286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68633" name="AutoShape 26"/>
          <p:cNvSpPr>
            <a:spLocks noChangeArrowheads="1"/>
          </p:cNvSpPr>
          <p:nvPr/>
        </p:nvSpPr>
        <p:spPr bwMode="auto">
          <a:xfrm rot="10800000">
            <a:off x="3505200" y="5029200"/>
            <a:ext cx="381000" cy="228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68634" name="Oval 27"/>
          <p:cNvSpPr>
            <a:spLocks noChangeArrowheads="1"/>
          </p:cNvSpPr>
          <p:nvPr/>
        </p:nvSpPr>
        <p:spPr bwMode="auto">
          <a:xfrm>
            <a:off x="3352800" y="5029200"/>
            <a:ext cx="152400"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635" name="AutoShape 28"/>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271811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2">
              <a:lumMod val="50000"/>
            </a:schemeClr>
          </a:solidFill>
        </p:spPr>
        <p:txBody>
          <a:bodyPr/>
          <a:lstStyle/>
          <a:p>
            <a:pPr algn="ctr" eaLnBrk="1" hangingPunct="1">
              <a:defRPr/>
            </a:pPr>
            <a:r>
              <a:rPr lang="en-US" dirty="0" smtClean="0">
                <a:solidFill>
                  <a:schemeClr val="accent6">
                    <a:lumMod val="60000"/>
                    <a:lumOff val="40000"/>
                  </a:schemeClr>
                </a:solidFill>
              </a:rPr>
              <a:t>G Protein-Linked Receptors</a:t>
            </a:r>
            <a:endParaRPr lang="en-US" dirty="0">
              <a:solidFill>
                <a:schemeClr val="accent6">
                  <a:lumMod val="60000"/>
                  <a:lumOff val="40000"/>
                </a:schemeClr>
              </a:solidFill>
            </a:endParaRPr>
          </a:p>
        </p:txBody>
      </p:sp>
      <p:sp>
        <p:nvSpPr>
          <p:cNvPr id="35843" name="Content Placeholder 2"/>
          <p:cNvSpPr>
            <a:spLocks noGrp="1"/>
          </p:cNvSpPr>
          <p:nvPr>
            <p:ph idx="1"/>
          </p:nvPr>
        </p:nvSpPr>
        <p:spPr>
          <a:xfrm>
            <a:off x="76200" y="1066800"/>
            <a:ext cx="4038600" cy="5334000"/>
          </a:xfrm>
        </p:spPr>
        <p:txBody>
          <a:bodyPr>
            <a:normAutofit fontScale="85000" lnSpcReduction="20000"/>
          </a:bodyPr>
          <a:lstStyle/>
          <a:p>
            <a:pPr eaLnBrk="1" hangingPunct="1">
              <a:defRPr/>
            </a:pPr>
            <a:r>
              <a:rPr lang="en-US" dirty="0" smtClean="0">
                <a:solidFill>
                  <a:schemeClr val="bg2">
                    <a:lumMod val="25000"/>
                  </a:schemeClr>
                </a:solidFill>
              </a:rPr>
              <a:t>These </a:t>
            </a:r>
            <a:r>
              <a:rPr lang="en-US" dirty="0" err="1" smtClean="0">
                <a:solidFill>
                  <a:schemeClr val="bg2">
                    <a:lumMod val="25000"/>
                  </a:schemeClr>
                </a:solidFill>
              </a:rPr>
              <a:t>neurotransitters</a:t>
            </a:r>
            <a:r>
              <a:rPr lang="en-US" dirty="0" smtClean="0">
                <a:solidFill>
                  <a:schemeClr val="bg2">
                    <a:lumMod val="25000"/>
                  </a:schemeClr>
                </a:solidFill>
              </a:rPr>
              <a:t> (NT) have G protein-linked receptors</a:t>
            </a:r>
          </a:p>
          <a:p>
            <a:pPr lvl="1" eaLnBrk="1" hangingPunct="1">
              <a:defRPr/>
            </a:pPr>
            <a:r>
              <a:rPr lang="en-US" dirty="0" smtClean="0">
                <a:solidFill>
                  <a:schemeClr val="bg2">
                    <a:lumMod val="25000"/>
                  </a:schemeClr>
                </a:solidFill>
              </a:rPr>
              <a:t>Dopamine (DA)</a:t>
            </a:r>
          </a:p>
          <a:p>
            <a:pPr lvl="1" eaLnBrk="1" hangingPunct="1">
              <a:defRPr/>
            </a:pPr>
            <a:r>
              <a:rPr lang="en-US" dirty="0" smtClean="0">
                <a:solidFill>
                  <a:schemeClr val="bg2">
                    <a:lumMod val="25000"/>
                  </a:schemeClr>
                </a:solidFill>
              </a:rPr>
              <a:t>Norepinephrine (NE)</a:t>
            </a:r>
          </a:p>
          <a:p>
            <a:pPr lvl="1" eaLnBrk="1" hangingPunct="1">
              <a:defRPr/>
            </a:pPr>
            <a:r>
              <a:rPr lang="en-US" dirty="0" smtClean="0">
                <a:solidFill>
                  <a:schemeClr val="bg2">
                    <a:lumMod val="25000"/>
                  </a:schemeClr>
                </a:solidFill>
              </a:rPr>
              <a:t>Serotonin (5HT)</a:t>
            </a:r>
          </a:p>
          <a:p>
            <a:pPr lvl="1" eaLnBrk="1" hangingPunct="1">
              <a:defRPr/>
            </a:pPr>
            <a:r>
              <a:rPr lang="en-US" dirty="0" smtClean="0">
                <a:solidFill>
                  <a:schemeClr val="bg2">
                    <a:lumMod val="25000"/>
                  </a:schemeClr>
                </a:solidFill>
              </a:rPr>
              <a:t>Gamma-amino butyric acid (GABA), at GABA-B receptors</a:t>
            </a:r>
          </a:p>
          <a:p>
            <a:pPr lvl="1" eaLnBrk="1" hangingPunct="1">
              <a:defRPr/>
            </a:pPr>
            <a:r>
              <a:rPr lang="en-US" dirty="0" smtClean="0">
                <a:solidFill>
                  <a:schemeClr val="bg2">
                    <a:lumMod val="25000"/>
                  </a:schemeClr>
                </a:solidFill>
              </a:rPr>
              <a:t>Glutamate (metabotropic, i.e., these do not act through direct changes in ion channels, but rather indirectly through enzymatic actions ultimately affecting ion channels and other facets of neuronal action)</a:t>
            </a:r>
          </a:p>
          <a:p>
            <a:pPr lvl="1" eaLnBrk="1" hangingPunct="1">
              <a:defRPr/>
            </a:pPr>
            <a:r>
              <a:rPr lang="en-US" dirty="0" smtClean="0">
                <a:solidFill>
                  <a:schemeClr val="bg2">
                    <a:lumMod val="25000"/>
                  </a:schemeClr>
                </a:solidFill>
              </a:rPr>
              <a:t>Histamine</a:t>
            </a:r>
          </a:p>
          <a:p>
            <a:pPr lvl="1" eaLnBrk="1" hangingPunct="1">
              <a:defRPr/>
            </a:pPr>
            <a:r>
              <a:rPr lang="en-US" dirty="0" smtClean="0">
                <a:solidFill>
                  <a:schemeClr val="bg2">
                    <a:lumMod val="25000"/>
                  </a:schemeClr>
                </a:solidFill>
              </a:rPr>
              <a:t>Acetylcholine (muscarinic)</a:t>
            </a:r>
          </a:p>
        </p:txBody>
      </p:sp>
      <p:sp>
        <p:nvSpPr>
          <p:cNvPr id="69636" name="Footer Placeholder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69637" name="Picture 2" descr="http://beauchemin.wikispaces.com/file/view/g_protein.jpg/30468127/g_prote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30725" y="1066800"/>
            <a:ext cx="4114800"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302125" y="3276600"/>
            <a:ext cx="4572000" cy="3354388"/>
          </a:xfrm>
          <a:prstGeom prst="rect">
            <a:avLst/>
          </a:prstGeom>
          <a:solidFill>
            <a:schemeClr val="accent6">
              <a:lumMod val="20000"/>
              <a:lumOff val="80000"/>
            </a:schemeClr>
          </a:solidFill>
        </p:spPr>
        <p:txBody>
          <a:bodyPr>
            <a:spAutoFit/>
          </a:bodyPr>
          <a:lstStyle/>
          <a:p>
            <a:pPr>
              <a:defRPr/>
            </a:pPr>
            <a:r>
              <a:rPr lang="en-US" sz="1600" dirty="0"/>
              <a:t>G protein-linked receptors are complex proteins embedded in the post-synaptic membrane. They are chemically activated by the first messenger (NT), then changing the conformation of a conjoined G protein. The G protein can then connect to and activate an enzyme (e.g., </a:t>
            </a:r>
            <a:r>
              <a:rPr lang="en-US" sz="1600" dirty="0" err="1"/>
              <a:t>adenylate</a:t>
            </a:r>
            <a:r>
              <a:rPr lang="en-US" sz="1600" dirty="0"/>
              <a:t> </a:t>
            </a:r>
            <a:r>
              <a:rPr lang="en-US" sz="1600" dirty="0" err="1"/>
              <a:t>cyclase</a:t>
            </a:r>
            <a:r>
              <a:rPr lang="en-US" sz="1600" dirty="0"/>
              <a:t>) which in turn activates a second messenger (e.g., cyclic AMP or inositol 1,4,5 </a:t>
            </a:r>
            <a:r>
              <a:rPr lang="en-US" sz="1600" dirty="0" err="1"/>
              <a:t>triphospate</a:t>
            </a:r>
            <a:r>
              <a:rPr lang="en-US" sz="1600" dirty="0"/>
              <a:t>). The second activates a third messenger (e.g., a kinase), which acts back on the membrane </a:t>
            </a:r>
            <a:r>
              <a:rPr lang="en-US" sz="1600" i="1" dirty="0"/>
              <a:t>and</a:t>
            </a:r>
            <a:r>
              <a:rPr lang="en-US" sz="1600" dirty="0"/>
              <a:t> downstream on the genome through third, fourth, and fifth messengers.</a:t>
            </a:r>
            <a:r>
              <a:rPr lang="en-US" dirty="0"/>
              <a:t>  </a:t>
            </a:r>
          </a:p>
          <a:p>
            <a:pPr>
              <a:defRPr/>
            </a:pPr>
            <a:r>
              <a:rPr lang="en-US" dirty="0"/>
              <a:t> </a:t>
            </a:r>
          </a:p>
        </p:txBody>
      </p:sp>
    </p:spTree>
    <p:extLst>
      <p:ext uri="{BB962C8B-B14F-4D97-AF65-F5344CB8AC3E}">
        <p14:creationId xmlns:p14="http://schemas.microsoft.com/office/powerpoint/2010/main" xmlns="" val="19702916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73731" name="Rectangle 2"/>
          <p:cNvSpPr>
            <a:spLocks noGrp="1"/>
          </p:cNvSpPr>
          <p:nvPr>
            <p:ph type="title"/>
          </p:nvPr>
        </p:nvSpPr>
        <p:spPr bwMode="auto">
          <a:xfrm>
            <a:off x="0" y="228600"/>
            <a:ext cx="8153400" cy="76200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algn="ctr" eaLnBrk="1" hangingPunct="1"/>
            <a:r>
              <a:rPr lang="en-US" sz="4800" dirty="0" err="1" smtClean="0">
                <a:effectLst/>
              </a:rPr>
              <a:t>Eccles</a:t>
            </a:r>
            <a:r>
              <a:rPr lang="en-US" sz="4800" dirty="0" smtClean="0">
                <a:effectLst/>
              </a:rPr>
              <a:t>’ Lock and Key Model</a:t>
            </a:r>
          </a:p>
        </p:txBody>
      </p:sp>
      <p:sp>
        <p:nvSpPr>
          <p:cNvPr id="73732" name="Rectangle 3"/>
          <p:cNvSpPr>
            <a:spLocks noGrp="1"/>
          </p:cNvSpPr>
          <p:nvPr>
            <p:ph type="body" idx="1"/>
          </p:nvPr>
        </p:nvSpPr>
        <p:spPr>
          <a:xfrm>
            <a:off x="76200" y="990600"/>
            <a:ext cx="8077200" cy="1295400"/>
          </a:xfrm>
        </p:spPr>
        <p:txBody>
          <a:bodyPr>
            <a:normAutofit fontScale="92500"/>
          </a:bodyPr>
          <a:lstStyle/>
          <a:p>
            <a:pPr eaLnBrk="1" hangingPunct="1"/>
            <a:r>
              <a:rPr lang="en-US" sz="1800" dirty="0" smtClean="0"/>
              <a:t>The key fits into the lock because chemically it can.</a:t>
            </a:r>
          </a:p>
          <a:p>
            <a:pPr eaLnBrk="1" hangingPunct="1"/>
            <a:r>
              <a:rPr lang="en-US" sz="2200" b="1" dirty="0" smtClean="0">
                <a:solidFill>
                  <a:schemeClr val="accent2"/>
                </a:solidFill>
              </a:rPr>
              <a:t>Ligand-gated ion channels are another kind of lock (receptor), AKA </a:t>
            </a:r>
            <a:r>
              <a:rPr lang="en-US" sz="2200" b="1" dirty="0" err="1" smtClean="0">
                <a:solidFill>
                  <a:schemeClr val="accent2"/>
                </a:solidFill>
              </a:rPr>
              <a:t>ionotropic</a:t>
            </a:r>
            <a:r>
              <a:rPr lang="en-US" sz="2200" b="1" dirty="0" smtClean="0">
                <a:solidFill>
                  <a:schemeClr val="accent2"/>
                </a:solidFill>
              </a:rPr>
              <a:t> or ion channel-linked receptors.</a:t>
            </a:r>
          </a:p>
          <a:p>
            <a:pPr eaLnBrk="1" hangingPunct="1"/>
            <a:endParaRPr lang="en-US" b="1" dirty="0" smtClean="0">
              <a:solidFill>
                <a:schemeClr val="accent2"/>
              </a:solidFill>
            </a:endParaRPr>
          </a:p>
        </p:txBody>
      </p:sp>
      <p:sp>
        <p:nvSpPr>
          <p:cNvPr id="73733"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4"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5" name="Line 10"/>
          <p:cNvSpPr>
            <a:spLocks noChangeShapeType="1"/>
          </p:cNvSpPr>
          <p:nvPr/>
        </p:nvSpPr>
        <p:spPr bwMode="auto">
          <a:xfrm>
            <a:off x="3505200" y="3657600"/>
            <a:ext cx="76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36" name="Text Box 14"/>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73737" name="Text Box 15"/>
          <p:cNvSpPr txBox="1">
            <a:spLocks noChangeArrowheads="1"/>
          </p:cNvSpPr>
          <p:nvPr/>
        </p:nvSpPr>
        <p:spPr bwMode="auto">
          <a:xfrm>
            <a:off x="4419600" y="4038600"/>
            <a:ext cx="3657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GABA), the first messenger (the “key”)</a:t>
            </a:r>
          </a:p>
        </p:txBody>
      </p:sp>
      <p:sp>
        <p:nvSpPr>
          <p:cNvPr id="73738" name="Text Box 16"/>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73739" name="Text Box 17"/>
          <p:cNvSpPr txBox="1">
            <a:spLocks noChangeArrowheads="1"/>
          </p:cNvSpPr>
          <p:nvPr/>
        </p:nvSpPr>
        <p:spPr bwMode="auto">
          <a:xfrm>
            <a:off x="304800" y="4845050"/>
            <a:ext cx="1981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Ionotropic synaptic receptor site (the “lock”)</a:t>
            </a:r>
          </a:p>
        </p:txBody>
      </p:sp>
      <p:sp>
        <p:nvSpPr>
          <p:cNvPr id="73740" name="Line 18"/>
          <p:cNvSpPr>
            <a:spLocks noChangeShapeType="1"/>
          </p:cNvSpPr>
          <p:nvPr/>
        </p:nvSpPr>
        <p:spPr bwMode="auto">
          <a:xfrm>
            <a:off x="2209800" y="5029200"/>
            <a:ext cx="838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41" name="Line 19"/>
          <p:cNvSpPr>
            <a:spLocks noChangeShapeType="1"/>
          </p:cNvSpPr>
          <p:nvPr/>
        </p:nvSpPr>
        <p:spPr bwMode="auto">
          <a:xfrm flipH="1">
            <a:off x="3733800" y="42672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42" name="Text Box 20"/>
          <p:cNvSpPr txBox="1">
            <a:spLocks noChangeArrowheads="1"/>
          </p:cNvSpPr>
          <p:nvPr/>
        </p:nvSpPr>
        <p:spPr bwMode="auto">
          <a:xfrm>
            <a:off x="304800" y="3687763"/>
            <a:ext cx="2209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attaches loosely to  the receptor site on the presynaptic cell</a:t>
            </a:r>
          </a:p>
        </p:txBody>
      </p:sp>
      <p:sp>
        <p:nvSpPr>
          <p:cNvPr id="73743" name="Line 21"/>
          <p:cNvSpPr>
            <a:spLocks noChangeShapeType="1"/>
          </p:cNvSpPr>
          <p:nvPr/>
        </p:nvSpPr>
        <p:spPr bwMode="auto">
          <a:xfrm>
            <a:off x="1905000" y="40386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44" name="AutoShape 22"/>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73745" name="Text Box 23"/>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73746" name="Line 24"/>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1"/>
          <p:cNvSpPr/>
          <p:nvPr/>
        </p:nvSpPr>
        <p:spPr>
          <a:xfrm>
            <a:off x="3505200" y="5029200"/>
            <a:ext cx="411163"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Isosceles Triangle 2"/>
          <p:cNvSpPr/>
          <p:nvPr/>
        </p:nvSpPr>
        <p:spPr>
          <a:xfrm rot="10800000">
            <a:off x="3505200" y="5122863"/>
            <a:ext cx="415925" cy="820737"/>
          </a:xfrm>
          <a:prstGeom prst="triangle">
            <a:avLst>
              <a:gd name="adj" fmla="val 451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Isosceles Triangle 3"/>
          <p:cNvSpPr/>
          <p:nvPr/>
        </p:nvSpPr>
        <p:spPr>
          <a:xfrm rot="10254975">
            <a:off x="3613150" y="4411663"/>
            <a:ext cx="125413" cy="403225"/>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29134127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bwMode="auto">
          <a:xfrm>
            <a:off x="1901825" y="6508750"/>
            <a:ext cx="28479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mtClean="0">
                <a:solidFill>
                  <a:schemeClr val="accent2">
                    <a:lumMod val="75000"/>
                  </a:schemeClr>
                </a:solidFill>
                <a:latin typeface="Century Gothic" pitchFamily="34" charset="0"/>
              </a:rPr>
              <a:t>Novel text copyright S. E. Ball &amp; L.H. Ball, All Rights Reserved</a:t>
            </a:r>
            <a:endParaRPr lang="en-US" dirty="0">
              <a:solidFill>
                <a:schemeClr val="accent2">
                  <a:lumMod val="75000"/>
                </a:schemeClr>
              </a:solidFill>
              <a:latin typeface="Century Gothic" pitchFamily="34" charset="0"/>
            </a:endParaRPr>
          </a:p>
        </p:txBody>
      </p:sp>
      <p:sp>
        <p:nvSpPr>
          <p:cNvPr id="74755" name="Rectangle 2"/>
          <p:cNvSpPr>
            <a:spLocks noGrp="1"/>
          </p:cNvSpPr>
          <p:nvPr>
            <p:ph type="title"/>
          </p:nvPr>
        </p:nvSpPr>
        <p:spPr bwMode="auto">
          <a:xfrm>
            <a:off x="34924" y="228600"/>
            <a:ext cx="8042275" cy="76200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algn="ctr" eaLnBrk="1" hangingPunct="1"/>
            <a:r>
              <a:rPr lang="en-US" sz="4800" dirty="0" err="1" smtClean="0">
                <a:effectLst/>
              </a:rPr>
              <a:t>Eccles</a:t>
            </a:r>
            <a:r>
              <a:rPr lang="en-US" sz="4800" dirty="0" smtClean="0">
                <a:effectLst/>
              </a:rPr>
              <a:t>’ Lock and Key Model</a:t>
            </a:r>
          </a:p>
        </p:txBody>
      </p:sp>
      <p:sp>
        <p:nvSpPr>
          <p:cNvPr id="74756" name="Rectangle 3"/>
          <p:cNvSpPr>
            <a:spLocks noGrp="1"/>
          </p:cNvSpPr>
          <p:nvPr>
            <p:ph type="body" idx="1"/>
          </p:nvPr>
        </p:nvSpPr>
        <p:spPr>
          <a:xfrm>
            <a:off x="0" y="990600"/>
            <a:ext cx="8610600" cy="1295400"/>
          </a:xfrm>
        </p:spPr>
        <p:txBody>
          <a:bodyPr/>
          <a:lstStyle/>
          <a:p>
            <a:pPr eaLnBrk="1" hangingPunct="1"/>
            <a:r>
              <a:rPr lang="en-US" sz="1800" dirty="0" smtClean="0"/>
              <a:t>The key fits into the lock because chemically it can.</a:t>
            </a:r>
          </a:p>
          <a:p>
            <a:pPr eaLnBrk="1" hangingPunct="1"/>
            <a:r>
              <a:rPr lang="en-US" sz="2200" b="1" dirty="0" smtClean="0">
                <a:solidFill>
                  <a:schemeClr val="accent2"/>
                </a:solidFill>
              </a:rPr>
              <a:t>Ligand-gated ion channels are another kind of lock (receptor), AKA </a:t>
            </a:r>
            <a:r>
              <a:rPr lang="en-US" sz="2200" b="1" dirty="0" err="1" smtClean="0">
                <a:solidFill>
                  <a:schemeClr val="accent2"/>
                </a:solidFill>
              </a:rPr>
              <a:t>ionotropic</a:t>
            </a:r>
            <a:r>
              <a:rPr lang="en-US" sz="2200" b="1" dirty="0" smtClean="0">
                <a:solidFill>
                  <a:schemeClr val="accent2"/>
                </a:solidFill>
              </a:rPr>
              <a:t> or ion channel-linked receptors.</a:t>
            </a:r>
          </a:p>
          <a:p>
            <a:pPr eaLnBrk="1" hangingPunct="1"/>
            <a:endParaRPr lang="en-US" b="1" dirty="0" smtClean="0">
              <a:solidFill>
                <a:schemeClr val="accent2"/>
              </a:solidFill>
            </a:endParaRPr>
          </a:p>
        </p:txBody>
      </p:sp>
      <p:sp>
        <p:nvSpPr>
          <p:cNvPr id="74757"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4758"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8490" name="Line 10"/>
          <p:cNvSpPr>
            <a:spLocks noChangeShapeType="1"/>
          </p:cNvSpPr>
          <p:nvPr/>
        </p:nvSpPr>
        <p:spPr bwMode="auto">
          <a:xfrm>
            <a:off x="3505200" y="3657600"/>
            <a:ext cx="169863" cy="1295400"/>
          </a:xfrm>
          <a:prstGeom prst="line">
            <a:avLst/>
          </a:prstGeom>
          <a:noFill/>
          <a:ln w="9525">
            <a:solidFill>
              <a:schemeClr val="accent3"/>
            </a:solidFill>
            <a:round/>
            <a:headEnd/>
            <a:tailEnd type="triangle" w="med" len="med"/>
          </a:ln>
          <a:effectLst/>
          <a:extLst/>
        </p:spPr>
        <p:txBody>
          <a:bodyPr/>
          <a:lstStyle/>
          <a:p>
            <a:pPr>
              <a:defRPr/>
            </a:pPr>
            <a:endParaRPr lang="en-US"/>
          </a:p>
        </p:txBody>
      </p:sp>
      <p:sp>
        <p:nvSpPr>
          <p:cNvPr id="74760" name="Text Box 14"/>
          <p:cNvSpPr txBox="1">
            <a:spLocks noChangeArrowheads="1"/>
          </p:cNvSpPr>
          <p:nvPr/>
        </p:nvSpPr>
        <p:spPr bwMode="auto">
          <a:xfrm>
            <a:off x="5410200" y="2960688"/>
            <a:ext cx="2362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48495" name="Text Box 15"/>
          <p:cNvSpPr txBox="1">
            <a:spLocks noChangeArrowheads="1"/>
          </p:cNvSpPr>
          <p:nvPr/>
        </p:nvSpPr>
        <p:spPr bwMode="auto">
          <a:xfrm>
            <a:off x="4840288" y="3725863"/>
            <a:ext cx="4227512" cy="1323439"/>
          </a:xfrm>
          <a:prstGeom prst="rect">
            <a:avLst/>
          </a:prstGeom>
          <a:solidFill>
            <a:schemeClr val="bg2">
              <a:lumMod val="90000"/>
            </a:schemeClr>
          </a:solidFill>
          <a:ln>
            <a:noFill/>
          </a:ln>
          <a:effectLst/>
        </p:spPr>
        <p:txBody>
          <a:bodyPr>
            <a:spAutoFit/>
          </a:bodyPr>
          <a:lstStyle/>
          <a:p>
            <a:pPr>
              <a:spcBef>
                <a:spcPct val="50000"/>
              </a:spcBef>
              <a:defRPr/>
            </a:pPr>
            <a:r>
              <a:rPr lang="en-US" sz="1600" dirty="0"/>
              <a:t>Neurotransmitter (e.g., GABA), the first messenger (the “key”) binds to a site on the </a:t>
            </a:r>
            <a:r>
              <a:rPr lang="en-US" sz="1600" dirty="0" err="1"/>
              <a:t>ionotropic</a:t>
            </a:r>
            <a:r>
              <a:rPr lang="en-US" sz="1600" dirty="0"/>
              <a:t> receptor, allowing ions of a particular species (e.g., chloride or </a:t>
            </a:r>
            <a:r>
              <a:rPr lang="en-US" sz="1600" dirty="0" err="1"/>
              <a:t>Cl</a:t>
            </a:r>
            <a:r>
              <a:rPr lang="en-US" sz="1600" baseline="30000" dirty="0"/>
              <a:t>–</a:t>
            </a:r>
            <a:r>
              <a:rPr lang="en-US" sz="1600" dirty="0"/>
              <a:t>) to flow into the cell.</a:t>
            </a:r>
          </a:p>
        </p:txBody>
      </p:sp>
      <p:sp>
        <p:nvSpPr>
          <p:cNvPr id="74762" name="Text Box 16"/>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74763" name="Text Box 17"/>
          <p:cNvSpPr txBox="1">
            <a:spLocks noChangeArrowheads="1"/>
          </p:cNvSpPr>
          <p:nvPr/>
        </p:nvSpPr>
        <p:spPr bwMode="auto">
          <a:xfrm>
            <a:off x="304800" y="4845050"/>
            <a:ext cx="1981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Ionotropic synaptic receptor site (the “lock”)</a:t>
            </a:r>
          </a:p>
        </p:txBody>
      </p:sp>
      <p:sp>
        <p:nvSpPr>
          <p:cNvPr id="74764" name="Line 18"/>
          <p:cNvSpPr>
            <a:spLocks noChangeShapeType="1"/>
          </p:cNvSpPr>
          <p:nvPr/>
        </p:nvSpPr>
        <p:spPr bwMode="auto">
          <a:xfrm>
            <a:off x="2209800" y="5029200"/>
            <a:ext cx="838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4765" name="Line 19"/>
          <p:cNvSpPr>
            <a:spLocks noChangeShapeType="1"/>
          </p:cNvSpPr>
          <p:nvPr/>
        </p:nvSpPr>
        <p:spPr bwMode="auto">
          <a:xfrm flipH="1">
            <a:off x="4078288" y="446405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4766" name="Text Box 20"/>
          <p:cNvSpPr txBox="1">
            <a:spLocks noChangeArrowheads="1"/>
          </p:cNvSpPr>
          <p:nvPr/>
        </p:nvSpPr>
        <p:spPr bwMode="auto">
          <a:xfrm>
            <a:off x="304800" y="3687763"/>
            <a:ext cx="2209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attaches loosely to  the receptor site on the presynaptic cell</a:t>
            </a:r>
          </a:p>
        </p:txBody>
      </p:sp>
      <p:sp>
        <p:nvSpPr>
          <p:cNvPr id="74767" name="Line 21"/>
          <p:cNvSpPr>
            <a:spLocks noChangeShapeType="1"/>
          </p:cNvSpPr>
          <p:nvPr/>
        </p:nvSpPr>
        <p:spPr bwMode="auto">
          <a:xfrm>
            <a:off x="1905000" y="40386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4768" name="AutoShape 22"/>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74769" name="Text Box 23"/>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74770" name="Line 24"/>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1"/>
          <p:cNvSpPr/>
          <p:nvPr/>
        </p:nvSpPr>
        <p:spPr>
          <a:xfrm>
            <a:off x="3505200" y="5029200"/>
            <a:ext cx="411163"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Isosceles Triangle 2"/>
          <p:cNvSpPr/>
          <p:nvPr/>
        </p:nvSpPr>
        <p:spPr>
          <a:xfrm rot="10800000">
            <a:off x="3505200" y="5122863"/>
            <a:ext cx="415925" cy="820737"/>
          </a:xfrm>
          <a:prstGeom prst="triangle">
            <a:avLst>
              <a:gd name="adj" fmla="val 451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Isosceles Triangle 3"/>
          <p:cNvSpPr/>
          <p:nvPr/>
        </p:nvSpPr>
        <p:spPr>
          <a:xfrm rot="10254975">
            <a:off x="3706813" y="5151438"/>
            <a:ext cx="127000" cy="401637"/>
          </a:xfrm>
          <a:prstGeom prst="triangl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774" name="TextBox 22"/>
          <p:cNvSpPr txBox="1">
            <a:spLocks noChangeArrowheads="1"/>
          </p:cNvSpPr>
          <p:nvPr/>
        </p:nvSpPr>
        <p:spPr bwMode="auto">
          <a:xfrm>
            <a:off x="3509963" y="4660900"/>
            <a:ext cx="2492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75" name="TextBox 23"/>
          <p:cNvSpPr txBox="1">
            <a:spLocks noChangeArrowheads="1"/>
          </p:cNvSpPr>
          <p:nvPr/>
        </p:nvSpPr>
        <p:spPr bwMode="auto">
          <a:xfrm>
            <a:off x="3740150" y="4470400"/>
            <a:ext cx="2476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76" name="TextBox 24"/>
          <p:cNvSpPr txBox="1">
            <a:spLocks noChangeArrowheads="1"/>
          </p:cNvSpPr>
          <p:nvPr/>
        </p:nvSpPr>
        <p:spPr bwMode="auto">
          <a:xfrm>
            <a:off x="7010400" y="2846388"/>
            <a:ext cx="2492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77" name="TextBox 25"/>
          <p:cNvSpPr txBox="1">
            <a:spLocks noChangeArrowheads="1"/>
          </p:cNvSpPr>
          <p:nvPr/>
        </p:nvSpPr>
        <p:spPr bwMode="auto">
          <a:xfrm>
            <a:off x="3636963" y="6019800"/>
            <a:ext cx="2492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78" name="TextBox 27"/>
          <p:cNvSpPr txBox="1">
            <a:spLocks noChangeArrowheads="1"/>
          </p:cNvSpPr>
          <p:nvPr/>
        </p:nvSpPr>
        <p:spPr bwMode="auto">
          <a:xfrm>
            <a:off x="3497263" y="6135688"/>
            <a:ext cx="2492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79" name="TextBox 28"/>
          <p:cNvSpPr txBox="1">
            <a:spLocks noChangeArrowheads="1"/>
          </p:cNvSpPr>
          <p:nvPr/>
        </p:nvSpPr>
        <p:spPr bwMode="auto">
          <a:xfrm>
            <a:off x="7467600" y="3303588"/>
            <a:ext cx="249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80" name="TextBox 29"/>
          <p:cNvSpPr txBox="1">
            <a:spLocks noChangeArrowheads="1"/>
          </p:cNvSpPr>
          <p:nvPr/>
        </p:nvSpPr>
        <p:spPr bwMode="auto">
          <a:xfrm>
            <a:off x="3844925" y="6089650"/>
            <a:ext cx="228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81" name="TextBox 30"/>
          <p:cNvSpPr txBox="1">
            <a:spLocks noChangeArrowheads="1"/>
          </p:cNvSpPr>
          <p:nvPr/>
        </p:nvSpPr>
        <p:spPr bwMode="auto">
          <a:xfrm>
            <a:off x="3759200" y="5862638"/>
            <a:ext cx="2492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sp>
        <p:nvSpPr>
          <p:cNvPr id="74782" name="TextBox 31"/>
          <p:cNvSpPr txBox="1">
            <a:spLocks noChangeArrowheads="1"/>
          </p:cNvSpPr>
          <p:nvPr/>
        </p:nvSpPr>
        <p:spPr bwMode="auto">
          <a:xfrm>
            <a:off x="3276600" y="5943600"/>
            <a:ext cx="249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a:t>–   </a:t>
            </a:r>
          </a:p>
        </p:txBody>
      </p:sp>
      <p:cxnSp>
        <p:nvCxnSpPr>
          <p:cNvPr id="7" name="Curved Connector 6"/>
          <p:cNvCxnSpPr/>
          <p:nvPr/>
        </p:nvCxnSpPr>
        <p:spPr>
          <a:xfrm>
            <a:off x="3770313" y="5961063"/>
            <a:ext cx="238125" cy="5873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3" idx="0"/>
          </p:cNvCxnSpPr>
          <p:nvPr/>
        </p:nvCxnSpPr>
        <p:spPr>
          <a:xfrm rot="5400000">
            <a:off x="3399631" y="6017419"/>
            <a:ext cx="407988" cy="26035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endCxn id="74774" idx="3"/>
          </p:cNvCxnSpPr>
          <p:nvPr/>
        </p:nvCxnSpPr>
        <p:spPr>
          <a:xfrm rot="5400000">
            <a:off x="3665538" y="4803775"/>
            <a:ext cx="273050" cy="85725"/>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69312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pPr algn="ctr" eaLnBrk="1" hangingPunct="1">
              <a:defRPr/>
            </a:pPr>
            <a:r>
              <a:rPr lang="en-US" dirty="0" smtClean="0"/>
              <a:t>Ligand-Gated Receptors</a:t>
            </a:r>
            <a:endParaRPr lang="en-US" dirty="0"/>
          </a:p>
        </p:txBody>
      </p:sp>
      <p:sp>
        <p:nvSpPr>
          <p:cNvPr id="71683" name="Content Placeholder 2"/>
          <p:cNvSpPr>
            <a:spLocks noGrp="1"/>
          </p:cNvSpPr>
          <p:nvPr>
            <p:ph idx="1"/>
          </p:nvPr>
        </p:nvSpPr>
        <p:spPr>
          <a:xfrm>
            <a:off x="15875" y="965200"/>
            <a:ext cx="5105400" cy="5211763"/>
          </a:xfrm>
        </p:spPr>
        <p:txBody>
          <a:bodyPr>
            <a:normAutofit lnSpcReduction="10000"/>
          </a:bodyPr>
          <a:lstStyle/>
          <a:p>
            <a:pPr eaLnBrk="1" hangingPunct="1"/>
            <a:r>
              <a:rPr lang="en-US" sz="2000" dirty="0" smtClean="0">
                <a:solidFill>
                  <a:schemeClr val="tx1"/>
                </a:solidFill>
              </a:rPr>
              <a:t>These receptors, also proteins in the membrane, are ligand-gated (chemically activated) ion channels that are opened or closed when a neurotransmitter (ligand) occupies receptor sites on its surface:</a:t>
            </a:r>
          </a:p>
          <a:p>
            <a:pPr lvl="1" eaLnBrk="1" hangingPunct="1"/>
            <a:r>
              <a:rPr lang="en-US" sz="1800" dirty="0" smtClean="0">
                <a:solidFill>
                  <a:schemeClr val="tx1"/>
                </a:solidFill>
              </a:rPr>
              <a:t>Serotonin (5HT</a:t>
            </a:r>
            <a:r>
              <a:rPr lang="en-US" sz="1800" baseline="-25000" dirty="0" smtClean="0">
                <a:solidFill>
                  <a:schemeClr val="tx1"/>
                </a:solidFill>
              </a:rPr>
              <a:t>3</a:t>
            </a:r>
            <a:r>
              <a:rPr lang="en-US" sz="1800" dirty="0" smtClean="0">
                <a:solidFill>
                  <a:schemeClr val="tx1"/>
                </a:solidFill>
              </a:rPr>
              <a:t>)</a:t>
            </a:r>
          </a:p>
          <a:p>
            <a:pPr lvl="1" eaLnBrk="1" hangingPunct="1"/>
            <a:r>
              <a:rPr lang="en-US" sz="1800" dirty="0" smtClean="0">
                <a:solidFill>
                  <a:schemeClr val="tx1"/>
                </a:solidFill>
              </a:rPr>
              <a:t>Gamma-amino butyric acid (GABA), at GABA-A receptors</a:t>
            </a:r>
          </a:p>
          <a:p>
            <a:pPr lvl="1" eaLnBrk="1" hangingPunct="1"/>
            <a:r>
              <a:rPr lang="en-US" sz="1800" dirty="0" smtClean="0">
                <a:solidFill>
                  <a:schemeClr val="tx1"/>
                </a:solidFill>
              </a:rPr>
              <a:t>Glutamate (</a:t>
            </a:r>
            <a:r>
              <a:rPr lang="en-US" sz="1800" dirty="0" err="1" smtClean="0">
                <a:solidFill>
                  <a:schemeClr val="tx1"/>
                </a:solidFill>
              </a:rPr>
              <a:t>ionotropic</a:t>
            </a:r>
            <a:r>
              <a:rPr lang="en-US" sz="1800" dirty="0" smtClean="0">
                <a:solidFill>
                  <a:schemeClr val="tx1"/>
                </a:solidFill>
              </a:rPr>
              <a:t>, i.e., these receptors act by changing the rate at which specific ions can pass through the membrane)</a:t>
            </a:r>
          </a:p>
          <a:p>
            <a:pPr lvl="1" eaLnBrk="1" hangingPunct="1"/>
            <a:r>
              <a:rPr lang="en-US" sz="1800" dirty="0" smtClean="0">
                <a:solidFill>
                  <a:schemeClr val="tx1"/>
                </a:solidFill>
              </a:rPr>
              <a:t>Acetylcholine (nicotinic)</a:t>
            </a:r>
          </a:p>
          <a:p>
            <a:pPr eaLnBrk="1" hangingPunct="1"/>
            <a:r>
              <a:rPr lang="en-US" sz="2000" u="sng" dirty="0" smtClean="0">
                <a:solidFill>
                  <a:schemeClr val="tx1"/>
                </a:solidFill>
              </a:rPr>
              <a:t>Ligand-gated receptors generally produce more immediate reactions than do G protein-linked receptors</a:t>
            </a:r>
          </a:p>
        </p:txBody>
      </p:sp>
      <p:sp>
        <p:nvSpPr>
          <p:cNvPr id="71684" name="Footer Placeholder 3"/>
          <p:cNvSpPr>
            <a:spLocks noGrp="1"/>
          </p:cNvSpPr>
          <p:nvPr>
            <p:ph type="ftr" sz="quarter" idx="11"/>
          </p:nvPr>
        </p:nvSpPr>
        <p:spPr bwMode="auto">
          <a:xfrm>
            <a:off x="925513" y="6450013"/>
            <a:ext cx="3951287"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71685" name="Picture 2" descr="https://encrypted-tbn0.google.com/images?q=tbn:ANd9GcRE_5aQVDLyrZfj23frfyT2hxjZ3vOf8UQhf_IxZWAFHoychdGRY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1001713"/>
            <a:ext cx="3168650" cy="256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6" name="Picture 4" descr="http://cdn.pharmacologycorner.com/wp-content/uploads/2011/01/ionotropic_glutamate_receptor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3951287"/>
            <a:ext cx="4114800" cy="29067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60841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0600" y="0"/>
            <a:ext cx="3886200" cy="1600200"/>
          </a:xfrm>
        </p:spPr>
        <p:txBody>
          <a:bodyPr/>
          <a:lstStyle/>
          <a:p>
            <a:pPr eaLnBrk="1" hangingPunct="1">
              <a:defRPr/>
            </a:pPr>
            <a:r>
              <a:rPr lang="en-US" sz="4000" dirty="0" smtClean="0"/>
              <a:t>GABA </a:t>
            </a:r>
            <a:br>
              <a:rPr lang="en-US" sz="4000" dirty="0" smtClean="0"/>
            </a:br>
            <a:r>
              <a:rPr lang="en-US" sz="3200" dirty="0" err="1" smtClean="0"/>
              <a:t>Ionotropic</a:t>
            </a:r>
            <a:r>
              <a:rPr lang="en-US" sz="3200" dirty="0" smtClean="0"/>
              <a:t> Receptor</a:t>
            </a:r>
            <a:endParaRPr lang="en-US" sz="3200" dirty="0"/>
          </a:p>
        </p:txBody>
      </p:sp>
      <p:sp>
        <p:nvSpPr>
          <p:cNvPr id="72707" name="Footer Placeholder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72708" name="Picture 2" descr="File:NAchR 2BG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4276725" cy="570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9" name="Picture 4" descr="http://upload.wikimedia.org/wikipedia/commons/thumb/4/45/GABAA-receptor-protein-example.png/275px-GABAA-receptor-protein-examp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2819400"/>
            <a:ext cx="2619375"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962400" y="5791200"/>
            <a:ext cx="5029200" cy="646113"/>
          </a:xfrm>
          <a:prstGeom prst="rect">
            <a:avLst/>
          </a:prstGeom>
          <a:solidFill>
            <a:schemeClr val="accent6">
              <a:lumMod val="20000"/>
              <a:lumOff val="80000"/>
            </a:schemeClr>
          </a:solidFill>
        </p:spPr>
        <p:txBody>
          <a:bodyPr>
            <a:spAutoFit/>
          </a:bodyPr>
          <a:lstStyle/>
          <a:p>
            <a:pPr>
              <a:defRPr/>
            </a:pPr>
            <a:r>
              <a:rPr lang="en-US" dirty="0"/>
              <a:t>Illustrations from Wikipedia, http://en.wikipedia.org/wiki/GABAA_receptor</a:t>
            </a:r>
          </a:p>
        </p:txBody>
      </p:sp>
    </p:spTree>
    <p:extLst>
      <p:ext uri="{BB962C8B-B14F-4D97-AF65-F5344CB8AC3E}">
        <p14:creationId xmlns:p14="http://schemas.microsoft.com/office/powerpoint/2010/main" xmlns="" val="17921475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mtClean="0">
                <a:solidFill>
                  <a:srgbClr val="595959"/>
                </a:solidFill>
                <a:latin typeface="Century Gothic" pitchFamily="34" charset="0"/>
              </a:rPr>
              <a:t>Novel text copyright S. E. Ball &amp; L.H. Ball, All Rights Reserved</a:t>
            </a:r>
            <a:endParaRPr lang="en-US" altLang="en-US" smtClean="0">
              <a:solidFill>
                <a:srgbClr val="595959"/>
              </a:solidFill>
              <a:latin typeface="Century Gothic" pitchFamily="34" charset="0"/>
            </a:endParaRPr>
          </a:p>
        </p:txBody>
      </p:sp>
      <p:sp>
        <p:nvSpPr>
          <p:cNvPr id="111619" name="Rectangle 3"/>
          <p:cNvSpPr>
            <a:spLocks noChangeArrowheads="1"/>
          </p:cNvSpPr>
          <p:nvPr/>
        </p:nvSpPr>
        <p:spPr bwMode="auto">
          <a:xfrm>
            <a:off x="228600" y="609600"/>
            <a:ext cx="7696200" cy="4524315"/>
          </a:xfrm>
          <a:prstGeom prst="rect">
            <a:avLst/>
          </a:prstGeom>
          <a:solidFill>
            <a:schemeClr val="accent4">
              <a:lumMod val="20000"/>
              <a:lumOff val="80000"/>
            </a:schemeClr>
          </a:solidFill>
          <a:ln>
            <a:noFill/>
          </a:ln>
        </p:spPr>
        <p:txBody>
          <a:bodyPr wrap="square">
            <a:spAutoFit/>
          </a:bodyPr>
          <a:lstStyle/>
          <a:p>
            <a:pPr fontAlgn="auto">
              <a:spcBef>
                <a:spcPts val="0"/>
              </a:spcBef>
              <a:spcAft>
                <a:spcPts val="0"/>
              </a:spcAft>
              <a:defRPr/>
            </a:pPr>
            <a:r>
              <a:rPr lang="en-US" sz="3200" dirty="0" smtClean="0">
                <a:latin typeface="+mn-lt"/>
                <a:cs typeface="+mn-cs"/>
              </a:rPr>
              <a:t>“The </a:t>
            </a:r>
            <a:r>
              <a:rPr lang="en-US" sz="3200" dirty="0">
                <a:latin typeface="+mn-lt"/>
                <a:cs typeface="+mn-cs"/>
              </a:rPr>
              <a:t>one that got me the most was this one — may affect your child’s ability to drive or do other dangerous activities.</a:t>
            </a:r>
            <a:br>
              <a:rPr lang="en-US" sz="3200" dirty="0">
                <a:latin typeface="+mn-lt"/>
                <a:cs typeface="+mn-cs"/>
              </a:rPr>
            </a:br>
            <a:endParaRPr lang="en-US" sz="3200" dirty="0">
              <a:latin typeface="+mn-lt"/>
              <a:cs typeface="+mn-cs"/>
            </a:endParaRPr>
          </a:p>
          <a:p>
            <a:pPr fontAlgn="auto">
              <a:spcBef>
                <a:spcPts val="0"/>
              </a:spcBef>
              <a:spcAft>
                <a:spcPts val="0"/>
              </a:spcAft>
              <a:defRPr/>
            </a:pPr>
            <a:r>
              <a:rPr lang="en-US" sz="3200" dirty="0" smtClean="0">
                <a:latin typeface="+mn-lt"/>
                <a:cs typeface="+mn-cs"/>
              </a:rPr>
              <a:t>“Maybe </a:t>
            </a:r>
            <a:r>
              <a:rPr lang="en-US" sz="3200" dirty="0">
                <a:latin typeface="+mn-lt"/>
                <a:cs typeface="+mn-cs"/>
              </a:rPr>
              <a:t>battling through homework isn’t as bad as your kid plowing through your living room on a forklift, lighting a stick of dynamite, all the while seeing things and hearing voices</a:t>
            </a:r>
            <a:r>
              <a:rPr lang="en-US" sz="3200" dirty="0" smtClean="0">
                <a:latin typeface="+mn-lt"/>
                <a:cs typeface="+mn-cs"/>
              </a:rPr>
              <a:t>.”</a:t>
            </a:r>
            <a:endParaRPr lang="en-US" sz="3200" dirty="0">
              <a:latin typeface="+mn-lt"/>
              <a:cs typeface="+mn-cs"/>
            </a:endParaRPr>
          </a:p>
        </p:txBody>
      </p:sp>
      <p:pic>
        <p:nvPicPr>
          <p:cNvPr id="24580" name="Picture 2" descr="http://www.kevinkeigley.com/wp-content/uploads/2010/04/HyperKid-150x15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15250" y="5429250"/>
            <a:ext cx="142875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81000" y="0"/>
            <a:ext cx="2538412" cy="369888"/>
          </a:xfrm>
          <a:prstGeom prst="rect">
            <a:avLst/>
          </a:prstGeom>
          <a:solidFill>
            <a:schemeClr val="accent4">
              <a:lumMod val="60000"/>
              <a:lumOff val="40000"/>
            </a:schemeClr>
          </a:solidFill>
        </p:spPr>
        <p:txBody>
          <a:bodyPr>
            <a:spAutoFit/>
          </a:bodyPr>
          <a:lstStyle/>
          <a:p>
            <a:pPr algn="ctr" fontAlgn="auto">
              <a:spcBef>
                <a:spcPts val="0"/>
              </a:spcBef>
              <a:spcAft>
                <a:spcPts val="0"/>
              </a:spcAft>
              <a:defRPr/>
            </a:pPr>
            <a:r>
              <a:rPr lang="en-US" dirty="0">
                <a:latin typeface="+mn-lt"/>
                <a:cs typeface="+mn-cs"/>
              </a:rPr>
              <a:t>From a Mother</a:t>
            </a:r>
          </a:p>
        </p:txBody>
      </p:sp>
    </p:spTree>
    <p:extLst>
      <p:ext uri="{BB962C8B-B14F-4D97-AF65-F5344CB8AC3E}">
        <p14:creationId xmlns:p14="http://schemas.microsoft.com/office/powerpoint/2010/main" xmlns="" val="253221910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239000" cy="762000"/>
          </a:xfrm>
        </p:spPr>
        <p:txBody>
          <a:bodyPr>
            <a:normAutofit/>
          </a:bodyPr>
          <a:lstStyle/>
          <a:p>
            <a:r>
              <a:rPr lang="en-US" dirty="0" smtClean="0"/>
              <a:t>Important Factoid</a:t>
            </a:r>
            <a:endParaRPr lang="en-US" dirty="0"/>
          </a:p>
        </p:txBody>
      </p:sp>
      <p:sp>
        <p:nvSpPr>
          <p:cNvPr id="5" name="Content Placeholder 4"/>
          <p:cNvSpPr>
            <a:spLocks noGrp="1"/>
          </p:cNvSpPr>
          <p:nvPr>
            <p:ph idx="1"/>
          </p:nvPr>
        </p:nvSpPr>
        <p:spPr>
          <a:xfrm>
            <a:off x="457200" y="838200"/>
            <a:ext cx="5867400" cy="5617536"/>
          </a:xfrm>
        </p:spPr>
        <p:txBody>
          <a:bodyPr/>
          <a:lstStyle/>
          <a:p>
            <a:r>
              <a:rPr lang="en-US" dirty="0" smtClean="0"/>
              <a:t>Receptors for a given neurotransmitter occur in multiple forms, e.g., DA</a:t>
            </a:r>
            <a:r>
              <a:rPr lang="en-US" baseline="-25000" dirty="0" smtClean="0"/>
              <a:t>1</a:t>
            </a:r>
            <a:r>
              <a:rPr lang="en-US" dirty="0" smtClean="0"/>
              <a:t> and DA</a:t>
            </a:r>
            <a:r>
              <a:rPr lang="en-US" baseline="-25000" dirty="0" smtClean="0"/>
              <a:t>2</a:t>
            </a:r>
            <a:r>
              <a:rPr lang="en-US" dirty="0" smtClean="0"/>
              <a:t>, ACh</a:t>
            </a:r>
            <a:r>
              <a:rPr lang="en-US" baseline="-25000" dirty="0" smtClean="0"/>
              <a:t>M1</a:t>
            </a:r>
            <a:r>
              <a:rPr lang="en-US" dirty="0" smtClean="0"/>
              <a:t>, </a:t>
            </a:r>
            <a:r>
              <a:rPr lang="en-US" dirty="0" err="1" smtClean="0"/>
              <a:t>nACh</a:t>
            </a:r>
            <a:r>
              <a:rPr lang="el-GR" altLang="en-US" baseline="-25000" dirty="0" smtClean="0">
                <a:latin typeface="Times New Roman" pitchFamily="18" charset="0"/>
                <a:cs typeface="Times New Roman" pitchFamily="18" charset="0"/>
              </a:rPr>
              <a:t>α</a:t>
            </a:r>
            <a:r>
              <a:rPr lang="en-US" altLang="en-US" baseline="-25000" dirty="0" smtClean="0">
                <a:cs typeface="Times New Roman" pitchFamily="18" charset="0"/>
              </a:rPr>
              <a:t>2</a:t>
            </a:r>
            <a:r>
              <a:rPr lang="el-GR" altLang="en-US" baseline="-25000" dirty="0" smtClean="0">
                <a:latin typeface="Times New Roman" pitchFamily="18" charset="0"/>
                <a:cs typeface="Times New Roman" pitchFamily="18" charset="0"/>
              </a:rPr>
              <a:t>β</a:t>
            </a:r>
            <a:r>
              <a:rPr lang="en-US" altLang="en-US" baseline="-25000" dirty="0" smtClean="0">
                <a:cs typeface="Times New Roman" pitchFamily="18" charset="0"/>
              </a:rPr>
              <a:t>4</a:t>
            </a:r>
            <a:r>
              <a:rPr lang="en-US" dirty="0" smtClean="0"/>
              <a:t> ,receptors, etc., </a:t>
            </a:r>
            <a:r>
              <a:rPr lang="en-US" dirty="0" smtClean="0"/>
              <a:t>which </a:t>
            </a:r>
            <a:r>
              <a:rPr lang="en-US" dirty="0" smtClean="0"/>
              <a:t>are molecularly different.</a:t>
            </a:r>
          </a:p>
          <a:p>
            <a:r>
              <a:rPr lang="en-US" dirty="0" smtClean="0"/>
              <a:t>Different receptor types typically carry out different functions.</a:t>
            </a:r>
          </a:p>
          <a:p>
            <a:r>
              <a:rPr lang="en-US" dirty="0" smtClean="0"/>
              <a:t>The naturally occurring neurotransmitter occupies and activates </a:t>
            </a:r>
            <a:r>
              <a:rPr lang="en-US" i="1" dirty="0" smtClean="0"/>
              <a:t>all </a:t>
            </a:r>
            <a:r>
              <a:rPr lang="en-US" dirty="0" smtClean="0"/>
              <a:t>its receptors, but drugs that have an affinity for those receptors are more selective. </a:t>
            </a:r>
          </a:p>
          <a:p>
            <a:r>
              <a:rPr lang="en-US" dirty="0" smtClean="0"/>
              <a:t>Typically this is a good thing</a:t>
            </a:r>
          </a:p>
          <a:p>
            <a:endParaRPr lang="en-US" baseline="-25000" dirty="0"/>
          </a:p>
        </p:txBody>
      </p:sp>
      <p:sp>
        <p:nvSpPr>
          <p:cNvPr id="3" name="Footer Placeholder 2"/>
          <p:cNvSpPr>
            <a:spLocks noGrp="1"/>
          </p:cNvSpPr>
          <p:nvPr>
            <p:ph type="ftr" sz="quarter" idx="11"/>
          </p:nvPr>
        </p:nvSpPr>
        <p:spPr/>
        <p:txBody>
          <a:bodyPr/>
          <a:lstStyle/>
          <a:p>
            <a:r>
              <a:rPr lang="en-US" smtClean="0"/>
              <a:t>Novel text copyright S. E. Ball &amp; L.H. Ball, All Rights Reserved</a:t>
            </a:r>
            <a:endParaRPr lang="en-US"/>
          </a:p>
        </p:txBody>
      </p:sp>
      <p:sp>
        <p:nvSpPr>
          <p:cNvPr id="6" name="TextBox 5"/>
          <p:cNvSpPr txBox="1"/>
          <p:nvPr/>
        </p:nvSpPr>
        <p:spPr>
          <a:xfrm>
            <a:off x="6324600" y="304800"/>
            <a:ext cx="1828800" cy="4939814"/>
          </a:xfrm>
          <a:prstGeom prst="rect">
            <a:avLst/>
          </a:prstGeom>
          <a:solidFill>
            <a:schemeClr val="accent3">
              <a:lumMod val="40000"/>
              <a:lumOff val="60000"/>
            </a:schemeClr>
          </a:solidFill>
        </p:spPr>
        <p:txBody>
          <a:bodyPr wrap="square" rtlCol="0">
            <a:spAutoFit/>
          </a:bodyPr>
          <a:lstStyle/>
          <a:p>
            <a:pPr algn="ctr"/>
            <a:r>
              <a:rPr lang="en-US" sz="1500" dirty="0" smtClean="0"/>
              <a:t>DA=dopamine</a:t>
            </a:r>
          </a:p>
          <a:p>
            <a:pPr algn="ctr"/>
            <a:endParaRPr lang="en-US" sz="1500" dirty="0" smtClean="0"/>
          </a:p>
          <a:p>
            <a:pPr algn="ctr"/>
            <a:r>
              <a:rPr lang="en-US" sz="1500" dirty="0" smtClean="0"/>
              <a:t>NE=norepinephrine</a:t>
            </a:r>
          </a:p>
          <a:p>
            <a:pPr algn="ctr"/>
            <a:endParaRPr lang="en-US" sz="1500" dirty="0" smtClean="0"/>
          </a:p>
          <a:p>
            <a:pPr algn="ctr"/>
            <a:r>
              <a:rPr lang="en-US" sz="1500" dirty="0" smtClean="0"/>
              <a:t>5HT=serotonin</a:t>
            </a:r>
          </a:p>
          <a:p>
            <a:pPr algn="ctr"/>
            <a:endParaRPr lang="en-US" sz="1500" dirty="0" smtClean="0"/>
          </a:p>
          <a:p>
            <a:pPr algn="ctr"/>
            <a:r>
              <a:rPr lang="en-US" sz="1500" dirty="0" smtClean="0"/>
              <a:t>GABA=</a:t>
            </a:r>
            <a:r>
              <a:rPr lang="el-GR" sz="1500" dirty="0" smtClean="0">
                <a:latin typeface="Trebuchet MS"/>
              </a:rPr>
              <a:t>γ</a:t>
            </a:r>
            <a:r>
              <a:rPr lang="en-US" sz="1500" dirty="0" smtClean="0">
                <a:latin typeface="Trebuchet MS"/>
              </a:rPr>
              <a:t>-amino-butyric acid</a:t>
            </a:r>
          </a:p>
          <a:p>
            <a:pPr algn="ctr"/>
            <a:endParaRPr lang="en-US" sz="1500" dirty="0" smtClean="0"/>
          </a:p>
          <a:p>
            <a:pPr algn="ctr"/>
            <a:r>
              <a:rPr lang="en-US" sz="1500" dirty="0" err="1" smtClean="0"/>
              <a:t>Glu</a:t>
            </a:r>
            <a:r>
              <a:rPr lang="en-US" sz="1500" dirty="0" smtClean="0"/>
              <a:t>=glutamine</a:t>
            </a:r>
          </a:p>
          <a:p>
            <a:pPr algn="ctr"/>
            <a:endParaRPr lang="en-US" sz="1500" dirty="0" smtClean="0"/>
          </a:p>
          <a:p>
            <a:pPr algn="ctr"/>
            <a:r>
              <a:rPr lang="en-US" sz="1500" dirty="0" err="1" smtClean="0"/>
              <a:t>Gly</a:t>
            </a:r>
            <a:r>
              <a:rPr lang="en-US" sz="1500" dirty="0" smtClean="0"/>
              <a:t>=</a:t>
            </a:r>
            <a:r>
              <a:rPr lang="en-US" sz="1500" dirty="0" err="1" smtClean="0"/>
              <a:t>glycine</a:t>
            </a:r>
            <a:endParaRPr lang="en-US" sz="1500" dirty="0" smtClean="0"/>
          </a:p>
          <a:p>
            <a:pPr algn="ctr"/>
            <a:endParaRPr lang="en-US" sz="1500" dirty="0" smtClean="0"/>
          </a:p>
          <a:p>
            <a:pPr algn="ctr"/>
            <a:r>
              <a:rPr lang="en-US" sz="1500" dirty="0" err="1" smtClean="0"/>
              <a:t>ACh</a:t>
            </a:r>
            <a:r>
              <a:rPr lang="en-US" sz="1500" dirty="0" smtClean="0"/>
              <a:t>=acetylcholine</a:t>
            </a:r>
          </a:p>
          <a:p>
            <a:pPr algn="ctr"/>
            <a:endParaRPr lang="en-US" sz="1500" dirty="0" smtClean="0"/>
          </a:p>
          <a:p>
            <a:pPr algn="ctr"/>
            <a:r>
              <a:rPr lang="en-US" sz="1500" dirty="0" err="1" smtClean="0"/>
              <a:t>nACh</a:t>
            </a:r>
            <a:r>
              <a:rPr lang="en-US" sz="1500" dirty="0" smtClean="0"/>
              <a:t>=</a:t>
            </a:r>
            <a:r>
              <a:rPr lang="en-US" sz="1500" dirty="0" err="1" smtClean="0"/>
              <a:t>nicotininc</a:t>
            </a:r>
            <a:r>
              <a:rPr lang="en-US" sz="1500" dirty="0" smtClean="0"/>
              <a:t> cholinergic receptor</a:t>
            </a:r>
          </a:p>
          <a:p>
            <a:pPr algn="ctr"/>
            <a:endParaRPr lang="en-US" sz="1500" dirty="0" smtClean="0"/>
          </a:p>
          <a:p>
            <a:pPr algn="ctr"/>
            <a:r>
              <a:rPr lang="en-US" sz="1500" dirty="0" smtClean="0"/>
              <a:t>HA=histamine</a:t>
            </a:r>
          </a:p>
          <a:p>
            <a:pPr algn="ctr"/>
            <a:endParaRPr lang="en-US" sz="1500" dirty="0"/>
          </a:p>
        </p:txBody>
      </p:sp>
    </p:spTree>
    <p:extLst>
      <p:ext uri="{BB962C8B-B14F-4D97-AF65-F5344CB8AC3E}">
        <p14:creationId xmlns:p14="http://schemas.microsoft.com/office/powerpoint/2010/main" xmlns="" val="274354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53251" name="Rectangle 2"/>
          <p:cNvSpPr>
            <a:spLocks noGrp="1" noChangeArrowheads="1"/>
          </p:cNvSpPr>
          <p:nvPr>
            <p:ph type="title" idx="4294967295"/>
          </p:nvPr>
        </p:nvSpPr>
        <p:spPr bwMode="auto">
          <a:xfrm>
            <a:off x="0" y="0"/>
            <a:ext cx="9144000" cy="685800"/>
          </a:xfrm>
          <a:solidFill>
            <a:schemeClr val="accent5">
              <a:lumMod val="40000"/>
              <a:lumOff val="60000"/>
            </a:schemeClr>
          </a:solidFill>
        </p:spPr>
        <p:txBody>
          <a:bodyPr wrap="square" numCol="1" anchor="ctr" anchorCtr="0" compatLnSpc="1">
            <a:prstTxWarp prst="textNoShape">
              <a:avLst/>
            </a:prstTxWarp>
            <a:normAutofit/>
          </a:bodyPr>
          <a:lstStyle/>
          <a:p>
            <a:pPr algn="ctr" eaLnBrk="1" hangingPunct="1">
              <a:defRPr/>
            </a:pPr>
            <a:r>
              <a:rPr lang="en-US" sz="3200" dirty="0" smtClean="0">
                <a:effectLst/>
              </a:rPr>
              <a:t>An Important and Complicating Factor</a:t>
            </a:r>
          </a:p>
        </p:txBody>
      </p:sp>
      <p:sp>
        <p:nvSpPr>
          <p:cNvPr id="53252" name="Rectangle 3"/>
          <p:cNvSpPr>
            <a:spLocks noGrp="1" noChangeArrowheads="1"/>
          </p:cNvSpPr>
          <p:nvPr>
            <p:ph type="body" idx="4294967295"/>
          </p:nvPr>
        </p:nvSpPr>
        <p:spPr>
          <a:xfrm>
            <a:off x="228600" y="990600"/>
            <a:ext cx="8001000" cy="5334000"/>
          </a:xfrm>
        </p:spPr>
        <p:txBody>
          <a:bodyPr>
            <a:normAutofit lnSpcReduction="10000"/>
          </a:bodyPr>
          <a:lstStyle/>
          <a:p>
            <a:pPr eaLnBrk="1" hangingPunct="1">
              <a:defRPr/>
            </a:pPr>
            <a:r>
              <a:rPr lang="en-US" sz="2800" dirty="0" smtClean="0">
                <a:solidFill>
                  <a:schemeClr val="tx2">
                    <a:lumMod val="50000"/>
                  </a:schemeClr>
                </a:solidFill>
              </a:rPr>
              <a:t>As noted receptor proteins that are responsive to a given neurotransmitter occur in multiple forms. In that sense they are </a:t>
            </a:r>
            <a:r>
              <a:rPr lang="en-US" sz="2800" u="sng" dirty="0" smtClean="0">
                <a:solidFill>
                  <a:schemeClr val="tx2">
                    <a:lumMod val="50000"/>
                  </a:schemeClr>
                </a:solidFill>
              </a:rPr>
              <a:t>substrates for different functions</a:t>
            </a:r>
            <a:r>
              <a:rPr lang="en-US" sz="2800" dirty="0" smtClean="0">
                <a:solidFill>
                  <a:schemeClr val="tx2">
                    <a:lumMod val="50000"/>
                  </a:schemeClr>
                </a:solidFill>
              </a:rPr>
              <a:t> </a:t>
            </a:r>
            <a:r>
              <a:rPr lang="en-US" sz="2800" u="sng" dirty="0" smtClean="0">
                <a:solidFill>
                  <a:schemeClr val="tx2">
                    <a:lumMod val="50000"/>
                  </a:schemeClr>
                </a:solidFill>
              </a:rPr>
              <a:t>and different drugs.</a:t>
            </a:r>
            <a:r>
              <a:rPr lang="en-US" sz="2800" dirty="0" smtClean="0">
                <a:solidFill>
                  <a:schemeClr val="tx2">
                    <a:lumMod val="50000"/>
                  </a:schemeClr>
                </a:solidFill>
              </a:rPr>
              <a:t> </a:t>
            </a:r>
          </a:p>
          <a:p>
            <a:pPr eaLnBrk="1" hangingPunct="1">
              <a:defRPr/>
            </a:pPr>
            <a:r>
              <a:rPr lang="en-US" sz="2800" dirty="0" smtClean="0">
                <a:solidFill>
                  <a:schemeClr val="tx2">
                    <a:lumMod val="50000"/>
                  </a:schemeClr>
                </a:solidFill>
              </a:rPr>
              <a:t>Some receptor forms are </a:t>
            </a:r>
            <a:r>
              <a:rPr lang="en-US" sz="2800" u="sng" dirty="0" err="1" smtClean="0">
                <a:solidFill>
                  <a:schemeClr val="tx2">
                    <a:lumMod val="50000"/>
                  </a:schemeClr>
                </a:solidFill>
              </a:rPr>
              <a:t>autoreceptors</a:t>
            </a:r>
            <a:r>
              <a:rPr lang="en-US" sz="2800" dirty="0" smtClean="0">
                <a:solidFill>
                  <a:schemeClr val="tx2">
                    <a:lumMod val="50000"/>
                  </a:schemeClr>
                </a:solidFill>
              </a:rPr>
              <a:t>, i.e., they respond to the neurotransmitters that they themselves release. Since many CNS neurotransmitters are inhibitory, these </a:t>
            </a:r>
            <a:r>
              <a:rPr lang="en-US" sz="2800" dirty="0" err="1" smtClean="0">
                <a:solidFill>
                  <a:schemeClr val="tx2">
                    <a:lumMod val="50000"/>
                  </a:schemeClr>
                </a:solidFill>
              </a:rPr>
              <a:t>autoreceptors</a:t>
            </a:r>
            <a:r>
              <a:rPr lang="en-US" sz="2800" dirty="0" smtClean="0">
                <a:solidFill>
                  <a:schemeClr val="tx2">
                    <a:lumMod val="50000"/>
                  </a:schemeClr>
                </a:solidFill>
              </a:rPr>
              <a:t>  can be of some importance as a part of a negative feedback loop.</a:t>
            </a:r>
          </a:p>
          <a:p>
            <a:pPr eaLnBrk="1" hangingPunct="1">
              <a:defRPr/>
            </a:pPr>
            <a:r>
              <a:rPr lang="en-US" sz="2800" dirty="0" smtClean="0">
                <a:solidFill>
                  <a:schemeClr val="tx2">
                    <a:lumMod val="50000"/>
                  </a:schemeClr>
                </a:solidFill>
              </a:rPr>
              <a:t>(The other receptors are called </a:t>
            </a:r>
            <a:r>
              <a:rPr lang="en-US" sz="2800" u="sng" dirty="0" err="1" smtClean="0">
                <a:solidFill>
                  <a:schemeClr val="tx2">
                    <a:lumMod val="50000"/>
                  </a:schemeClr>
                </a:solidFill>
              </a:rPr>
              <a:t>heteroreceptors</a:t>
            </a:r>
            <a:r>
              <a:rPr lang="en-US" sz="2800" dirty="0" smtClean="0">
                <a:solidFill>
                  <a:schemeClr val="tx2">
                    <a:lumMod val="50000"/>
                  </a:schemeClr>
                </a:solidFill>
              </a:rPr>
              <a:t>.)</a:t>
            </a:r>
          </a:p>
          <a:p>
            <a:pPr eaLnBrk="1" hangingPunct="1">
              <a:defRPr/>
            </a:pPr>
            <a:endParaRPr lang="en-US" sz="2800" dirty="0" smtClean="0">
              <a:solidFill>
                <a:schemeClr val="accent2">
                  <a:lumMod val="75000"/>
                </a:schemeClr>
              </a:solidFill>
            </a:endParaRPr>
          </a:p>
        </p:txBody>
      </p:sp>
      <p:pic>
        <p:nvPicPr>
          <p:cNvPr id="97285" name="Picture 2" descr="https://encrypted-tbn2.google.com/images?q=tbn:ANd9GcTDsht3sYBux3OnwQ73TQYRfUXSj_KoXEinJN2qG7BK3gyviBqyp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4962" y="5668962"/>
            <a:ext cx="1189038"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53251" name="Rectangle 2"/>
          <p:cNvSpPr>
            <a:spLocks noGrp="1" noChangeArrowheads="1"/>
          </p:cNvSpPr>
          <p:nvPr>
            <p:ph type="title" idx="4294967295"/>
          </p:nvPr>
        </p:nvSpPr>
        <p:spPr bwMode="auto">
          <a:xfrm>
            <a:off x="0" y="0"/>
            <a:ext cx="9144000" cy="685800"/>
          </a:xfrm>
          <a:solidFill>
            <a:schemeClr val="accent5">
              <a:lumMod val="40000"/>
              <a:lumOff val="60000"/>
            </a:schemeClr>
          </a:solidFill>
        </p:spPr>
        <p:txBody>
          <a:bodyPr wrap="square" numCol="1" anchor="ctr" anchorCtr="0" compatLnSpc="1">
            <a:prstTxWarp prst="textNoShape">
              <a:avLst/>
            </a:prstTxWarp>
            <a:normAutofit/>
          </a:bodyPr>
          <a:lstStyle/>
          <a:p>
            <a:pPr algn="ctr" eaLnBrk="1" hangingPunct="1">
              <a:defRPr/>
            </a:pPr>
            <a:r>
              <a:rPr lang="en-US" sz="3200" dirty="0" smtClean="0">
                <a:effectLst/>
              </a:rPr>
              <a:t>An Important and Complicating Factor</a:t>
            </a:r>
          </a:p>
        </p:txBody>
      </p:sp>
      <p:sp>
        <p:nvSpPr>
          <p:cNvPr id="53252" name="Rectangle 3"/>
          <p:cNvSpPr>
            <a:spLocks noGrp="1" noChangeArrowheads="1"/>
          </p:cNvSpPr>
          <p:nvPr>
            <p:ph type="body" idx="4294967295"/>
          </p:nvPr>
        </p:nvSpPr>
        <p:spPr>
          <a:xfrm>
            <a:off x="228600" y="990600"/>
            <a:ext cx="8001000" cy="5334000"/>
          </a:xfrm>
        </p:spPr>
        <p:txBody>
          <a:bodyPr>
            <a:normAutofit/>
          </a:bodyPr>
          <a:lstStyle/>
          <a:p>
            <a:pPr eaLnBrk="1" hangingPunct="1">
              <a:defRPr/>
            </a:pPr>
            <a:r>
              <a:rPr lang="en-US" sz="2800" dirty="0" err="1" smtClean="0">
                <a:solidFill>
                  <a:schemeClr val="tx2">
                    <a:lumMod val="50000"/>
                  </a:schemeClr>
                </a:solidFill>
              </a:rPr>
              <a:t>Autoreceptors</a:t>
            </a:r>
            <a:r>
              <a:rPr lang="en-US" sz="2800" dirty="0" smtClean="0">
                <a:solidFill>
                  <a:schemeClr val="tx2">
                    <a:lumMod val="50000"/>
                  </a:schemeClr>
                </a:solidFill>
              </a:rPr>
              <a:t> may be </a:t>
            </a:r>
            <a:r>
              <a:rPr lang="en-US" sz="2800" dirty="0" err="1" smtClean="0">
                <a:solidFill>
                  <a:schemeClr val="tx2">
                    <a:lumMod val="50000"/>
                  </a:schemeClr>
                </a:solidFill>
              </a:rPr>
              <a:t>presynaptic</a:t>
            </a:r>
            <a:r>
              <a:rPr lang="en-US" sz="2800" dirty="0" smtClean="0">
                <a:solidFill>
                  <a:schemeClr val="tx2">
                    <a:lumMod val="50000"/>
                  </a:schemeClr>
                </a:solidFill>
              </a:rPr>
              <a:t> or postsynaptic</a:t>
            </a:r>
          </a:p>
          <a:p>
            <a:pPr eaLnBrk="1" hangingPunct="1">
              <a:defRPr/>
            </a:pPr>
            <a:r>
              <a:rPr lang="en-US" sz="2800" dirty="0" smtClean="0">
                <a:solidFill>
                  <a:schemeClr val="tx2">
                    <a:lumMod val="50000"/>
                  </a:schemeClr>
                </a:solidFill>
              </a:rPr>
              <a:t>Regardless they tend to inhibit firing in neurons that release the same neurotransmitter they respond to.</a:t>
            </a:r>
          </a:p>
          <a:p>
            <a:pPr eaLnBrk="1" hangingPunct="1">
              <a:defRPr/>
            </a:pPr>
            <a:r>
              <a:rPr lang="en-US" sz="2800" dirty="0" smtClean="0">
                <a:solidFill>
                  <a:schemeClr val="tx2">
                    <a:lumMod val="50000"/>
                  </a:schemeClr>
                </a:solidFill>
              </a:rPr>
              <a:t>Like other forms of multiple receptor types, </a:t>
            </a:r>
            <a:r>
              <a:rPr lang="en-US" sz="2800" dirty="0" err="1" smtClean="0">
                <a:solidFill>
                  <a:schemeClr val="tx2">
                    <a:lumMod val="50000"/>
                  </a:schemeClr>
                </a:solidFill>
              </a:rPr>
              <a:t>autoreceptors</a:t>
            </a:r>
            <a:r>
              <a:rPr lang="en-US" sz="2800" dirty="0" smtClean="0">
                <a:solidFill>
                  <a:schemeClr val="tx2">
                    <a:lumMod val="50000"/>
                  </a:schemeClr>
                </a:solidFill>
              </a:rPr>
              <a:t> may be differentially responsive to different exogenous drugs.</a:t>
            </a:r>
          </a:p>
          <a:p>
            <a:pPr lvl="1" eaLnBrk="1" hangingPunct="1">
              <a:defRPr/>
            </a:pPr>
            <a:r>
              <a:rPr lang="en-US" sz="2400" dirty="0" smtClean="0">
                <a:solidFill>
                  <a:schemeClr val="tx2">
                    <a:lumMod val="50000"/>
                  </a:schemeClr>
                </a:solidFill>
              </a:rPr>
              <a:t>Lysergic acid diethylamide – 25 (LSD-25), for example, is a selective agonist for serotonin </a:t>
            </a:r>
            <a:r>
              <a:rPr lang="en-US" sz="2400" dirty="0" err="1" smtClean="0">
                <a:solidFill>
                  <a:schemeClr val="tx2">
                    <a:lumMod val="50000"/>
                  </a:schemeClr>
                </a:solidFill>
              </a:rPr>
              <a:t>autore</a:t>
            </a:r>
            <a:r>
              <a:rPr lang="en-US" dirty="0" err="1" smtClean="0">
                <a:solidFill>
                  <a:schemeClr val="tx2">
                    <a:lumMod val="50000"/>
                  </a:schemeClr>
                </a:solidFill>
              </a:rPr>
              <a:t>ceptors</a:t>
            </a:r>
            <a:r>
              <a:rPr lang="en-US" dirty="0" smtClean="0">
                <a:solidFill>
                  <a:schemeClr val="tx2">
                    <a:lumMod val="50000"/>
                  </a:schemeClr>
                </a:solidFill>
              </a:rPr>
              <a:t>. It mimics the actions of serotonin on </a:t>
            </a:r>
            <a:r>
              <a:rPr lang="en-US" dirty="0" err="1" smtClean="0">
                <a:solidFill>
                  <a:schemeClr val="tx2">
                    <a:lumMod val="50000"/>
                  </a:schemeClr>
                </a:solidFill>
              </a:rPr>
              <a:t>autoreceptors</a:t>
            </a:r>
            <a:r>
              <a:rPr lang="en-US" dirty="0" smtClean="0">
                <a:solidFill>
                  <a:schemeClr val="tx2">
                    <a:lumMod val="50000"/>
                  </a:schemeClr>
                </a:solidFill>
              </a:rPr>
              <a:t> but not so much on </a:t>
            </a:r>
            <a:r>
              <a:rPr lang="en-US" dirty="0" err="1" smtClean="0">
                <a:solidFill>
                  <a:schemeClr val="tx2">
                    <a:lumMod val="50000"/>
                  </a:schemeClr>
                </a:solidFill>
              </a:rPr>
              <a:t>heteroreceptors</a:t>
            </a:r>
            <a:r>
              <a:rPr lang="en-US" dirty="0" smtClean="0">
                <a:solidFill>
                  <a:schemeClr val="tx2">
                    <a:lumMod val="50000"/>
                  </a:schemeClr>
                </a:solidFill>
              </a:rPr>
              <a:t>.</a:t>
            </a:r>
          </a:p>
          <a:p>
            <a:pPr eaLnBrk="1" hangingPunct="1">
              <a:defRPr/>
            </a:pPr>
            <a:endParaRPr lang="en-US" dirty="0" smtClean="0">
              <a:solidFill>
                <a:schemeClr val="accent2">
                  <a:lumMod val="75000"/>
                </a:schemeClr>
              </a:solidFill>
            </a:endParaRPr>
          </a:p>
        </p:txBody>
      </p:sp>
      <p:pic>
        <p:nvPicPr>
          <p:cNvPr id="97285" name="Picture 2" descr="https://encrypted-tbn2.google.com/images?q=tbn:ANd9GcTDsht3sYBux3OnwQ73TQYRfUXSj_KoXEinJN2qG7BK3gyviBqyp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4962" y="5668962"/>
            <a:ext cx="1189038"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normAutofit fontScale="90000"/>
          </a:bodyPr>
          <a:lstStyle/>
          <a:p>
            <a:r>
              <a:rPr lang="en-US" dirty="0" smtClean="0">
                <a:solidFill>
                  <a:schemeClr val="tx2"/>
                </a:solidFill>
              </a:rPr>
              <a:t>Inhibitory</a:t>
            </a:r>
            <a:r>
              <a:rPr lang="en-US" dirty="0" smtClean="0"/>
              <a:t> &amp; </a:t>
            </a:r>
            <a:r>
              <a:rPr lang="en-US" dirty="0" smtClean="0">
                <a:solidFill>
                  <a:srgbClr val="00B050"/>
                </a:solidFill>
              </a:rPr>
              <a:t>Excitatory</a:t>
            </a:r>
            <a:r>
              <a:rPr lang="en-US" dirty="0" smtClean="0"/>
              <a:t> Links</a:t>
            </a:r>
            <a:endParaRPr lang="en-US" dirty="0"/>
          </a:p>
        </p:txBody>
      </p:sp>
      <p:sp>
        <p:nvSpPr>
          <p:cNvPr id="3" name="Footer Placeholder 2"/>
          <p:cNvSpPr>
            <a:spLocks noGrp="1"/>
          </p:cNvSpPr>
          <p:nvPr>
            <p:ph type="ftr" sz="quarter" idx="11"/>
          </p:nvPr>
        </p:nvSpPr>
        <p:spPr/>
        <p:txBody>
          <a:bodyPr/>
          <a:lstStyle/>
          <a:p>
            <a:r>
              <a:rPr lang="en-US" smtClean="0"/>
              <a:t>Novel text copyright S. E. Ball &amp; L.H. Ball, All Rights Reserved</a:t>
            </a:r>
            <a:endParaRPr lang="en-US"/>
          </a:p>
        </p:txBody>
      </p:sp>
      <p:pic>
        <p:nvPicPr>
          <p:cNvPr id="1026" name="Picture 2" descr="http://bestclipartblog.com/clipart-pics/brain-clip-art-11.png"/>
          <p:cNvPicPr>
            <a:picLocks noChangeAspect="1" noChangeArrowheads="1"/>
          </p:cNvPicPr>
          <p:nvPr/>
        </p:nvPicPr>
        <p:blipFill>
          <a:blip r:embed="rId2" cstate="print"/>
          <a:srcRect/>
          <a:stretch>
            <a:fillRect/>
          </a:stretch>
        </p:blipFill>
        <p:spPr bwMode="auto">
          <a:xfrm>
            <a:off x="1371600" y="1676400"/>
            <a:ext cx="6007855" cy="4754880"/>
          </a:xfrm>
          <a:prstGeom prst="rect">
            <a:avLst/>
          </a:prstGeom>
        </p:spPr>
        <p:style>
          <a:lnRef idx="1">
            <a:schemeClr val="accent2"/>
          </a:lnRef>
          <a:fillRef idx="2">
            <a:schemeClr val="accent2"/>
          </a:fillRef>
          <a:effectRef idx="1">
            <a:schemeClr val="accent2"/>
          </a:effectRef>
          <a:fontRef idx="minor">
            <a:schemeClr val="dk1"/>
          </a:fontRef>
        </p:style>
      </p:pic>
      <p:sp>
        <p:nvSpPr>
          <p:cNvPr id="5" name="Oval 4"/>
          <p:cNvSpPr/>
          <p:nvPr/>
        </p:nvSpPr>
        <p:spPr>
          <a:xfrm>
            <a:off x="1981200" y="3810000"/>
            <a:ext cx="838200" cy="6096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57400" y="3962400"/>
            <a:ext cx="762000" cy="369332"/>
          </a:xfrm>
          <a:prstGeom prst="rect">
            <a:avLst/>
          </a:prstGeom>
          <a:noFill/>
        </p:spPr>
        <p:txBody>
          <a:bodyPr wrap="square" rtlCol="0">
            <a:spAutoFit/>
          </a:bodyPr>
          <a:lstStyle/>
          <a:p>
            <a:r>
              <a:rPr lang="en-US" dirty="0" smtClean="0"/>
              <a:t>GABA </a:t>
            </a:r>
          </a:p>
        </p:txBody>
      </p:sp>
      <p:cxnSp>
        <p:nvCxnSpPr>
          <p:cNvPr id="8" name="Straight Arrow Connector 7"/>
          <p:cNvCxnSpPr/>
          <p:nvPr/>
        </p:nvCxnSpPr>
        <p:spPr>
          <a:xfrm flipH="1" flipV="1">
            <a:off x="1447800" y="3810000"/>
            <a:ext cx="533400" cy="304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295400" y="3276600"/>
            <a:ext cx="8382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3352800"/>
            <a:ext cx="762000" cy="369332"/>
          </a:xfrm>
          <a:prstGeom prst="rect">
            <a:avLst/>
          </a:prstGeom>
          <a:noFill/>
        </p:spPr>
        <p:txBody>
          <a:bodyPr wrap="square" rtlCol="0">
            <a:spAutoFit/>
          </a:bodyPr>
          <a:lstStyle/>
          <a:p>
            <a:pPr algn="ctr"/>
            <a:r>
              <a:rPr lang="en-US" dirty="0" err="1" smtClean="0"/>
              <a:t>Glu</a:t>
            </a:r>
            <a:r>
              <a:rPr lang="en-US" dirty="0" smtClean="0"/>
              <a:t> </a:t>
            </a:r>
          </a:p>
        </p:txBody>
      </p:sp>
      <p:cxnSp>
        <p:nvCxnSpPr>
          <p:cNvPr id="12" name="Elbow Connector 11"/>
          <p:cNvCxnSpPr/>
          <p:nvPr/>
        </p:nvCxnSpPr>
        <p:spPr>
          <a:xfrm>
            <a:off x="1905000" y="3657600"/>
            <a:ext cx="2133600" cy="1567934"/>
          </a:xfrm>
          <a:prstGeom prst="bentConnector3">
            <a:avLst>
              <a:gd name="adj1" fmla="val 10652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114800" y="5105400"/>
            <a:ext cx="609600" cy="381000"/>
          </a:xfrm>
          <a:prstGeom prst="ellipse">
            <a:avLst/>
          </a:prstGeom>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38600" y="5105400"/>
            <a:ext cx="762000" cy="369332"/>
          </a:xfrm>
          <a:prstGeom prst="rect">
            <a:avLst/>
          </a:prstGeom>
          <a:noFill/>
        </p:spPr>
        <p:txBody>
          <a:bodyPr wrap="square" rtlCol="0">
            <a:spAutoFit/>
          </a:bodyPr>
          <a:lstStyle/>
          <a:p>
            <a:pPr algn="ctr"/>
            <a:r>
              <a:rPr lang="en-US" dirty="0" smtClean="0"/>
              <a:t>DA</a:t>
            </a:r>
            <a:endParaRPr lang="en-US" dirty="0"/>
          </a:p>
        </p:txBody>
      </p:sp>
      <p:cxnSp>
        <p:nvCxnSpPr>
          <p:cNvPr id="20" name="Shape 19"/>
          <p:cNvCxnSpPr>
            <a:stCxn id="18" idx="1"/>
            <a:endCxn id="23" idx="4"/>
          </p:cNvCxnSpPr>
          <p:nvPr/>
        </p:nvCxnSpPr>
        <p:spPr>
          <a:xfrm rot="10800000">
            <a:off x="3467100" y="4419600"/>
            <a:ext cx="571500" cy="870466"/>
          </a:xfrm>
          <a:prstGeom prst="curvedConnector2">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Smiley Face 22"/>
          <p:cNvSpPr/>
          <p:nvPr/>
        </p:nvSpPr>
        <p:spPr>
          <a:xfrm>
            <a:off x="3352800" y="3962400"/>
            <a:ext cx="228600" cy="4572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143000"/>
            <a:ext cx="7391400" cy="369332"/>
          </a:xfrm>
          <a:prstGeom prst="rect">
            <a:avLst/>
          </a:prstGeom>
          <a:noFill/>
        </p:spPr>
        <p:txBody>
          <a:bodyPr wrap="square" rtlCol="0">
            <a:spAutoFit/>
          </a:bodyPr>
          <a:lstStyle/>
          <a:p>
            <a:r>
              <a:rPr lang="en-US" dirty="0" smtClean="0"/>
              <a:t>A loop that normally inhibits psychotic expression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normAutofit/>
          </a:bodyPr>
          <a:lstStyle/>
          <a:p>
            <a:r>
              <a:rPr lang="en-US" dirty="0" smtClean="0">
                <a:solidFill>
                  <a:srgbClr val="00B050"/>
                </a:solidFill>
              </a:rPr>
              <a:t>Excitatory</a:t>
            </a:r>
            <a:r>
              <a:rPr lang="en-US" dirty="0" smtClean="0"/>
              <a:t> Links</a:t>
            </a:r>
            <a:endParaRPr lang="en-US" dirty="0"/>
          </a:p>
        </p:txBody>
      </p:sp>
      <p:sp>
        <p:nvSpPr>
          <p:cNvPr id="3" name="Footer Placeholder 2"/>
          <p:cNvSpPr>
            <a:spLocks noGrp="1"/>
          </p:cNvSpPr>
          <p:nvPr>
            <p:ph type="ftr" sz="quarter" idx="11"/>
          </p:nvPr>
        </p:nvSpPr>
        <p:spPr/>
        <p:txBody>
          <a:bodyPr/>
          <a:lstStyle/>
          <a:p>
            <a:r>
              <a:rPr lang="en-US" smtClean="0"/>
              <a:t>Novel text copyright S. E. Ball &amp; L.H. Ball, All Rights Reserved</a:t>
            </a:r>
            <a:endParaRPr lang="en-US"/>
          </a:p>
        </p:txBody>
      </p:sp>
      <p:pic>
        <p:nvPicPr>
          <p:cNvPr id="1026" name="Picture 2" descr="http://bestclipartblog.com/clipart-pics/brain-clip-art-11.png"/>
          <p:cNvPicPr>
            <a:picLocks noChangeAspect="1" noChangeArrowheads="1"/>
          </p:cNvPicPr>
          <p:nvPr/>
        </p:nvPicPr>
        <p:blipFill>
          <a:blip r:embed="rId2" cstate="print"/>
          <a:srcRect/>
          <a:stretch>
            <a:fillRect/>
          </a:stretch>
        </p:blipFill>
        <p:spPr bwMode="auto">
          <a:xfrm>
            <a:off x="1371600" y="1676400"/>
            <a:ext cx="6007855" cy="4754880"/>
          </a:xfrm>
          <a:prstGeom prst="rect">
            <a:avLst/>
          </a:prstGeom>
        </p:spPr>
        <p:style>
          <a:lnRef idx="1">
            <a:schemeClr val="accent2"/>
          </a:lnRef>
          <a:fillRef idx="2">
            <a:schemeClr val="accent2"/>
          </a:fillRef>
          <a:effectRef idx="1">
            <a:schemeClr val="accent2"/>
          </a:effectRef>
          <a:fontRef idx="minor">
            <a:schemeClr val="dk1"/>
          </a:fontRef>
        </p:style>
      </p:pic>
      <p:sp>
        <p:nvSpPr>
          <p:cNvPr id="5" name="Oval 4"/>
          <p:cNvSpPr/>
          <p:nvPr/>
        </p:nvSpPr>
        <p:spPr>
          <a:xfrm>
            <a:off x="1981200" y="3810000"/>
            <a:ext cx="8382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57400" y="3962400"/>
            <a:ext cx="762000" cy="369332"/>
          </a:xfrm>
          <a:prstGeom prst="rect">
            <a:avLst/>
          </a:prstGeom>
          <a:noFill/>
        </p:spPr>
        <p:txBody>
          <a:bodyPr wrap="square" rtlCol="0">
            <a:spAutoFit/>
          </a:bodyPr>
          <a:lstStyle/>
          <a:p>
            <a:r>
              <a:rPr lang="en-US" dirty="0" err="1" smtClean="0"/>
              <a:t>Glu</a:t>
            </a:r>
            <a:r>
              <a:rPr lang="en-US" dirty="0" smtClean="0"/>
              <a:t> </a:t>
            </a:r>
          </a:p>
        </p:txBody>
      </p:sp>
      <p:cxnSp>
        <p:nvCxnSpPr>
          <p:cNvPr id="8" name="Straight Arrow Connector 7"/>
          <p:cNvCxnSpPr/>
          <p:nvPr/>
        </p:nvCxnSpPr>
        <p:spPr>
          <a:xfrm flipH="1" flipV="1">
            <a:off x="1447800" y="3810000"/>
            <a:ext cx="53340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295400" y="3276600"/>
            <a:ext cx="838200" cy="609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371600" y="3352800"/>
            <a:ext cx="762000" cy="369332"/>
          </a:xfrm>
          <a:prstGeom prst="rect">
            <a:avLst/>
          </a:prstGeom>
          <a:noFill/>
        </p:spPr>
        <p:txBody>
          <a:bodyPr wrap="square" rtlCol="0">
            <a:spAutoFit/>
          </a:bodyPr>
          <a:lstStyle/>
          <a:p>
            <a:pPr algn="ctr"/>
            <a:r>
              <a:rPr lang="en-US" dirty="0" err="1" smtClean="0"/>
              <a:t>Glu</a:t>
            </a:r>
            <a:r>
              <a:rPr lang="en-US" dirty="0" smtClean="0"/>
              <a:t> </a:t>
            </a:r>
          </a:p>
        </p:txBody>
      </p:sp>
      <p:cxnSp>
        <p:nvCxnSpPr>
          <p:cNvPr id="12" name="Elbow Connector 11"/>
          <p:cNvCxnSpPr/>
          <p:nvPr/>
        </p:nvCxnSpPr>
        <p:spPr>
          <a:xfrm>
            <a:off x="1905000" y="3657600"/>
            <a:ext cx="2133600" cy="1567934"/>
          </a:xfrm>
          <a:prstGeom prst="bentConnector3">
            <a:avLst>
              <a:gd name="adj1" fmla="val 10652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114800" y="5105400"/>
            <a:ext cx="609600" cy="381000"/>
          </a:xfrm>
          <a:prstGeom prst="ellipse">
            <a:avLst/>
          </a:prstGeom>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38600" y="5105400"/>
            <a:ext cx="762000" cy="369332"/>
          </a:xfrm>
          <a:prstGeom prst="rect">
            <a:avLst/>
          </a:prstGeom>
          <a:noFill/>
        </p:spPr>
        <p:txBody>
          <a:bodyPr wrap="square" rtlCol="0">
            <a:spAutoFit/>
          </a:bodyPr>
          <a:lstStyle/>
          <a:p>
            <a:pPr algn="ctr"/>
            <a:r>
              <a:rPr lang="en-US" dirty="0" smtClean="0"/>
              <a:t>DA</a:t>
            </a:r>
            <a:endParaRPr lang="en-US" dirty="0"/>
          </a:p>
        </p:txBody>
      </p:sp>
      <p:cxnSp>
        <p:nvCxnSpPr>
          <p:cNvPr id="20" name="Shape 19"/>
          <p:cNvCxnSpPr>
            <a:stCxn id="18" idx="1"/>
          </p:cNvCxnSpPr>
          <p:nvPr/>
        </p:nvCxnSpPr>
        <p:spPr>
          <a:xfrm rot="10800000">
            <a:off x="3200400" y="2590800"/>
            <a:ext cx="838200" cy="2699266"/>
          </a:xfrm>
          <a:prstGeom prst="curvedConnector2">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4274" name="Picture 2" descr="http://assets1.bigthink.com/system/idea_thumbnails/39103/headline/self-control.jpg?1309473154"/>
          <p:cNvPicPr>
            <a:picLocks noChangeAspect="1" noChangeArrowheads="1"/>
          </p:cNvPicPr>
          <p:nvPr/>
        </p:nvPicPr>
        <p:blipFill>
          <a:blip r:embed="rId3" cstate="print"/>
          <a:srcRect/>
          <a:stretch>
            <a:fillRect/>
          </a:stretch>
        </p:blipFill>
        <p:spPr bwMode="auto">
          <a:xfrm>
            <a:off x="2865120" y="1981200"/>
            <a:ext cx="1097280" cy="616254"/>
          </a:xfrm>
          <a:prstGeom prst="rect">
            <a:avLst/>
          </a:prstGeom>
          <a:noFill/>
        </p:spPr>
      </p:pic>
      <p:sp>
        <p:nvSpPr>
          <p:cNvPr id="4" name="TextBox 3"/>
          <p:cNvSpPr txBox="1"/>
          <p:nvPr/>
        </p:nvSpPr>
        <p:spPr>
          <a:xfrm>
            <a:off x="762000" y="1219200"/>
            <a:ext cx="6019800" cy="369332"/>
          </a:xfrm>
          <a:prstGeom prst="rect">
            <a:avLst/>
          </a:prstGeom>
          <a:noFill/>
        </p:spPr>
        <p:txBody>
          <a:bodyPr wrap="square" rtlCol="0">
            <a:spAutoFit/>
          </a:bodyPr>
          <a:lstStyle/>
          <a:p>
            <a:r>
              <a:rPr lang="en-US" dirty="0" smtClean="0"/>
              <a:t>A loop that facilitates effective executive function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normAutofit/>
          </a:bodyPr>
          <a:lstStyle/>
          <a:p>
            <a:pPr algn="ctr"/>
            <a:r>
              <a:rPr lang="en-US" dirty="0" err="1" smtClean="0"/>
              <a:t>autoreceptor</a:t>
            </a:r>
            <a:r>
              <a:rPr lang="en-US" dirty="0" smtClean="0"/>
              <a:t> Function</a:t>
            </a:r>
            <a:endParaRPr lang="en-US" dirty="0"/>
          </a:p>
        </p:txBody>
      </p:sp>
      <p:sp>
        <p:nvSpPr>
          <p:cNvPr id="3" name="Footer Placeholder 2"/>
          <p:cNvSpPr>
            <a:spLocks noGrp="1"/>
          </p:cNvSpPr>
          <p:nvPr>
            <p:ph type="ftr" sz="quarter" idx="11"/>
          </p:nvPr>
        </p:nvSpPr>
        <p:spPr/>
        <p:txBody>
          <a:bodyPr/>
          <a:lstStyle/>
          <a:p>
            <a:r>
              <a:rPr lang="en-US" smtClean="0"/>
              <a:t>Novel text copyright S. E. Ball &amp; L.H. Ball, All Rights Reserved</a:t>
            </a:r>
            <a:endParaRPr lang="en-US"/>
          </a:p>
        </p:txBody>
      </p:sp>
      <p:sp>
        <p:nvSpPr>
          <p:cNvPr id="4" name="Oval 3"/>
          <p:cNvSpPr/>
          <p:nvPr/>
        </p:nvSpPr>
        <p:spPr>
          <a:xfrm>
            <a:off x="4495800" y="1905000"/>
            <a:ext cx="1447800" cy="1143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47800" y="2971800"/>
            <a:ext cx="1447800" cy="1143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50571" y="3352800"/>
            <a:ext cx="685800" cy="369332"/>
          </a:xfrm>
          <a:prstGeom prst="rect">
            <a:avLst/>
          </a:prstGeom>
          <a:noFill/>
        </p:spPr>
        <p:txBody>
          <a:bodyPr wrap="square" rtlCol="0">
            <a:spAutoFit/>
          </a:bodyPr>
          <a:lstStyle/>
          <a:p>
            <a:pPr algn="ctr"/>
            <a:r>
              <a:rPr lang="en-US" dirty="0" smtClean="0"/>
              <a:t>5HT</a:t>
            </a:r>
            <a:endParaRPr lang="en-US" dirty="0"/>
          </a:p>
        </p:txBody>
      </p:sp>
      <p:sp>
        <p:nvSpPr>
          <p:cNvPr id="9" name="TextBox 8"/>
          <p:cNvSpPr txBox="1"/>
          <p:nvPr/>
        </p:nvSpPr>
        <p:spPr>
          <a:xfrm>
            <a:off x="4849586" y="2263055"/>
            <a:ext cx="685800" cy="369332"/>
          </a:xfrm>
          <a:prstGeom prst="rect">
            <a:avLst/>
          </a:prstGeom>
          <a:noFill/>
        </p:spPr>
        <p:txBody>
          <a:bodyPr wrap="square" rtlCol="0">
            <a:spAutoFit/>
          </a:bodyPr>
          <a:lstStyle/>
          <a:p>
            <a:pPr algn="ctr"/>
            <a:r>
              <a:rPr lang="en-US" dirty="0" smtClean="0"/>
              <a:t>NE</a:t>
            </a:r>
            <a:endParaRPr lang="en-US" dirty="0"/>
          </a:p>
        </p:txBody>
      </p:sp>
      <p:cxnSp>
        <p:nvCxnSpPr>
          <p:cNvPr id="11" name="Curved Connector 10"/>
          <p:cNvCxnSpPr/>
          <p:nvPr/>
        </p:nvCxnSpPr>
        <p:spPr>
          <a:xfrm rot="10800000" flipV="1">
            <a:off x="3124200" y="1981200"/>
            <a:ext cx="1714500" cy="1371600"/>
          </a:xfrm>
          <a:prstGeom prst="curvedConnector3">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Round Same Side Corner Rectangle 12"/>
          <p:cNvSpPr/>
          <p:nvPr/>
        </p:nvSpPr>
        <p:spPr>
          <a:xfrm rot="15234769" flipV="1">
            <a:off x="2736611" y="3248632"/>
            <a:ext cx="533400" cy="215513"/>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57400" y="2133600"/>
            <a:ext cx="1447800" cy="261610"/>
          </a:xfrm>
          <a:prstGeom prst="rect">
            <a:avLst/>
          </a:prstGeom>
          <a:noFill/>
        </p:spPr>
        <p:txBody>
          <a:bodyPr wrap="square" rtlCol="0">
            <a:spAutoFit/>
          </a:bodyPr>
          <a:lstStyle/>
          <a:p>
            <a:r>
              <a:rPr lang="en-US" sz="1100" dirty="0" smtClean="0"/>
              <a:t>NE </a:t>
            </a:r>
            <a:r>
              <a:rPr lang="en-US" sz="1100" dirty="0" err="1" smtClean="0"/>
              <a:t>heteroreceptor</a:t>
            </a:r>
            <a:endParaRPr lang="en-US" sz="1100" dirty="0"/>
          </a:p>
        </p:txBody>
      </p:sp>
      <p:cxnSp>
        <p:nvCxnSpPr>
          <p:cNvPr id="16" name="Straight Arrow Connector 15"/>
          <p:cNvCxnSpPr>
            <a:stCxn id="14" idx="2"/>
            <a:endCxn id="13" idx="0"/>
          </p:cNvCxnSpPr>
          <p:nvPr/>
        </p:nvCxnSpPr>
        <p:spPr>
          <a:xfrm>
            <a:off x="2781300" y="2395210"/>
            <a:ext cx="148108" cy="704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ound Same Side Corner Rectangle 16"/>
          <p:cNvSpPr/>
          <p:nvPr/>
        </p:nvSpPr>
        <p:spPr>
          <a:xfrm rot="1833852" flipV="1">
            <a:off x="4422711" y="2914298"/>
            <a:ext cx="533400" cy="219131"/>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27171" y="3189514"/>
            <a:ext cx="1447800" cy="261610"/>
          </a:xfrm>
          <a:prstGeom prst="rect">
            <a:avLst/>
          </a:prstGeom>
          <a:noFill/>
        </p:spPr>
        <p:txBody>
          <a:bodyPr wrap="square" rtlCol="0">
            <a:spAutoFit/>
          </a:bodyPr>
          <a:lstStyle/>
          <a:p>
            <a:r>
              <a:rPr lang="en-US" sz="1100" dirty="0" smtClean="0"/>
              <a:t>NE </a:t>
            </a:r>
            <a:r>
              <a:rPr lang="en-US" sz="1100" dirty="0" err="1" smtClean="0"/>
              <a:t>autoreceptor</a:t>
            </a:r>
            <a:endParaRPr lang="en-US" sz="1100" dirty="0"/>
          </a:p>
        </p:txBody>
      </p:sp>
      <p:cxnSp>
        <p:nvCxnSpPr>
          <p:cNvPr id="20" name="Straight Arrow Connector 19"/>
          <p:cNvCxnSpPr>
            <a:stCxn id="18" idx="1"/>
            <a:endCxn id="17" idx="0"/>
          </p:cNvCxnSpPr>
          <p:nvPr/>
        </p:nvCxnSpPr>
        <p:spPr>
          <a:xfrm flipH="1" flipV="1">
            <a:off x="4919056" y="3159481"/>
            <a:ext cx="208115" cy="160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4" idx="1"/>
            <a:endCxn id="17" idx="3"/>
          </p:cNvCxnSpPr>
          <p:nvPr/>
        </p:nvCxnSpPr>
        <p:spPr>
          <a:xfrm rot="16200000" flipH="1" flipV="1">
            <a:off x="4147852" y="2558233"/>
            <a:ext cx="1045818" cy="74128"/>
          </a:xfrm>
          <a:prstGeom prst="curvedConnector5">
            <a:avLst>
              <a:gd name="adj1" fmla="val -21858"/>
              <a:gd name="adj2" fmla="val 795805"/>
              <a:gd name="adj3" fmla="val 121858"/>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91001" y="4612414"/>
            <a:ext cx="3778132" cy="1200329"/>
          </a:xfrm>
          <a:prstGeom prst="rect">
            <a:avLst/>
          </a:prstGeom>
          <a:solidFill>
            <a:schemeClr val="tx2">
              <a:lumMod val="20000"/>
              <a:lumOff val="80000"/>
            </a:schemeClr>
          </a:solidFill>
        </p:spPr>
        <p:txBody>
          <a:bodyPr wrap="square" rtlCol="0">
            <a:spAutoFit/>
          </a:bodyPr>
          <a:lstStyle/>
          <a:p>
            <a:r>
              <a:rPr lang="en-US" dirty="0" smtClean="0"/>
              <a:t>The basic mechanism of mirtazapine (</a:t>
            </a:r>
            <a:r>
              <a:rPr lang="en-US" dirty="0" err="1" smtClean="0"/>
              <a:t>Remeron</a:t>
            </a:r>
            <a:r>
              <a:rPr lang="en-US" dirty="0" smtClean="0"/>
              <a:t>), an alpha 2 blocker (and antidepressant), is to block NE</a:t>
            </a:r>
            <a:r>
              <a:rPr lang="en-US" baseline="-25000" dirty="0" smtClean="0"/>
              <a:t>2</a:t>
            </a:r>
            <a:r>
              <a:rPr lang="en-US" dirty="0" smtClean="0"/>
              <a:t> receptors. </a:t>
            </a:r>
            <a:endParaRPr lang="en-US" dirty="0"/>
          </a:p>
        </p:txBody>
      </p:sp>
      <p:sp>
        <p:nvSpPr>
          <p:cNvPr id="36" name="TextBox 35"/>
          <p:cNvSpPr txBox="1"/>
          <p:nvPr/>
        </p:nvSpPr>
        <p:spPr>
          <a:xfrm>
            <a:off x="1143000" y="4343400"/>
            <a:ext cx="1393371" cy="1200329"/>
          </a:xfrm>
          <a:prstGeom prst="rect">
            <a:avLst/>
          </a:prstGeom>
          <a:noFill/>
        </p:spPr>
        <p:txBody>
          <a:bodyPr wrap="square" rtlCol="0">
            <a:spAutoFit/>
          </a:bodyPr>
          <a:lstStyle/>
          <a:p>
            <a:pPr algn="ctr"/>
            <a:r>
              <a:rPr lang="en-US" dirty="0" smtClean="0"/>
              <a:t>Brainstem Serotonin Center (</a:t>
            </a:r>
            <a:r>
              <a:rPr lang="en-US" dirty="0" err="1" smtClean="0"/>
              <a:t>Raphé</a:t>
            </a:r>
            <a:r>
              <a:rPr lang="en-US" dirty="0" smtClean="0"/>
              <a:t>)</a:t>
            </a:r>
            <a:endParaRPr lang="en-US" dirty="0"/>
          </a:p>
        </p:txBody>
      </p:sp>
      <p:sp>
        <p:nvSpPr>
          <p:cNvPr id="37" name="TextBox 36"/>
          <p:cNvSpPr txBox="1"/>
          <p:nvPr/>
        </p:nvSpPr>
        <p:spPr>
          <a:xfrm>
            <a:off x="5638800" y="1106673"/>
            <a:ext cx="2084614" cy="1200329"/>
          </a:xfrm>
          <a:prstGeom prst="rect">
            <a:avLst/>
          </a:prstGeom>
          <a:noFill/>
        </p:spPr>
        <p:txBody>
          <a:bodyPr wrap="square" rtlCol="0">
            <a:spAutoFit/>
          </a:bodyPr>
          <a:lstStyle/>
          <a:p>
            <a:pPr algn="ctr"/>
            <a:r>
              <a:rPr lang="en-US" dirty="0" smtClean="0"/>
              <a:t>Brainstem Norepinephrine Center (Locus </a:t>
            </a:r>
            <a:r>
              <a:rPr lang="en-US" dirty="0" err="1" smtClean="0"/>
              <a:t>Coeruleus</a:t>
            </a:r>
            <a:r>
              <a:rPr lang="en-US" dirty="0" smtClean="0"/>
              <a:t>)</a:t>
            </a:r>
            <a:endParaRPr lang="en-US" dirty="0"/>
          </a:p>
        </p:txBody>
      </p:sp>
      <p:sp>
        <p:nvSpPr>
          <p:cNvPr id="38" name="Oval 37"/>
          <p:cNvSpPr/>
          <p:nvPr/>
        </p:nvSpPr>
        <p:spPr>
          <a:xfrm>
            <a:off x="2922763" y="929388"/>
            <a:ext cx="1447800" cy="1143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295649" y="1316222"/>
            <a:ext cx="685800" cy="369332"/>
          </a:xfrm>
          <a:prstGeom prst="rect">
            <a:avLst/>
          </a:prstGeom>
          <a:noFill/>
        </p:spPr>
        <p:txBody>
          <a:bodyPr wrap="square" rtlCol="0">
            <a:spAutoFit/>
          </a:bodyPr>
          <a:lstStyle/>
          <a:p>
            <a:pPr algn="ctr"/>
            <a:r>
              <a:rPr lang="en-US" dirty="0" smtClean="0"/>
              <a:t>NE</a:t>
            </a:r>
            <a:endParaRPr lang="en-US" dirty="0"/>
          </a:p>
        </p:txBody>
      </p:sp>
      <p:sp>
        <p:nvSpPr>
          <p:cNvPr id="40" name="Round Same Side Corner Rectangle 39"/>
          <p:cNvSpPr/>
          <p:nvPr/>
        </p:nvSpPr>
        <p:spPr>
          <a:xfrm rot="20455828" flipV="1">
            <a:off x="1572985" y="2802103"/>
            <a:ext cx="533400" cy="215513"/>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endCxn id="40" idx="0"/>
          </p:cNvCxnSpPr>
          <p:nvPr/>
        </p:nvCxnSpPr>
        <p:spPr>
          <a:xfrm flipH="1">
            <a:off x="2091749" y="2307002"/>
            <a:ext cx="575251" cy="515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8" idx="2"/>
            <a:endCxn id="40" idx="1"/>
          </p:cNvCxnSpPr>
          <p:nvPr/>
        </p:nvCxnSpPr>
        <p:spPr>
          <a:xfrm rot="10800000" flipV="1">
            <a:off x="1804479" y="1500888"/>
            <a:ext cx="1118284" cy="1307128"/>
          </a:xfrm>
          <a:prstGeom prst="curvedConnector2">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Ways Psychoactive Drugs </a:t>
            </a:r>
            <a:r>
              <a:rPr lang="en-US" dirty="0" err="1" smtClean="0"/>
              <a:t>WOrk</a:t>
            </a:r>
            <a:endParaRPr lang="en-US" dirty="0"/>
          </a:p>
        </p:txBody>
      </p:sp>
      <p:sp>
        <p:nvSpPr>
          <p:cNvPr id="3" name="Text Placeholder 2"/>
          <p:cNvSpPr>
            <a:spLocks noGrp="1"/>
          </p:cNvSpPr>
          <p:nvPr>
            <p:ph type="body" idx="1"/>
          </p:nvPr>
        </p:nvSpPr>
        <p:spPr/>
        <p:txBody>
          <a:bodyPr/>
          <a:lstStyle/>
          <a:p>
            <a:r>
              <a:rPr lang="en-US" dirty="0" smtClean="0"/>
              <a:t>A Layperson’s Understanding</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2364279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Ideas</a:t>
            </a:r>
            <a:endParaRPr lang="en-US" dirty="0"/>
          </a:p>
        </p:txBody>
      </p:sp>
      <p:sp>
        <p:nvSpPr>
          <p:cNvPr id="3" name="Content Placeholder 2"/>
          <p:cNvSpPr>
            <a:spLocks noGrp="1"/>
          </p:cNvSpPr>
          <p:nvPr>
            <p:ph idx="1"/>
          </p:nvPr>
        </p:nvSpPr>
        <p:spPr/>
        <p:txBody>
          <a:bodyPr/>
          <a:lstStyle/>
          <a:p>
            <a:r>
              <a:rPr lang="en-US" dirty="0" smtClean="0"/>
              <a:t>Roughly 90% of commercially available psychoactive drugs operate at basic synaptic mechanisms</a:t>
            </a:r>
          </a:p>
          <a:p>
            <a:pPr lvl="1"/>
            <a:r>
              <a:rPr lang="en-US" dirty="0" smtClean="0"/>
              <a:t>60% have an effect on the action of the normal transmitter – mimicking or enhancing it in some measure, or blocking it, or both! (depending on baseline conditions)</a:t>
            </a:r>
          </a:p>
          <a:p>
            <a:pPr lvl="1"/>
            <a:r>
              <a:rPr lang="en-US" dirty="0" smtClean="0"/>
              <a:t>30% have an effect on the mechanisms by which neurotransmitters are neutralized after they are released</a:t>
            </a:r>
          </a:p>
          <a:p>
            <a:pPr lvl="1"/>
            <a:r>
              <a:rPr lang="en-US" dirty="0" smtClean="0"/>
              <a:t>The rest are more complex, and we will discuss them we come to them</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950623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Agonists, Blockers, &amp; Partial Agonists</a:t>
            </a:r>
            <a:endParaRPr lang="en-US" dirty="0"/>
          </a:p>
        </p:txBody>
      </p:sp>
      <p:sp>
        <p:nvSpPr>
          <p:cNvPr id="3" name="Text Placeholder 2"/>
          <p:cNvSpPr>
            <a:spLocks noGrp="1"/>
          </p:cNvSpPr>
          <p:nvPr>
            <p:ph type="body" idx="1"/>
          </p:nvPr>
        </p:nvSpPr>
        <p:spPr/>
        <p:txBody>
          <a:bodyPr/>
          <a:lstStyle/>
          <a:p>
            <a:r>
              <a:rPr lang="en-US" dirty="0" smtClean="0"/>
              <a:t>The 60%</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2640931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Agonism</a:t>
            </a:r>
            <a:endParaRPr lang="en-US" dirty="0"/>
          </a:p>
        </p:txBody>
      </p:sp>
      <p:sp>
        <p:nvSpPr>
          <p:cNvPr id="3" name="Text Placeholder 2"/>
          <p:cNvSpPr>
            <a:spLocks noGrp="1"/>
          </p:cNvSpPr>
          <p:nvPr>
            <p:ph type="body" idx="1"/>
          </p:nvPr>
        </p:nvSpPr>
        <p:spPr/>
        <p:txBody>
          <a:bodyPr/>
          <a:lstStyle/>
          <a:p>
            <a:r>
              <a:rPr lang="en-US" dirty="0" smtClean="0"/>
              <a:t>Mimicking the Actions of the Normal Neurotransmitter</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2773037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Prologue</a:t>
            </a:r>
            <a:endParaRPr lang="en-US" dirty="0"/>
          </a:p>
        </p:txBody>
      </p:sp>
      <p:sp>
        <p:nvSpPr>
          <p:cNvPr id="3" name="Text Placeholder 2"/>
          <p:cNvSpPr>
            <a:spLocks noGrp="1"/>
          </p:cNvSpPr>
          <p:nvPr>
            <p:ph type="body" idx="1"/>
          </p:nvPr>
        </p:nvSpPr>
        <p:spPr/>
        <p:txBody>
          <a:bodyPr/>
          <a:lstStyle/>
          <a:p>
            <a:r>
              <a:rPr lang="en-US" dirty="0" smtClean="0"/>
              <a:t>Some Orienting Facts &amp; Assumptions</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1497055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bwMode="auto">
          <a:xfrm>
            <a:off x="2438400" y="6416675"/>
            <a:ext cx="2847975"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mtClean="0">
                <a:solidFill>
                  <a:schemeClr val="bg2">
                    <a:lumMod val="25000"/>
                  </a:schemeClr>
                </a:solidFill>
                <a:latin typeface="Century Gothic" pitchFamily="34" charset="0"/>
              </a:rPr>
              <a:t>Novel text copyright S. E. Ball &amp; L.H. Ball, All Rights Reserved</a:t>
            </a:r>
            <a:endParaRPr lang="en-US" dirty="0">
              <a:solidFill>
                <a:schemeClr val="bg2">
                  <a:lumMod val="25000"/>
                </a:schemeClr>
              </a:solidFill>
              <a:latin typeface="Century Gothic" pitchFamily="34" charset="0"/>
            </a:endParaRPr>
          </a:p>
        </p:txBody>
      </p:sp>
      <p:sp>
        <p:nvSpPr>
          <p:cNvPr id="107523" name="Rectangle 2"/>
          <p:cNvSpPr>
            <a:spLocks noGrp="1"/>
          </p:cNvSpPr>
          <p:nvPr>
            <p:ph type="title"/>
          </p:nvPr>
        </p:nvSpPr>
        <p:spPr bwMode="auto">
          <a:xfrm>
            <a:off x="457200" y="-76200"/>
            <a:ext cx="7696200" cy="9144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eaLnBrk="1" hangingPunct="1">
              <a:defRPr/>
            </a:pPr>
            <a:r>
              <a:rPr lang="en-US" sz="3600" dirty="0" smtClean="0">
                <a:solidFill>
                  <a:schemeClr val="accent2">
                    <a:lumMod val="75000"/>
                  </a:schemeClr>
                </a:solidFill>
                <a:effectLst/>
              </a:rPr>
              <a:t>The Lock and Key Model: </a:t>
            </a:r>
            <a:r>
              <a:rPr lang="en-US" sz="3600" dirty="0" err="1" smtClean="0">
                <a:solidFill>
                  <a:schemeClr val="accent2">
                    <a:lumMod val="75000"/>
                  </a:schemeClr>
                </a:solidFill>
                <a:effectLst/>
              </a:rPr>
              <a:t>Agonism</a:t>
            </a:r>
            <a:endParaRPr lang="en-US" sz="3600" dirty="0" smtClean="0">
              <a:solidFill>
                <a:schemeClr val="accent2">
                  <a:lumMod val="75000"/>
                </a:schemeClr>
              </a:solidFill>
              <a:effectLst/>
            </a:endParaRPr>
          </a:p>
        </p:txBody>
      </p:sp>
      <p:sp>
        <p:nvSpPr>
          <p:cNvPr id="107524" name="Rectangle 3"/>
          <p:cNvSpPr>
            <a:spLocks noGrp="1"/>
          </p:cNvSpPr>
          <p:nvPr>
            <p:ph type="body" idx="1"/>
          </p:nvPr>
        </p:nvSpPr>
        <p:spPr>
          <a:xfrm>
            <a:off x="457200" y="990600"/>
            <a:ext cx="7696200" cy="1295400"/>
          </a:xfrm>
        </p:spPr>
        <p:txBody>
          <a:bodyPr/>
          <a:lstStyle/>
          <a:p>
            <a:pPr eaLnBrk="1" hangingPunct="1">
              <a:lnSpc>
                <a:spcPct val="90000"/>
              </a:lnSpc>
              <a:defRPr/>
            </a:pPr>
            <a:r>
              <a:rPr lang="en-US" sz="2000" dirty="0" smtClean="0">
                <a:solidFill>
                  <a:schemeClr val="bg2">
                    <a:lumMod val="25000"/>
                  </a:schemeClr>
                </a:solidFill>
              </a:rPr>
              <a:t>Some agents from outside the body (drugs) can serve as “skeleton keys” at </a:t>
            </a:r>
            <a:r>
              <a:rPr lang="en-US" sz="2000" i="1" dirty="0" smtClean="0">
                <a:solidFill>
                  <a:schemeClr val="bg2">
                    <a:lumMod val="25000"/>
                  </a:schemeClr>
                </a:solidFill>
              </a:rPr>
              <a:t>some</a:t>
            </a:r>
            <a:r>
              <a:rPr lang="en-US" sz="2000" dirty="0" smtClean="0">
                <a:solidFill>
                  <a:schemeClr val="bg2">
                    <a:lumMod val="25000"/>
                  </a:schemeClr>
                </a:solidFill>
              </a:rPr>
              <a:t> receptor sites, occupying the receptor because they are similar enough to the natural NT molecularly. </a:t>
            </a:r>
          </a:p>
        </p:txBody>
      </p:sp>
      <p:sp>
        <p:nvSpPr>
          <p:cNvPr id="151557"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1558"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1559" name="Rectangle 6"/>
          <p:cNvSpPr>
            <a:spLocks noChangeArrowheads="1"/>
          </p:cNvSpPr>
          <p:nvPr/>
        </p:nvSpPr>
        <p:spPr bwMode="auto">
          <a:xfrm>
            <a:off x="3048000" y="4038600"/>
            <a:ext cx="838200" cy="228600"/>
          </a:xfrm>
          <a:prstGeom prst="rect">
            <a:avLst/>
          </a:prstGeom>
          <a:solidFill>
            <a:srgbClr val="38BAD4"/>
          </a:solidFill>
          <a:ln w="9525">
            <a:solidFill>
              <a:schemeClr val="tx1"/>
            </a:solidFill>
            <a:miter lim="800000"/>
            <a:headEnd/>
            <a:tailEnd/>
          </a:ln>
        </p:spPr>
        <p:txBody>
          <a:bodyPr wrap="none" anchor="ctr"/>
          <a:lstStyle/>
          <a:p>
            <a:endParaRPr lang="en-US"/>
          </a:p>
        </p:txBody>
      </p:sp>
      <p:sp>
        <p:nvSpPr>
          <p:cNvPr id="151560"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8BAD4"/>
          </a:solidFill>
          <a:ln w="9525">
            <a:solidFill>
              <a:schemeClr val="tx1"/>
            </a:solidFill>
            <a:miter lim="800000"/>
            <a:headEnd/>
            <a:tailEnd/>
          </a:ln>
        </p:spPr>
        <p:txBody>
          <a:bodyPr wrap="none" anchor="ctr"/>
          <a:lstStyle/>
          <a:p>
            <a:endParaRPr lang="en-US"/>
          </a:p>
        </p:txBody>
      </p:sp>
      <p:sp>
        <p:nvSpPr>
          <p:cNvPr id="151561" name="Oval 8"/>
          <p:cNvSpPr>
            <a:spLocks noChangeArrowheads="1"/>
          </p:cNvSpPr>
          <p:nvPr/>
        </p:nvSpPr>
        <p:spPr bwMode="auto">
          <a:xfrm>
            <a:off x="3276600" y="4267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51562" name="Line 10"/>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1563" name="Rectangle 11"/>
          <p:cNvSpPr>
            <a:spLocks noChangeArrowheads="1"/>
          </p:cNvSpPr>
          <p:nvPr/>
        </p:nvSpPr>
        <p:spPr bwMode="auto">
          <a:xfrm>
            <a:off x="3048000" y="5029200"/>
            <a:ext cx="914400" cy="457200"/>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151564" name="AutoShape 12"/>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51565" name="Oval 13"/>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51566" name="Text Box 14"/>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51567" name="Text Box 15"/>
          <p:cNvSpPr txBox="1">
            <a:spLocks noChangeArrowheads="1"/>
          </p:cNvSpPr>
          <p:nvPr/>
        </p:nvSpPr>
        <p:spPr bwMode="auto">
          <a:xfrm>
            <a:off x="4419600" y="4038600"/>
            <a:ext cx="3733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dopamine), the first messenger (the “key”)</a:t>
            </a:r>
          </a:p>
        </p:txBody>
      </p:sp>
      <p:sp>
        <p:nvSpPr>
          <p:cNvPr id="151568" name="Text Box 16"/>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151569" name="Text Box 17"/>
          <p:cNvSpPr txBox="1">
            <a:spLocks noChangeArrowheads="1"/>
          </p:cNvSpPr>
          <p:nvPr/>
        </p:nvSpPr>
        <p:spPr bwMode="auto">
          <a:xfrm>
            <a:off x="533400" y="49212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151570" name="Line 18"/>
          <p:cNvSpPr>
            <a:spLocks noChangeShapeType="1"/>
          </p:cNvSpPr>
          <p:nvPr/>
        </p:nvSpPr>
        <p:spPr bwMode="auto">
          <a:xfrm>
            <a:off x="2438400" y="5105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1571" name="Line 19"/>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1572" name="Text Box 20"/>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151573" name="Line 21"/>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1574" name="AutoShape 22"/>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151575" name="Text Box 23"/>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151576" name="Line 24"/>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1577" name="AutoShape 26"/>
          <p:cNvSpPr>
            <a:spLocks noChangeArrowheads="1"/>
          </p:cNvSpPr>
          <p:nvPr/>
        </p:nvSpPr>
        <p:spPr bwMode="auto">
          <a:xfrm>
            <a:off x="3505200" y="4267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51578" name="AutoShape 27"/>
          <p:cNvSpPr>
            <a:spLocks noChangeArrowheads="1"/>
          </p:cNvSpPr>
          <p:nvPr/>
        </p:nvSpPr>
        <p:spPr bwMode="auto">
          <a:xfrm>
            <a:off x="3581400" y="5029200"/>
            <a:ext cx="381000" cy="152400"/>
          </a:xfrm>
          <a:prstGeom prst="parallelogram">
            <a:avLst>
              <a:gd name="adj" fmla="val 62500"/>
            </a:avLst>
          </a:prstGeom>
          <a:solidFill>
            <a:schemeClr val="bg1"/>
          </a:solidFill>
          <a:ln w="9525">
            <a:solidFill>
              <a:schemeClr val="tx1"/>
            </a:solidFill>
            <a:miter lim="800000"/>
            <a:headEnd/>
            <a:tailEnd/>
          </a:ln>
        </p:spPr>
        <p:txBody>
          <a:bodyPr wrap="none" anchor="ctr"/>
          <a:lstStyle/>
          <a:p>
            <a:endParaRPr lang="en-US"/>
          </a:p>
        </p:txBody>
      </p:sp>
      <p:sp>
        <p:nvSpPr>
          <p:cNvPr id="151579" name="Rectangle 28"/>
          <p:cNvSpPr>
            <a:spLocks noChangeArrowheads="1"/>
          </p:cNvSpPr>
          <p:nvPr/>
        </p:nvSpPr>
        <p:spPr bwMode="auto">
          <a:xfrm>
            <a:off x="1676400" y="4114800"/>
            <a:ext cx="838200" cy="228600"/>
          </a:xfrm>
          <a:prstGeom prst="rect">
            <a:avLst/>
          </a:prstGeom>
          <a:gradFill rotWithShape="1">
            <a:gsLst>
              <a:gs pos="0">
                <a:srgbClr val="38BAD4"/>
              </a:gs>
              <a:gs pos="100000">
                <a:srgbClr val="1A5662"/>
              </a:gs>
            </a:gsLst>
            <a:lin ang="5400000" scaled="1"/>
          </a:gradFill>
          <a:ln w="9525">
            <a:solidFill>
              <a:schemeClr val="tx1"/>
            </a:solidFill>
            <a:miter lim="800000"/>
            <a:headEnd/>
            <a:tailEnd/>
          </a:ln>
        </p:spPr>
        <p:txBody>
          <a:bodyPr wrap="none" anchor="ctr"/>
          <a:lstStyle/>
          <a:p>
            <a:endParaRPr lang="en-US"/>
          </a:p>
        </p:txBody>
      </p:sp>
      <p:sp>
        <p:nvSpPr>
          <p:cNvPr id="151580" name="AutoShape 29"/>
          <p:cNvSpPr>
            <a:spLocks noChangeArrowheads="1"/>
          </p:cNvSpPr>
          <p:nvPr/>
        </p:nvSpPr>
        <p:spPr bwMode="auto">
          <a:xfrm>
            <a:off x="1676400" y="43434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38BAD4"/>
              </a:gs>
              <a:gs pos="100000">
                <a:srgbClr val="1A5662"/>
              </a:gs>
            </a:gsLst>
            <a:lin ang="2700000" scaled="1"/>
          </a:gradFill>
          <a:ln w="9525">
            <a:solidFill>
              <a:schemeClr val="tx1"/>
            </a:solidFill>
            <a:miter lim="800000"/>
            <a:headEnd/>
            <a:tailEnd/>
          </a:ln>
        </p:spPr>
        <p:txBody>
          <a:bodyPr wrap="none" anchor="ctr"/>
          <a:lstStyle/>
          <a:p>
            <a:endParaRPr lang="en-US"/>
          </a:p>
        </p:txBody>
      </p:sp>
      <p:sp>
        <p:nvSpPr>
          <p:cNvPr id="151581" name="Oval 30"/>
          <p:cNvSpPr>
            <a:spLocks noChangeArrowheads="1"/>
          </p:cNvSpPr>
          <p:nvPr/>
        </p:nvSpPr>
        <p:spPr bwMode="auto">
          <a:xfrm>
            <a:off x="1905000" y="43434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51582" name="AutoShape 31"/>
          <p:cNvSpPr>
            <a:spLocks noChangeArrowheads="1"/>
          </p:cNvSpPr>
          <p:nvPr/>
        </p:nvSpPr>
        <p:spPr bwMode="auto">
          <a:xfrm>
            <a:off x="2133600" y="4343400"/>
            <a:ext cx="381000" cy="76200"/>
          </a:xfrm>
          <a:prstGeom prst="parallelogram">
            <a:avLst>
              <a:gd name="adj" fmla="val 125000"/>
            </a:avLst>
          </a:prstGeom>
          <a:solidFill>
            <a:srgbClr val="38BAD4"/>
          </a:solidFill>
          <a:ln w="9525">
            <a:solidFill>
              <a:schemeClr val="tx1"/>
            </a:solidFill>
            <a:miter lim="800000"/>
            <a:headEnd/>
            <a:tailEnd/>
          </a:ln>
        </p:spPr>
        <p:txBody>
          <a:bodyPr wrap="none" anchor="ctr"/>
          <a:lstStyle/>
          <a:p>
            <a:endParaRPr lang="en-US"/>
          </a:p>
        </p:txBody>
      </p:sp>
      <p:sp>
        <p:nvSpPr>
          <p:cNvPr id="151583" name="Rectangle 32"/>
          <p:cNvSpPr>
            <a:spLocks noChangeArrowheads="1"/>
          </p:cNvSpPr>
          <p:nvPr/>
        </p:nvSpPr>
        <p:spPr bwMode="auto">
          <a:xfrm>
            <a:off x="1981200" y="4343400"/>
            <a:ext cx="76200" cy="304800"/>
          </a:xfrm>
          <a:prstGeom prst="rect">
            <a:avLst/>
          </a:prstGeom>
          <a:solidFill>
            <a:srgbClr val="EDF21A"/>
          </a:solidFill>
          <a:ln w="9525">
            <a:solidFill>
              <a:schemeClr val="tx1"/>
            </a:solidFill>
            <a:miter lim="800000"/>
            <a:headEnd/>
            <a:tailEnd/>
          </a:ln>
        </p:spPr>
        <p:txBody>
          <a:bodyPr wrap="none" anchor="ctr"/>
          <a:lstStyle/>
          <a:p>
            <a:endParaRPr lang="en-US"/>
          </a:p>
        </p:txBody>
      </p:sp>
      <p:sp>
        <p:nvSpPr>
          <p:cNvPr id="151584" name="Text Box 33"/>
          <p:cNvSpPr txBox="1">
            <a:spLocks noChangeArrowheads="1"/>
          </p:cNvSpPr>
          <p:nvPr/>
        </p:nvSpPr>
        <p:spPr bwMode="auto">
          <a:xfrm>
            <a:off x="0" y="3886200"/>
            <a:ext cx="16002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drug </a:t>
            </a:r>
            <a:r>
              <a:rPr lang="en-US" sz="1400" dirty="0"/>
              <a:t>(skeleton key), e.g., </a:t>
            </a:r>
            <a:r>
              <a:rPr lang="en-US" sz="1400" dirty="0" err="1" smtClean="0"/>
              <a:t>guanfacine</a:t>
            </a:r>
            <a:endParaRPr lang="en-US" sz="1400" dirty="0"/>
          </a:p>
        </p:txBody>
      </p:sp>
      <p:sp>
        <p:nvSpPr>
          <p:cNvPr id="151585" name="Line 34"/>
          <p:cNvSpPr>
            <a:spLocks noChangeShapeType="1"/>
          </p:cNvSpPr>
          <p:nvPr/>
        </p:nvSpPr>
        <p:spPr bwMode="auto">
          <a:xfrm>
            <a:off x="1371600" y="4191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0157726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bwMode="auto">
          <a:xfrm>
            <a:off x="2654300" y="6142038"/>
            <a:ext cx="2414588" cy="6699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mtClean="0">
                <a:solidFill>
                  <a:schemeClr val="bg2">
                    <a:lumMod val="25000"/>
                  </a:schemeClr>
                </a:solidFill>
                <a:latin typeface="Century Gothic" pitchFamily="34" charset="0"/>
              </a:rPr>
              <a:t>Novel text copyright S. E. Ball &amp; L.H. Ball, All Rights Reserved</a:t>
            </a:r>
            <a:endParaRPr lang="en-US" dirty="0" smtClean="0">
              <a:solidFill>
                <a:srgbClr val="595959"/>
              </a:solidFill>
              <a:latin typeface="Century Gothic" pitchFamily="34" charset="0"/>
            </a:endParaRPr>
          </a:p>
        </p:txBody>
      </p:sp>
      <p:sp>
        <p:nvSpPr>
          <p:cNvPr id="108547" name="Rectangle 2"/>
          <p:cNvSpPr>
            <a:spLocks noGrp="1"/>
          </p:cNvSpPr>
          <p:nvPr>
            <p:ph type="title"/>
          </p:nvPr>
        </p:nvSpPr>
        <p:spPr bwMode="auto">
          <a:xfrm>
            <a:off x="457200" y="-76200"/>
            <a:ext cx="8229600" cy="9144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eaLnBrk="1" hangingPunct="1">
              <a:defRPr/>
            </a:pPr>
            <a:r>
              <a:rPr lang="en-US" sz="3600" dirty="0" err="1" smtClean="0">
                <a:solidFill>
                  <a:schemeClr val="accent2">
                    <a:lumMod val="75000"/>
                  </a:schemeClr>
                </a:solidFill>
                <a:effectLst/>
              </a:rPr>
              <a:t>Eccles</a:t>
            </a:r>
            <a:r>
              <a:rPr lang="en-US" sz="3600" dirty="0" smtClean="0">
                <a:solidFill>
                  <a:schemeClr val="accent2">
                    <a:lumMod val="75000"/>
                  </a:schemeClr>
                </a:solidFill>
                <a:effectLst/>
              </a:rPr>
              <a:t>’ Lock and Key Model: Drugs</a:t>
            </a:r>
          </a:p>
        </p:txBody>
      </p:sp>
      <p:sp>
        <p:nvSpPr>
          <p:cNvPr id="152580" name="Rectangle 3"/>
          <p:cNvSpPr>
            <a:spLocks noGrp="1"/>
          </p:cNvSpPr>
          <p:nvPr>
            <p:ph type="body" idx="1"/>
          </p:nvPr>
        </p:nvSpPr>
        <p:spPr>
          <a:xfrm>
            <a:off x="304800" y="990600"/>
            <a:ext cx="7848600" cy="1295400"/>
          </a:xfrm>
        </p:spPr>
        <p:txBody>
          <a:bodyPr/>
          <a:lstStyle/>
          <a:p>
            <a:pPr eaLnBrk="1" hangingPunct="1"/>
            <a:r>
              <a:rPr lang="en-US" sz="2000" dirty="0" smtClean="0">
                <a:solidFill>
                  <a:schemeClr val="tx1"/>
                </a:solidFill>
              </a:rPr>
              <a:t>“Skeleton keys” are </a:t>
            </a:r>
            <a:r>
              <a:rPr lang="en-US" sz="2000" b="1" dirty="0" smtClean="0">
                <a:solidFill>
                  <a:schemeClr val="tx1"/>
                </a:solidFill>
              </a:rPr>
              <a:t>direct agonists</a:t>
            </a:r>
            <a:r>
              <a:rPr lang="en-US" sz="2000" dirty="0" smtClean="0">
                <a:solidFill>
                  <a:schemeClr val="tx1"/>
                </a:solidFill>
              </a:rPr>
              <a:t>: They occupy the receptor site and turn the tumblers, i.e., they mimic the actions of the naturally occurring NT. They enhance the effects of the NT. </a:t>
            </a:r>
          </a:p>
        </p:txBody>
      </p:sp>
      <p:sp>
        <p:nvSpPr>
          <p:cNvPr id="152581"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582"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2583" name="Rectangle 6"/>
          <p:cNvSpPr>
            <a:spLocks noChangeArrowheads="1"/>
          </p:cNvSpPr>
          <p:nvPr/>
        </p:nvSpPr>
        <p:spPr bwMode="auto">
          <a:xfrm>
            <a:off x="3048000" y="4038600"/>
            <a:ext cx="838200" cy="228600"/>
          </a:xfrm>
          <a:prstGeom prst="rect">
            <a:avLst/>
          </a:prstGeom>
          <a:solidFill>
            <a:srgbClr val="38BAD4"/>
          </a:solidFill>
          <a:ln w="9525">
            <a:solidFill>
              <a:schemeClr val="tx1"/>
            </a:solidFill>
            <a:miter lim="800000"/>
            <a:headEnd/>
            <a:tailEnd/>
          </a:ln>
        </p:spPr>
        <p:txBody>
          <a:bodyPr wrap="none" anchor="ctr"/>
          <a:lstStyle/>
          <a:p>
            <a:endParaRPr lang="en-US"/>
          </a:p>
        </p:txBody>
      </p:sp>
      <p:sp>
        <p:nvSpPr>
          <p:cNvPr id="152584"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8BAD4"/>
          </a:solidFill>
          <a:ln w="9525">
            <a:solidFill>
              <a:schemeClr val="tx1"/>
            </a:solidFill>
            <a:miter lim="800000"/>
            <a:headEnd/>
            <a:tailEnd/>
          </a:ln>
        </p:spPr>
        <p:txBody>
          <a:bodyPr wrap="none" anchor="ctr"/>
          <a:lstStyle/>
          <a:p>
            <a:endParaRPr lang="en-US"/>
          </a:p>
        </p:txBody>
      </p:sp>
      <p:sp>
        <p:nvSpPr>
          <p:cNvPr id="152585" name="Oval 8"/>
          <p:cNvSpPr>
            <a:spLocks noChangeArrowheads="1"/>
          </p:cNvSpPr>
          <p:nvPr/>
        </p:nvSpPr>
        <p:spPr bwMode="auto">
          <a:xfrm>
            <a:off x="3276600" y="4267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52586" name="Line 9"/>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587" name="Rectangle 10"/>
          <p:cNvSpPr>
            <a:spLocks noChangeArrowheads="1"/>
          </p:cNvSpPr>
          <p:nvPr/>
        </p:nvSpPr>
        <p:spPr bwMode="auto">
          <a:xfrm>
            <a:off x="3048000" y="5029200"/>
            <a:ext cx="914400" cy="457200"/>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152588" name="AutoShape 11"/>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52589" name="Oval 12"/>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52590" name="Text Box 13"/>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52591" name="Text Box 14"/>
          <p:cNvSpPr txBox="1">
            <a:spLocks noChangeArrowheads="1"/>
          </p:cNvSpPr>
          <p:nvPr/>
        </p:nvSpPr>
        <p:spPr bwMode="auto">
          <a:xfrm>
            <a:off x="4419600" y="4038600"/>
            <a:ext cx="3810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dopamine), the first messenger (the “key”)</a:t>
            </a:r>
          </a:p>
        </p:txBody>
      </p:sp>
      <p:sp>
        <p:nvSpPr>
          <p:cNvPr id="152592" name="Text Box 15"/>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152593" name="Text Box 16"/>
          <p:cNvSpPr txBox="1">
            <a:spLocks noChangeArrowheads="1"/>
          </p:cNvSpPr>
          <p:nvPr/>
        </p:nvSpPr>
        <p:spPr bwMode="auto">
          <a:xfrm>
            <a:off x="533400" y="49212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152594" name="Line 17"/>
          <p:cNvSpPr>
            <a:spLocks noChangeShapeType="1"/>
          </p:cNvSpPr>
          <p:nvPr/>
        </p:nvSpPr>
        <p:spPr bwMode="auto">
          <a:xfrm>
            <a:off x="2438400" y="5105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595" name="Line 18"/>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596" name="Text Box 19"/>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152597" name="Line 20"/>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598" name="AutoShape 21"/>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152599" name="Text Box 22"/>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152600" name="Line 23"/>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601" name="AutoShape 24"/>
          <p:cNvSpPr>
            <a:spLocks noChangeArrowheads="1"/>
          </p:cNvSpPr>
          <p:nvPr/>
        </p:nvSpPr>
        <p:spPr bwMode="auto">
          <a:xfrm>
            <a:off x="3505200" y="4267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52602" name="AutoShape 25"/>
          <p:cNvSpPr>
            <a:spLocks noChangeArrowheads="1"/>
          </p:cNvSpPr>
          <p:nvPr/>
        </p:nvSpPr>
        <p:spPr bwMode="auto">
          <a:xfrm>
            <a:off x="3581400" y="5029200"/>
            <a:ext cx="381000" cy="152400"/>
          </a:xfrm>
          <a:prstGeom prst="parallelogram">
            <a:avLst>
              <a:gd name="adj" fmla="val 62500"/>
            </a:avLst>
          </a:prstGeom>
          <a:solidFill>
            <a:schemeClr val="bg1"/>
          </a:solidFill>
          <a:ln w="9525">
            <a:solidFill>
              <a:schemeClr val="tx1"/>
            </a:solidFill>
            <a:miter lim="800000"/>
            <a:headEnd/>
            <a:tailEnd/>
          </a:ln>
        </p:spPr>
        <p:txBody>
          <a:bodyPr wrap="none" anchor="ctr"/>
          <a:lstStyle/>
          <a:p>
            <a:endParaRPr lang="en-US"/>
          </a:p>
        </p:txBody>
      </p:sp>
      <p:sp>
        <p:nvSpPr>
          <p:cNvPr id="152603" name="Text Box 31"/>
          <p:cNvSpPr txBox="1">
            <a:spLocks noChangeArrowheads="1"/>
          </p:cNvSpPr>
          <p:nvPr/>
        </p:nvSpPr>
        <p:spPr bwMode="auto">
          <a:xfrm>
            <a:off x="0" y="4000381"/>
            <a:ext cx="18288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drug </a:t>
            </a:r>
            <a:r>
              <a:rPr lang="en-US" sz="1400" dirty="0"/>
              <a:t>(skeleton key), e.g., </a:t>
            </a:r>
            <a:r>
              <a:rPr lang="en-US" sz="1400" dirty="0" err="1" smtClean="0"/>
              <a:t>guanfacine</a:t>
            </a:r>
            <a:r>
              <a:rPr lang="en-US" sz="1400" dirty="0" smtClean="0"/>
              <a:t> (</a:t>
            </a:r>
            <a:r>
              <a:rPr lang="en-US" sz="1400" dirty="0" err="1" smtClean="0"/>
              <a:t>Intuniv</a:t>
            </a:r>
            <a:r>
              <a:rPr lang="en-US" sz="1400" dirty="0" smtClean="0"/>
              <a:t>)</a:t>
            </a:r>
            <a:endParaRPr lang="en-US" sz="1400" dirty="0"/>
          </a:p>
        </p:txBody>
      </p:sp>
      <p:sp>
        <p:nvSpPr>
          <p:cNvPr id="152604" name="Line 32"/>
          <p:cNvSpPr>
            <a:spLocks noChangeShapeType="1"/>
          </p:cNvSpPr>
          <p:nvPr/>
        </p:nvSpPr>
        <p:spPr bwMode="auto">
          <a:xfrm>
            <a:off x="1371600" y="4191000"/>
            <a:ext cx="1752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2605" name="AutoShape 33"/>
          <p:cNvSpPr>
            <a:spLocks noChangeArrowheads="1"/>
          </p:cNvSpPr>
          <p:nvPr/>
        </p:nvSpPr>
        <p:spPr bwMode="auto">
          <a:xfrm>
            <a:off x="3581400" y="5029200"/>
            <a:ext cx="381000" cy="76200"/>
          </a:xfrm>
          <a:prstGeom prst="parallelogram">
            <a:avLst>
              <a:gd name="adj" fmla="val 125000"/>
            </a:avLst>
          </a:prstGeom>
          <a:solidFill>
            <a:srgbClr val="38BAD4"/>
          </a:solidFill>
          <a:ln w="9525">
            <a:solidFill>
              <a:schemeClr val="tx1"/>
            </a:solidFill>
            <a:miter lim="800000"/>
            <a:headEnd/>
            <a:tailEnd/>
          </a:ln>
        </p:spPr>
        <p:txBody>
          <a:bodyPr wrap="none" anchor="ctr"/>
          <a:lstStyle/>
          <a:p>
            <a:endParaRPr lang="en-US"/>
          </a:p>
        </p:txBody>
      </p:sp>
      <p:sp>
        <p:nvSpPr>
          <p:cNvPr id="152606" name="Oval 35"/>
          <p:cNvSpPr>
            <a:spLocks noChangeArrowheads="1"/>
          </p:cNvSpPr>
          <p:nvPr/>
        </p:nvSpPr>
        <p:spPr bwMode="auto">
          <a:xfrm>
            <a:off x="3352800" y="5029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52607" name="Rectangle 36"/>
          <p:cNvSpPr>
            <a:spLocks noChangeArrowheads="1"/>
          </p:cNvSpPr>
          <p:nvPr/>
        </p:nvSpPr>
        <p:spPr bwMode="auto">
          <a:xfrm>
            <a:off x="3429000" y="5029200"/>
            <a:ext cx="76200" cy="304800"/>
          </a:xfrm>
          <a:prstGeom prst="rect">
            <a:avLst/>
          </a:prstGeom>
          <a:solidFill>
            <a:srgbClr val="EDF21A"/>
          </a:solidFill>
          <a:ln w="9525">
            <a:solidFill>
              <a:schemeClr val="tx1"/>
            </a:solidFill>
            <a:miter lim="800000"/>
            <a:headEnd/>
            <a:tailEnd/>
          </a:ln>
        </p:spPr>
        <p:txBody>
          <a:bodyPr wrap="none" anchor="ctr"/>
          <a:lstStyle/>
          <a:p>
            <a:endParaRPr lang="en-US"/>
          </a:p>
        </p:txBody>
      </p:sp>
      <p:sp>
        <p:nvSpPr>
          <p:cNvPr id="152608" name="AutoShape 37"/>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38BAD4"/>
              </a:gs>
              <a:gs pos="100000">
                <a:srgbClr val="1A5662"/>
              </a:gs>
            </a:gsLst>
            <a:lin ang="2700000" scaled="1"/>
          </a:gradFill>
          <a:ln w="9525">
            <a:solidFill>
              <a:schemeClr val="tx1"/>
            </a:solidFill>
            <a:miter lim="800000"/>
            <a:headEnd/>
            <a:tailEnd/>
          </a:ln>
        </p:spPr>
        <p:txBody>
          <a:bodyPr wrap="none" anchor="ctr"/>
          <a:lstStyle/>
          <a:p>
            <a:endParaRPr lang="en-US"/>
          </a:p>
        </p:txBody>
      </p:sp>
      <p:sp>
        <p:nvSpPr>
          <p:cNvPr id="152609" name="Rectangle 38"/>
          <p:cNvSpPr>
            <a:spLocks noChangeArrowheads="1"/>
          </p:cNvSpPr>
          <p:nvPr/>
        </p:nvSpPr>
        <p:spPr bwMode="auto">
          <a:xfrm>
            <a:off x="3124200" y="4800600"/>
            <a:ext cx="838200" cy="228600"/>
          </a:xfrm>
          <a:prstGeom prst="rect">
            <a:avLst/>
          </a:prstGeom>
          <a:gradFill rotWithShape="1">
            <a:gsLst>
              <a:gs pos="0">
                <a:srgbClr val="38BAD4"/>
              </a:gs>
              <a:gs pos="100000">
                <a:srgbClr val="1A5662"/>
              </a:gs>
            </a:gsLst>
            <a:lin ang="5400000" scaled="1"/>
          </a:gra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16185696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09571" name="Rectangle 2"/>
          <p:cNvSpPr>
            <a:spLocks noGrp="1" noChangeArrowheads="1"/>
          </p:cNvSpPr>
          <p:nvPr>
            <p:ph type="title" idx="429496729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defRPr/>
            </a:pPr>
            <a:r>
              <a:rPr lang="en-US" dirty="0" err="1" smtClean="0">
                <a:solidFill>
                  <a:schemeClr val="accent4">
                    <a:lumMod val="50000"/>
                  </a:schemeClr>
                </a:solidFill>
                <a:effectLst/>
              </a:rPr>
              <a:t>Agonism</a:t>
            </a:r>
            <a:endParaRPr lang="en-US" dirty="0" smtClean="0">
              <a:solidFill>
                <a:schemeClr val="accent4">
                  <a:lumMod val="50000"/>
                </a:schemeClr>
              </a:solidFill>
              <a:effectLst/>
            </a:endParaRPr>
          </a:p>
        </p:txBody>
      </p:sp>
      <p:sp>
        <p:nvSpPr>
          <p:cNvPr id="109572" name="Rectangle 3"/>
          <p:cNvSpPr>
            <a:spLocks noGrp="1" noChangeArrowheads="1"/>
          </p:cNvSpPr>
          <p:nvPr>
            <p:ph type="body" idx="4294967295"/>
          </p:nvPr>
        </p:nvSpPr>
        <p:spPr>
          <a:xfrm>
            <a:off x="762000" y="1143000"/>
            <a:ext cx="7086600" cy="5410200"/>
          </a:xfrm>
        </p:spPr>
        <p:txBody>
          <a:bodyPr>
            <a:normAutofit fontScale="92500" lnSpcReduction="10000"/>
          </a:bodyPr>
          <a:lstStyle/>
          <a:p>
            <a:pPr eaLnBrk="1" hangingPunct="1">
              <a:defRPr/>
            </a:pPr>
            <a:r>
              <a:rPr lang="en-US" dirty="0" smtClean="0">
                <a:solidFill>
                  <a:schemeClr val="accent1">
                    <a:lumMod val="50000"/>
                  </a:schemeClr>
                </a:solidFill>
              </a:rPr>
              <a:t>When a drug mimics or intensifies the effects of a naturally occurring neurotransmitter at a specific receptor site, it is an agonist (and the process is </a:t>
            </a:r>
            <a:r>
              <a:rPr lang="en-US" dirty="0" err="1" smtClean="0">
                <a:solidFill>
                  <a:schemeClr val="accent1">
                    <a:lumMod val="50000"/>
                  </a:schemeClr>
                </a:solidFill>
              </a:rPr>
              <a:t>agonism</a:t>
            </a:r>
            <a:r>
              <a:rPr lang="en-US" dirty="0" smtClean="0">
                <a:solidFill>
                  <a:schemeClr val="accent1">
                    <a:lumMod val="50000"/>
                  </a:schemeClr>
                </a:solidFill>
              </a:rPr>
              <a:t>)</a:t>
            </a:r>
          </a:p>
          <a:p>
            <a:pPr eaLnBrk="1" hangingPunct="1">
              <a:defRPr/>
            </a:pPr>
            <a:r>
              <a:rPr lang="en-US" dirty="0" smtClean="0">
                <a:solidFill>
                  <a:schemeClr val="accent1">
                    <a:lumMod val="50000"/>
                  </a:schemeClr>
                </a:solidFill>
              </a:rPr>
              <a:t>More specifically, this is direct </a:t>
            </a:r>
            <a:r>
              <a:rPr lang="en-US" dirty="0" err="1" smtClean="0">
                <a:solidFill>
                  <a:schemeClr val="accent1">
                    <a:lumMod val="50000"/>
                  </a:schemeClr>
                </a:solidFill>
              </a:rPr>
              <a:t>agonism</a:t>
            </a:r>
            <a:r>
              <a:rPr lang="en-US" dirty="0" smtClean="0">
                <a:solidFill>
                  <a:schemeClr val="accent1">
                    <a:lumMod val="50000"/>
                  </a:schemeClr>
                </a:solidFill>
              </a:rPr>
              <a:t>, since it has a direct physiologic effect on the receptor – specifically, the receptor is the </a:t>
            </a:r>
            <a:r>
              <a:rPr lang="en-US" u="sng" dirty="0" smtClean="0">
                <a:solidFill>
                  <a:schemeClr val="accent1">
                    <a:lumMod val="50000"/>
                  </a:schemeClr>
                </a:solidFill>
              </a:rPr>
              <a:t>substrate</a:t>
            </a:r>
            <a:r>
              <a:rPr lang="en-US" dirty="0" smtClean="0">
                <a:solidFill>
                  <a:schemeClr val="accent1">
                    <a:lumMod val="50000"/>
                  </a:schemeClr>
                </a:solidFill>
              </a:rPr>
              <a:t> for the drug</a:t>
            </a:r>
          </a:p>
          <a:p>
            <a:pPr eaLnBrk="1" hangingPunct="1">
              <a:defRPr/>
            </a:pPr>
            <a:r>
              <a:rPr lang="en-US" dirty="0" smtClean="0">
                <a:solidFill>
                  <a:schemeClr val="accent1">
                    <a:lumMod val="50000"/>
                  </a:schemeClr>
                </a:solidFill>
              </a:rPr>
              <a:t>Example: clonidine (</a:t>
            </a:r>
            <a:r>
              <a:rPr lang="en-US" dirty="0" err="1" smtClean="0">
                <a:solidFill>
                  <a:schemeClr val="accent1">
                    <a:lumMod val="50000"/>
                  </a:schemeClr>
                </a:solidFill>
              </a:rPr>
              <a:t>Catapres</a:t>
            </a:r>
            <a:r>
              <a:rPr lang="en-US" dirty="0" smtClean="0">
                <a:solidFill>
                  <a:schemeClr val="accent1">
                    <a:lumMod val="50000"/>
                  </a:schemeClr>
                </a:solidFill>
              </a:rPr>
              <a:t>) and </a:t>
            </a:r>
            <a:r>
              <a:rPr lang="en-US" dirty="0" err="1" smtClean="0">
                <a:solidFill>
                  <a:schemeClr val="accent1">
                    <a:lumMod val="50000"/>
                  </a:schemeClr>
                </a:solidFill>
              </a:rPr>
              <a:t>guanfacine</a:t>
            </a:r>
            <a:r>
              <a:rPr lang="en-US" dirty="0" smtClean="0">
                <a:solidFill>
                  <a:schemeClr val="accent1">
                    <a:lumMod val="50000"/>
                  </a:schemeClr>
                </a:solidFill>
              </a:rPr>
              <a:t> (</a:t>
            </a:r>
            <a:r>
              <a:rPr lang="en-US" dirty="0" err="1" smtClean="0">
                <a:solidFill>
                  <a:schemeClr val="accent1">
                    <a:lumMod val="50000"/>
                  </a:schemeClr>
                </a:solidFill>
              </a:rPr>
              <a:t>Tenex</a:t>
            </a:r>
            <a:r>
              <a:rPr lang="en-US" dirty="0" smtClean="0">
                <a:solidFill>
                  <a:schemeClr val="accent1">
                    <a:lumMod val="50000"/>
                  </a:schemeClr>
                </a:solidFill>
              </a:rPr>
              <a:t>, </a:t>
            </a:r>
            <a:r>
              <a:rPr lang="en-US" dirty="0" err="1" smtClean="0">
                <a:solidFill>
                  <a:schemeClr val="accent1">
                    <a:lumMod val="50000"/>
                  </a:schemeClr>
                </a:solidFill>
              </a:rPr>
              <a:t>Intuniv</a:t>
            </a:r>
            <a:r>
              <a:rPr lang="en-US" dirty="0" smtClean="0">
                <a:solidFill>
                  <a:schemeClr val="accent1">
                    <a:lumMod val="50000"/>
                  </a:schemeClr>
                </a:solidFill>
              </a:rPr>
              <a:t>) are agonists at </a:t>
            </a:r>
            <a:r>
              <a:rPr lang="el-GR" dirty="0" smtClean="0">
                <a:solidFill>
                  <a:schemeClr val="accent1">
                    <a:lumMod val="50000"/>
                  </a:schemeClr>
                </a:solidFill>
                <a:latin typeface="Trebuchet MS"/>
              </a:rPr>
              <a:t>α</a:t>
            </a:r>
            <a:r>
              <a:rPr lang="en-US" baseline="-25000" dirty="0" smtClean="0">
                <a:solidFill>
                  <a:schemeClr val="accent1">
                    <a:lumMod val="50000"/>
                  </a:schemeClr>
                </a:solidFill>
                <a:latin typeface="Trebuchet MS"/>
              </a:rPr>
              <a:t>2A </a:t>
            </a:r>
            <a:r>
              <a:rPr lang="en-US" dirty="0" err="1" smtClean="0">
                <a:solidFill>
                  <a:schemeClr val="accent1">
                    <a:lumMod val="50000"/>
                  </a:schemeClr>
                </a:solidFill>
                <a:latin typeface="Trebuchet MS"/>
              </a:rPr>
              <a:t>autoreceptors</a:t>
            </a:r>
            <a:r>
              <a:rPr lang="en-US" dirty="0" smtClean="0">
                <a:solidFill>
                  <a:schemeClr val="accent1">
                    <a:lumMod val="50000"/>
                  </a:schemeClr>
                </a:solidFill>
                <a:latin typeface="Trebuchet MS"/>
              </a:rPr>
              <a:t> (which inhibits sympathetic arousal, lowering blood pressure, facilitating relaxation and sleep, and facilitating attentional mechanisms in the prefrontal cortex. </a:t>
            </a:r>
            <a:endParaRPr lang="en-US" sz="2000" baseline="-25000" dirty="0" smtClean="0">
              <a:solidFill>
                <a:schemeClr val="accent1">
                  <a:lumMod val="50000"/>
                </a:schemeClr>
              </a:solidFill>
            </a:endParaRPr>
          </a:p>
        </p:txBody>
      </p:sp>
      <p:sp>
        <p:nvSpPr>
          <p:cNvPr id="2" name="TextBox 1"/>
          <p:cNvSpPr txBox="1"/>
          <p:nvPr/>
        </p:nvSpPr>
        <p:spPr>
          <a:xfrm>
            <a:off x="8153400" y="5029200"/>
            <a:ext cx="990600" cy="861774"/>
          </a:xfrm>
          <a:prstGeom prst="rect">
            <a:avLst/>
          </a:prstGeom>
          <a:solidFill>
            <a:schemeClr val="accent5">
              <a:lumMod val="75000"/>
            </a:schemeClr>
          </a:solidFill>
          <a:ln>
            <a:solidFill>
              <a:schemeClr val="accent2">
                <a:lumMod val="20000"/>
                <a:lumOff val="80000"/>
              </a:schemeClr>
            </a:solidFill>
          </a:ln>
        </p:spPr>
        <p:txBody>
          <a:bodyPr wrap="square" rtlCol="0">
            <a:spAutoFit/>
          </a:bodyPr>
          <a:lstStyle/>
          <a:p>
            <a:r>
              <a:rPr lang="el-GR" sz="1000" dirty="0" smtClean="0">
                <a:solidFill>
                  <a:schemeClr val="accent2">
                    <a:lumMod val="20000"/>
                    <a:lumOff val="80000"/>
                  </a:schemeClr>
                </a:solidFill>
                <a:latin typeface="Trebuchet MS"/>
              </a:rPr>
              <a:t>α</a:t>
            </a:r>
            <a:r>
              <a:rPr lang="en-US" sz="1000" dirty="0" smtClean="0">
                <a:solidFill>
                  <a:schemeClr val="accent2">
                    <a:lumMod val="20000"/>
                    <a:lumOff val="80000"/>
                  </a:schemeClr>
                </a:solidFill>
                <a:latin typeface="Trebuchet MS"/>
              </a:rPr>
              <a:t> &amp; </a:t>
            </a:r>
            <a:r>
              <a:rPr lang="el-GR" sz="1000" dirty="0" smtClean="0">
                <a:solidFill>
                  <a:schemeClr val="accent2">
                    <a:lumMod val="20000"/>
                    <a:lumOff val="80000"/>
                  </a:schemeClr>
                </a:solidFill>
                <a:latin typeface="Trebuchet MS"/>
              </a:rPr>
              <a:t>β</a:t>
            </a:r>
            <a:r>
              <a:rPr lang="en-US" sz="1000" dirty="0" smtClean="0">
                <a:solidFill>
                  <a:schemeClr val="accent2">
                    <a:lumMod val="20000"/>
                    <a:lumOff val="80000"/>
                  </a:schemeClr>
                </a:solidFill>
                <a:latin typeface="Trebuchet MS"/>
              </a:rPr>
              <a:t> receptors are two different kinds of NE receptors</a:t>
            </a:r>
            <a:endParaRPr lang="en-US" sz="1000" dirty="0">
              <a:solidFill>
                <a:schemeClr val="accent2">
                  <a:lumMod val="20000"/>
                  <a:lumOff val="80000"/>
                </a:schemeClr>
              </a:solidFill>
            </a:endParaRPr>
          </a:p>
        </p:txBody>
      </p:sp>
    </p:spTree>
    <p:extLst>
      <p:ext uri="{BB962C8B-B14F-4D97-AF65-F5344CB8AC3E}">
        <p14:creationId xmlns:p14="http://schemas.microsoft.com/office/powerpoint/2010/main" xmlns="" val="1087575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mtClean="0">
                <a:solidFill>
                  <a:schemeClr val="bg2">
                    <a:lumMod val="25000"/>
                  </a:schemeClr>
                </a:solidFill>
                <a:latin typeface="Century Gothic" pitchFamily="34" charset="0"/>
              </a:rPr>
              <a:t>Novel text copyright S. E. Ball &amp; L.H. Ball, All Rights Reserved</a:t>
            </a:r>
            <a:endParaRPr lang="en-US" dirty="0">
              <a:solidFill>
                <a:schemeClr val="bg2">
                  <a:lumMod val="25000"/>
                </a:schemeClr>
              </a:solidFill>
              <a:latin typeface="Century Gothic" pitchFamily="34" charset="0"/>
            </a:endParaRPr>
          </a:p>
        </p:txBody>
      </p:sp>
      <p:sp>
        <p:nvSpPr>
          <p:cNvPr id="154627" name="Rectangle 2"/>
          <p:cNvSpPr>
            <a:spLocks noGrp="1" noChangeArrowheads="1"/>
          </p:cNvSpPr>
          <p:nvPr>
            <p:ph type="title"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normAutofit fontScale="90000"/>
          </a:bodyPr>
          <a:lstStyle/>
          <a:p>
            <a:pPr eaLnBrk="1" hangingPunct="1"/>
            <a:r>
              <a:rPr lang="en-US" dirty="0" err="1" smtClean="0">
                <a:effectLst/>
              </a:rPr>
              <a:t>Agonism</a:t>
            </a:r>
            <a:r>
              <a:rPr lang="en-US" dirty="0" smtClean="0">
                <a:effectLst/>
              </a:rPr>
              <a:t>: </a:t>
            </a:r>
            <a:br>
              <a:rPr lang="en-US" dirty="0" smtClean="0">
                <a:effectLst/>
              </a:rPr>
            </a:br>
            <a:r>
              <a:rPr lang="en-US" dirty="0" smtClean="0">
                <a:effectLst/>
              </a:rPr>
              <a:t>Clumsy But Informative Model</a:t>
            </a:r>
          </a:p>
        </p:txBody>
      </p:sp>
      <p:sp>
        <p:nvSpPr>
          <p:cNvPr id="120835" name="Rectangle 3"/>
          <p:cNvSpPr>
            <a:spLocks noChangeArrowheads="1"/>
          </p:cNvSpPr>
          <p:nvPr/>
        </p:nvSpPr>
        <p:spPr bwMode="auto">
          <a:xfrm>
            <a:off x="1752600" y="1981200"/>
            <a:ext cx="5029200" cy="3276600"/>
          </a:xfrm>
          <a:prstGeom prst="rect">
            <a:avLst/>
          </a:prstGeom>
          <a:solidFill>
            <a:srgbClr val="FFFF00"/>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120836" name="Rectangle 4"/>
          <p:cNvSpPr>
            <a:spLocks noChangeArrowheads="1"/>
          </p:cNvSpPr>
          <p:nvPr/>
        </p:nvSpPr>
        <p:spPr bwMode="auto">
          <a:xfrm>
            <a:off x="1828800" y="2133600"/>
            <a:ext cx="1371600" cy="21336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120837" name="Oval 5" descr="Trellis"/>
          <p:cNvSpPr>
            <a:spLocks noChangeArrowheads="1"/>
          </p:cNvSpPr>
          <p:nvPr/>
        </p:nvSpPr>
        <p:spPr bwMode="auto">
          <a:xfrm>
            <a:off x="3429000" y="2667000"/>
            <a:ext cx="3276600" cy="1524000"/>
          </a:xfrm>
          <a:prstGeom prst="ellipse">
            <a:avLst/>
          </a:prstGeom>
          <a:pattFill prst="trellis">
            <a:fgClr>
              <a:schemeClr val="accent1"/>
            </a:fgClr>
            <a:bgClr>
              <a:srgbClr val="FFFFFF"/>
            </a:bgClr>
          </a:pattFill>
          <a:ln w="9525">
            <a:solidFill>
              <a:schemeClr val="tx1"/>
            </a:solidFill>
            <a:round/>
            <a:headEnd/>
            <a:tailEnd/>
          </a:ln>
        </p:spPr>
        <p:txBody>
          <a:bodyPr wrap="none" anchor="ctr"/>
          <a:lstStyle/>
          <a:p>
            <a:pPr eaLnBrk="0" hangingPunct="0"/>
            <a:endParaRPr lang="en-US">
              <a:latin typeface="Arial" charset="0"/>
            </a:endParaRPr>
          </a:p>
        </p:txBody>
      </p:sp>
      <p:sp>
        <p:nvSpPr>
          <p:cNvPr id="120838" name="Text Box 6"/>
          <p:cNvSpPr txBox="1">
            <a:spLocks noChangeArrowheads="1"/>
          </p:cNvSpPr>
          <p:nvPr/>
        </p:nvSpPr>
        <p:spPr bwMode="auto">
          <a:xfrm>
            <a:off x="3505200" y="4495800"/>
            <a:ext cx="1828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kumimoji="1" lang="en-US">
                <a:latin typeface="Arial" charset="0"/>
              </a:rPr>
              <a:t>Receptor Sites</a:t>
            </a:r>
          </a:p>
        </p:txBody>
      </p:sp>
      <p:sp>
        <p:nvSpPr>
          <p:cNvPr id="120839" name="Text Box 7"/>
          <p:cNvSpPr txBox="1">
            <a:spLocks noChangeArrowheads="1"/>
          </p:cNvSpPr>
          <p:nvPr/>
        </p:nvSpPr>
        <p:spPr bwMode="auto">
          <a:xfrm>
            <a:off x="1905000" y="2667000"/>
            <a:ext cx="1295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kumimoji="1" lang="en-US">
                <a:latin typeface="Arial" charset="0"/>
              </a:rPr>
              <a:t>Normal Action of NT</a:t>
            </a:r>
          </a:p>
        </p:txBody>
      </p:sp>
      <p:sp>
        <p:nvSpPr>
          <p:cNvPr id="120840" name="Text Box 8"/>
          <p:cNvSpPr txBox="1">
            <a:spLocks noChangeArrowheads="1"/>
          </p:cNvSpPr>
          <p:nvPr/>
        </p:nvSpPr>
        <p:spPr bwMode="auto">
          <a:xfrm>
            <a:off x="3657600" y="31242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kumimoji="1" lang="en-US">
                <a:latin typeface="Arial" charset="0"/>
              </a:rPr>
              <a:t>Action of Agonistic Drug</a:t>
            </a:r>
          </a:p>
        </p:txBody>
      </p:sp>
    </p:spTree>
    <p:extLst>
      <p:ext uri="{BB962C8B-B14F-4D97-AF65-F5344CB8AC3E}">
        <p14:creationId xmlns:p14="http://schemas.microsoft.com/office/powerpoint/2010/main" xmlns="" val="2211089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additive="base">
                                        <p:cTn id="7" dur="500" fill="hold"/>
                                        <p:tgtEl>
                                          <p:spTgt spid="120835"/>
                                        </p:tgtEl>
                                        <p:attrNameLst>
                                          <p:attrName>ppt_x</p:attrName>
                                        </p:attrNameLst>
                                      </p:cBhvr>
                                      <p:tavLst>
                                        <p:tav tm="0">
                                          <p:val>
                                            <p:strVal val="0-#ppt_w/2"/>
                                          </p:val>
                                        </p:tav>
                                        <p:tav tm="100000">
                                          <p:val>
                                            <p:strVal val="#ppt_x"/>
                                          </p:val>
                                        </p:tav>
                                      </p:tavLst>
                                    </p:anim>
                                    <p:anim calcmode="lin" valueType="num">
                                      <p:cBhvr additive="base">
                                        <p:cTn id="8" dur="500" fill="hold"/>
                                        <p:tgtEl>
                                          <p:spTgt spid="1208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8"/>
                                        </p:tgtEl>
                                        <p:attrNameLst>
                                          <p:attrName>style.visibility</p:attrName>
                                        </p:attrNameLst>
                                      </p:cBhvr>
                                      <p:to>
                                        <p:strVal val="visible"/>
                                      </p:to>
                                    </p:set>
                                    <p:anim calcmode="lin" valueType="num">
                                      <p:cBhvr additive="base">
                                        <p:cTn id="13" dur="500" fill="hold"/>
                                        <p:tgtEl>
                                          <p:spTgt spid="120838"/>
                                        </p:tgtEl>
                                        <p:attrNameLst>
                                          <p:attrName>ppt_x</p:attrName>
                                        </p:attrNameLst>
                                      </p:cBhvr>
                                      <p:tavLst>
                                        <p:tav tm="0">
                                          <p:val>
                                            <p:strVal val="0-#ppt_w/2"/>
                                          </p:val>
                                        </p:tav>
                                        <p:tav tm="100000">
                                          <p:val>
                                            <p:strVal val="#ppt_x"/>
                                          </p:val>
                                        </p:tav>
                                      </p:tavLst>
                                    </p:anim>
                                    <p:anim calcmode="lin" valueType="num">
                                      <p:cBhvr additive="base">
                                        <p:cTn id="14" dur="500" fill="hold"/>
                                        <p:tgtEl>
                                          <p:spTgt spid="1208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0839"/>
                                        </p:tgtEl>
                                        <p:attrNameLst>
                                          <p:attrName>style.visibility</p:attrName>
                                        </p:attrNameLst>
                                      </p:cBhvr>
                                      <p:to>
                                        <p:strVal val="visible"/>
                                      </p:to>
                                    </p:set>
                                    <p:animEffect transition="in" filter="blinds(horizontal)">
                                      <p:cBhvr>
                                        <p:cTn id="19" dur="500"/>
                                        <p:tgtEl>
                                          <p:spTgt spid="12083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0836"/>
                                        </p:tgtEl>
                                        <p:attrNameLst>
                                          <p:attrName>style.visibility</p:attrName>
                                        </p:attrNameLst>
                                      </p:cBhvr>
                                      <p:to>
                                        <p:strVal val="visible"/>
                                      </p:to>
                                    </p:set>
                                    <p:animEffect transition="in" filter="dissolve">
                                      <p:cBhvr>
                                        <p:cTn id="24" dur="500"/>
                                        <p:tgtEl>
                                          <p:spTgt spid="1208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0837"/>
                                        </p:tgtEl>
                                        <p:attrNameLst>
                                          <p:attrName>style.visibility</p:attrName>
                                        </p:attrNameLst>
                                      </p:cBhvr>
                                      <p:to>
                                        <p:strVal val="visible"/>
                                      </p:to>
                                    </p:set>
                                    <p:animEffect transition="in" filter="dissolve">
                                      <p:cBhvr>
                                        <p:cTn id="29" dur="500"/>
                                        <p:tgtEl>
                                          <p:spTgt spid="1208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0840"/>
                                        </p:tgtEl>
                                        <p:attrNameLst>
                                          <p:attrName>style.visibility</p:attrName>
                                        </p:attrNameLst>
                                      </p:cBhvr>
                                      <p:to>
                                        <p:strVal val="visible"/>
                                      </p:to>
                                    </p:set>
                                    <p:anim calcmode="lin" valueType="num">
                                      <p:cBhvr additive="base">
                                        <p:cTn id="34" dur="500" fill="hold"/>
                                        <p:tgtEl>
                                          <p:spTgt spid="120840"/>
                                        </p:tgtEl>
                                        <p:attrNameLst>
                                          <p:attrName>ppt_x</p:attrName>
                                        </p:attrNameLst>
                                      </p:cBhvr>
                                      <p:tavLst>
                                        <p:tav tm="0">
                                          <p:val>
                                            <p:strVal val="0-#ppt_w/2"/>
                                          </p:val>
                                        </p:tav>
                                        <p:tav tm="100000">
                                          <p:val>
                                            <p:strVal val="#ppt_x"/>
                                          </p:val>
                                        </p:tav>
                                      </p:tavLst>
                                    </p:anim>
                                    <p:anim calcmode="lin" valueType="num">
                                      <p:cBhvr additive="base">
                                        <p:cTn id="35" dur="500" fill="hold"/>
                                        <p:tgtEl>
                                          <p:spTgt spid="1208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nimBg="1"/>
      <p:bldP spid="120836" grpId="0" animBg="1"/>
      <p:bldP spid="120837" grpId="0" animBg="1"/>
      <p:bldP spid="120838" grpId="0" autoUpdateAnimBg="0"/>
      <p:bldP spid="120839" grpId="0"/>
      <p:bldP spid="12084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Antagonists</a:t>
            </a:r>
            <a:endParaRPr lang="en-US" dirty="0"/>
          </a:p>
        </p:txBody>
      </p:sp>
      <p:sp>
        <p:nvSpPr>
          <p:cNvPr id="3" name="Text Placeholder 2"/>
          <p:cNvSpPr>
            <a:spLocks noGrp="1"/>
          </p:cNvSpPr>
          <p:nvPr>
            <p:ph type="body" idx="1"/>
          </p:nvPr>
        </p:nvSpPr>
        <p:spPr>
          <a:ln>
            <a:noFill/>
          </a:ln>
        </p:spPr>
        <p:txBody>
          <a:bodyPr/>
          <a:lstStyle/>
          <a:p>
            <a:r>
              <a:rPr lang="en-US" dirty="0" smtClean="0"/>
              <a:t>Okay, </a:t>
            </a:r>
            <a:r>
              <a:rPr lang="en-US" dirty="0" smtClean="0"/>
              <a:t>Blockers, </a:t>
            </a:r>
            <a:r>
              <a:rPr lang="en-US" dirty="0" smtClean="0"/>
              <a:t>if You Prefer</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29192641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4"/>
          <p:cNvSpPr>
            <a:spLocks noGrp="1"/>
          </p:cNvSpPr>
          <p:nvPr>
            <p:ph type="ftr" sz="quarter" idx="11"/>
          </p:nvPr>
        </p:nvSpPr>
        <p:spPr bwMode="auto">
          <a:xfrm>
            <a:off x="2547938" y="6416675"/>
            <a:ext cx="28479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12643" name="Rectangle 2"/>
          <p:cNvSpPr>
            <a:spLocks noGrp="1"/>
          </p:cNvSpPr>
          <p:nvPr>
            <p:ph type="title"/>
          </p:nvPr>
        </p:nvSpPr>
        <p:spPr bwMode="auto">
          <a:xfrm>
            <a:off x="457200" y="-76200"/>
            <a:ext cx="8229600" cy="9144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eaLnBrk="1" hangingPunct="1">
              <a:defRPr/>
            </a:pPr>
            <a:r>
              <a:rPr lang="en-US" sz="3600" dirty="0" err="1" smtClean="0">
                <a:solidFill>
                  <a:schemeClr val="accent2">
                    <a:lumMod val="50000"/>
                  </a:schemeClr>
                </a:solidFill>
                <a:effectLst/>
              </a:rPr>
              <a:t>Eccles</a:t>
            </a:r>
            <a:r>
              <a:rPr lang="en-US" sz="3600" dirty="0" smtClean="0">
                <a:solidFill>
                  <a:schemeClr val="accent2">
                    <a:lumMod val="50000"/>
                  </a:schemeClr>
                </a:solidFill>
                <a:effectLst/>
              </a:rPr>
              <a:t>’ Lock and Key Model: Drugs</a:t>
            </a:r>
          </a:p>
        </p:txBody>
      </p:sp>
      <p:sp>
        <p:nvSpPr>
          <p:cNvPr id="112644" name="Rectangle 3"/>
          <p:cNvSpPr>
            <a:spLocks noGrp="1"/>
          </p:cNvSpPr>
          <p:nvPr>
            <p:ph type="body" idx="1"/>
          </p:nvPr>
        </p:nvSpPr>
        <p:spPr>
          <a:xfrm>
            <a:off x="457200" y="838200"/>
            <a:ext cx="7391400" cy="1752600"/>
          </a:xfrm>
        </p:spPr>
        <p:txBody>
          <a:bodyPr/>
          <a:lstStyle/>
          <a:p>
            <a:pPr eaLnBrk="1" hangingPunct="1">
              <a:lnSpc>
                <a:spcPct val="90000"/>
              </a:lnSpc>
              <a:defRPr/>
            </a:pPr>
            <a:r>
              <a:rPr lang="en-US" sz="2000" dirty="0" smtClean="0">
                <a:solidFill>
                  <a:schemeClr val="bg2">
                    <a:lumMod val="25000"/>
                  </a:schemeClr>
                </a:solidFill>
              </a:rPr>
              <a:t>Some other agents from outside the body (also drugs) can occupy the receptor sites on the postsynaptic cell but cannot turn the tumblers. They are called </a:t>
            </a:r>
            <a:r>
              <a:rPr lang="en-US" sz="2000" b="1" dirty="0" smtClean="0">
                <a:solidFill>
                  <a:schemeClr val="bg2">
                    <a:lumMod val="25000"/>
                  </a:schemeClr>
                </a:solidFill>
              </a:rPr>
              <a:t>antagonists</a:t>
            </a:r>
            <a:r>
              <a:rPr lang="en-US" sz="2000" dirty="0" smtClean="0">
                <a:solidFill>
                  <a:schemeClr val="bg2">
                    <a:lumMod val="25000"/>
                  </a:schemeClr>
                </a:solidFill>
              </a:rPr>
              <a:t>, and they block the actions of the naturally occurring NT (which does not have as many receptor sites to occupy, and thus has its normal action slowed or blocked.</a:t>
            </a:r>
          </a:p>
        </p:txBody>
      </p:sp>
      <p:sp>
        <p:nvSpPr>
          <p:cNvPr id="156677"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6678"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6679" name="Rectangle 6"/>
          <p:cNvSpPr>
            <a:spLocks noChangeArrowheads="1"/>
          </p:cNvSpPr>
          <p:nvPr/>
        </p:nvSpPr>
        <p:spPr bwMode="auto">
          <a:xfrm>
            <a:off x="3048000" y="4038600"/>
            <a:ext cx="838200" cy="228600"/>
          </a:xfrm>
          <a:prstGeom prst="rect">
            <a:avLst/>
          </a:prstGeom>
          <a:solidFill>
            <a:srgbClr val="38BAD4"/>
          </a:solidFill>
          <a:ln w="9525">
            <a:solidFill>
              <a:schemeClr val="tx1"/>
            </a:solidFill>
            <a:miter lim="800000"/>
            <a:headEnd/>
            <a:tailEnd/>
          </a:ln>
        </p:spPr>
        <p:txBody>
          <a:bodyPr wrap="none" anchor="ctr"/>
          <a:lstStyle/>
          <a:p>
            <a:endParaRPr lang="en-US"/>
          </a:p>
        </p:txBody>
      </p:sp>
      <p:sp>
        <p:nvSpPr>
          <p:cNvPr id="156680"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8BAD4"/>
          </a:solidFill>
          <a:ln w="9525">
            <a:solidFill>
              <a:schemeClr val="tx1"/>
            </a:solidFill>
            <a:miter lim="800000"/>
            <a:headEnd/>
            <a:tailEnd/>
          </a:ln>
        </p:spPr>
        <p:txBody>
          <a:bodyPr wrap="none" anchor="ctr"/>
          <a:lstStyle/>
          <a:p>
            <a:endParaRPr lang="en-US"/>
          </a:p>
        </p:txBody>
      </p:sp>
      <p:sp>
        <p:nvSpPr>
          <p:cNvPr id="156681" name="Oval 8"/>
          <p:cNvSpPr>
            <a:spLocks noChangeArrowheads="1"/>
          </p:cNvSpPr>
          <p:nvPr/>
        </p:nvSpPr>
        <p:spPr bwMode="auto">
          <a:xfrm>
            <a:off x="3276600" y="4267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56682" name="Line 9"/>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6683" name="Rectangle 10"/>
          <p:cNvSpPr>
            <a:spLocks noChangeArrowheads="1"/>
          </p:cNvSpPr>
          <p:nvPr/>
        </p:nvSpPr>
        <p:spPr bwMode="auto">
          <a:xfrm>
            <a:off x="3048000" y="5029200"/>
            <a:ext cx="914400" cy="457200"/>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156684" name="AutoShape 11"/>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56685" name="Oval 12"/>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56686" name="Text Box 13"/>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56687" name="Text Box 14"/>
          <p:cNvSpPr txBox="1">
            <a:spLocks noChangeArrowheads="1"/>
          </p:cNvSpPr>
          <p:nvPr/>
        </p:nvSpPr>
        <p:spPr bwMode="auto">
          <a:xfrm>
            <a:off x="4419600" y="4038600"/>
            <a:ext cx="37338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dopamine), the first messenger (the “key”)</a:t>
            </a:r>
          </a:p>
        </p:txBody>
      </p:sp>
      <p:sp>
        <p:nvSpPr>
          <p:cNvPr id="156688" name="Text Box 15"/>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156689" name="Text Box 16"/>
          <p:cNvSpPr txBox="1">
            <a:spLocks noChangeArrowheads="1"/>
          </p:cNvSpPr>
          <p:nvPr/>
        </p:nvSpPr>
        <p:spPr bwMode="auto">
          <a:xfrm>
            <a:off x="533400" y="49212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156690" name="Line 17"/>
          <p:cNvSpPr>
            <a:spLocks noChangeShapeType="1"/>
          </p:cNvSpPr>
          <p:nvPr/>
        </p:nvSpPr>
        <p:spPr bwMode="auto">
          <a:xfrm>
            <a:off x="2438400" y="5105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6691" name="Line 18"/>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6692" name="Text Box 19"/>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156693" name="Line 20"/>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6694" name="AutoShape 21"/>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156695" name="Text Box 22"/>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156696" name="Line 23"/>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6697" name="AutoShape 24"/>
          <p:cNvSpPr>
            <a:spLocks noChangeArrowheads="1"/>
          </p:cNvSpPr>
          <p:nvPr/>
        </p:nvSpPr>
        <p:spPr bwMode="auto">
          <a:xfrm>
            <a:off x="3505200" y="4267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56698" name="AutoShape 25"/>
          <p:cNvSpPr>
            <a:spLocks noChangeArrowheads="1"/>
          </p:cNvSpPr>
          <p:nvPr/>
        </p:nvSpPr>
        <p:spPr bwMode="auto">
          <a:xfrm>
            <a:off x="3581400" y="5029200"/>
            <a:ext cx="381000" cy="152400"/>
          </a:xfrm>
          <a:prstGeom prst="parallelogram">
            <a:avLst>
              <a:gd name="adj" fmla="val 62500"/>
            </a:avLst>
          </a:prstGeom>
          <a:solidFill>
            <a:schemeClr val="bg1"/>
          </a:solidFill>
          <a:ln w="9525">
            <a:solidFill>
              <a:schemeClr val="tx1"/>
            </a:solidFill>
            <a:miter lim="800000"/>
            <a:headEnd/>
            <a:tailEnd/>
          </a:ln>
        </p:spPr>
        <p:txBody>
          <a:bodyPr wrap="none" anchor="ctr"/>
          <a:lstStyle/>
          <a:p>
            <a:endParaRPr lang="en-US"/>
          </a:p>
        </p:txBody>
      </p:sp>
      <p:sp>
        <p:nvSpPr>
          <p:cNvPr id="156699" name="Rectangle 26"/>
          <p:cNvSpPr>
            <a:spLocks noChangeArrowheads="1"/>
          </p:cNvSpPr>
          <p:nvPr/>
        </p:nvSpPr>
        <p:spPr bwMode="auto">
          <a:xfrm>
            <a:off x="1676400" y="4114800"/>
            <a:ext cx="838200" cy="228600"/>
          </a:xfrm>
          <a:prstGeom prst="rect">
            <a:avLst/>
          </a:prstGeom>
          <a:gradFill rotWithShape="1">
            <a:gsLst>
              <a:gs pos="0">
                <a:srgbClr val="38BAD4"/>
              </a:gs>
              <a:gs pos="100000">
                <a:srgbClr val="1A5662"/>
              </a:gs>
            </a:gsLst>
            <a:lin ang="5400000" scaled="1"/>
          </a:gradFill>
          <a:ln w="9525">
            <a:solidFill>
              <a:schemeClr val="tx1"/>
            </a:solidFill>
            <a:miter lim="800000"/>
            <a:headEnd/>
            <a:tailEnd/>
          </a:ln>
        </p:spPr>
        <p:txBody>
          <a:bodyPr wrap="none" anchor="ctr"/>
          <a:lstStyle/>
          <a:p>
            <a:endParaRPr lang="en-US"/>
          </a:p>
        </p:txBody>
      </p:sp>
      <p:sp>
        <p:nvSpPr>
          <p:cNvPr id="156700" name="AutoShape 29"/>
          <p:cNvSpPr>
            <a:spLocks noChangeArrowheads="1"/>
          </p:cNvSpPr>
          <p:nvPr/>
        </p:nvSpPr>
        <p:spPr bwMode="auto">
          <a:xfrm>
            <a:off x="2133600" y="43434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56701" name="Rectangle 30"/>
          <p:cNvSpPr>
            <a:spLocks noChangeArrowheads="1"/>
          </p:cNvSpPr>
          <p:nvPr/>
        </p:nvSpPr>
        <p:spPr bwMode="auto">
          <a:xfrm>
            <a:off x="1981200" y="4343400"/>
            <a:ext cx="76200" cy="304800"/>
          </a:xfrm>
          <a:prstGeom prst="rect">
            <a:avLst/>
          </a:prstGeom>
          <a:solidFill>
            <a:srgbClr val="EDF21A"/>
          </a:solidFill>
          <a:ln w="9525">
            <a:solidFill>
              <a:schemeClr val="tx1"/>
            </a:solidFill>
            <a:miter lim="800000"/>
            <a:headEnd/>
            <a:tailEnd/>
          </a:ln>
        </p:spPr>
        <p:txBody>
          <a:bodyPr wrap="none" anchor="ctr"/>
          <a:lstStyle/>
          <a:p>
            <a:endParaRPr lang="en-US"/>
          </a:p>
        </p:txBody>
      </p:sp>
      <p:sp>
        <p:nvSpPr>
          <p:cNvPr id="156702" name="Text Box 31"/>
          <p:cNvSpPr txBox="1">
            <a:spLocks noChangeArrowheads="1"/>
          </p:cNvSpPr>
          <p:nvPr/>
        </p:nvSpPr>
        <p:spPr bwMode="auto">
          <a:xfrm>
            <a:off x="0" y="3886200"/>
            <a:ext cx="1600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drug </a:t>
            </a:r>
            <a:r>
              <a:rPr lang="en-US" sz="1400"/>
              <a:t>(antagonist), e.g., Haldol</a:t>
            </a:r>
          </a:p>
        </p:txBody>
      </p:sp>
      <p:sp>
        <p:nvSpPr>
          <p:cNvPr id="156703" name="Line 32"/>
          <p:cNvSpPr>
            <a:spLocks noChangeShapeType="1"/>
          </p:cNvSpPr>
          <p:nvPr/>
        </p:nvSpPr>
        <p:spPr bwMode="auto">
          <a:xfrm>
            <a:off x="1371600" y="4191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6704" name="Rectangle 34"/>
          <p:cNvSpPr>
            <a:spLocks noChangeArrowheads="1"/>
          </p:cNvSpPr>
          <p:nvPr/>
        </p:nvSpPr>
        <p:spPr bwMode="auto">
          <a:xfrm>
            <a:off x="2286000" y="4343400"/>
            <a:ext cx="762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52612" name="Rectangle 36"/>
          <p:cNvSpPr>
            <a:spLocks noChangeArrowheads="1"/>
          </p:cNvSpPr>
          <p:nvPr/>
        </p:nvSpPr>
        <p:spPr bwMode="auto">
          <a:xfrm>
            <a:off x="1752600" y="4343400"/>
            <a:ext cx="76200" cy="228600"/>
          </a:xfrm>
          <a:prstGeom prst="rect">
            <a:avLst/>
          </a:prstGeom>
          <a:gradFill rotWithShape="1">
            <a:gsLst>
              <a:gs pos="0">
                <a:schemeClr val="accent1"/>
              </a:gs>
              <a:gs pos="50000">
                <a:srgbClr val="FF9900"/>
              </a:gs>
              <a:gs pos="100000">
                <a:schemeClr val="accent1"/>
              </a:gs>
            </a:gsLst>
            <a:lin ang="5400000" scaled="1"/>
          </a:gradFill>
          <a:ln w="9525">
            <a:solidFill>
              <a:schemeClr val="tx1"/>
            </a:solidFill>
            <a:miter lim="800000"/>
            <a:headEnd/>
            <a:tailEnd/>
          </a:ln>
          <a:effectLst/>
          <a:extLst/>
        </p:spPr>
        <p:txBody>
          <a:bodyPr wrap="none" anchor="ctr"/>
          <a:lstStyle/>
          <a:p>
            <a:pPr>
              <a:defRPr/>
            </a:pPr>
            <a:endParaRPr lang="en-US"/>
          </a:p>
        </p:txBody>
      </p:sp>
    </p:spTree>
    <p:extLst>
      <p:ext uri="{BB962C8B-B14F-4D97-AF65-F5344CB8AC3E}">
        <p14:creationId xmlns:p14="http://schemas.microsoft.com/office/powerpoint/2010/main" xmlns="" val="3344784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4"/>
          <p:cNvSpPr>
            <a:spLocks noGrp="1"/>
          </p:cNvSpPr>
          <p:nvPr>
            <p:ph type="ftr" sz="quarter" idx="11"/>
          </p:nvPr>
        </p:nvSpPr>
        <p:spPr bwMode="auto">
          <a:xfrm>
            <a:off x="2508250" y="6324600"/>
            <a:ext cx="28479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57699" name="Rectangle 2"/>
          <p:cNvSpPr>
            <a:spLocks noGrp="1"/>
          </p:cNvSpPr>
          <p:nvPr>
            <p:ph type="title"/>
          </p:nvPr>
        </p:nvSpPr>
        <p:spPr bwMode="auto">
          <a:xfrm>
            <a:off x="457200" y="-76200"/>
            <a:ext cx="8229600" cy="91440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eaLnBrk="1" hangingPunct="1"/>
            <a:r>
              <a:rPr lang="en-US" sz="3600" smtClean="0">
                <a:effectLst/>
              </a:rPr>
              <a:t>Eccles’ Lock and Key Model: Drugs</a:t>
            </a:r>
          </a:p>
        </p:txBody>
      </p:sp>
      <p:sp>
        <p:nvSpPr>
          <p:cNvPr id="157700" name="Rectangle 3"/>
          <p:cNvSpPr>
            <a:spLocks noGrp="1"/>
          </p:cNvSpPr>
          <p:nvPr>
            <p:ph type="body" idx="1"/>
          </p:nvPr>
        </p:nvSpPr>
        <p:spPr>
          <a:xfrm>
            <a:off x="457200" y="762000"/>
            <a:ext cx="7696200" cy="1752600"/>
          </a:xfrm>
        </p:spPr>
        <p:txBody>
          <a:bodyPr>
            <a:normAutofit fontScale="92500"/>
          </a:bodyPr>
          <a:lstStyle/>
          <a:p>
            <a:pPr eaLnBrk="1" hangingPunct="1"/>
            <a:r>
              <a:rPr lang="en-US" b="1" dirty="0" smtClean="0">
                <a:solidFill>
                  <a:schemeClr val="tx1"/>
                </a:solidFill>
              </a:rPr>
              <a:t>Antagonists</a:t>
            </a:r>
            <a:r>
              <a:rPr lang="en-US" dirty="0" smtClean="0">
                <a:solidFill>
                  <a:schemeClr val="tx1"/>
                </a:solidFill>
              </a:rPr>
              <a:t> occupy the lock, keeping the key from entering, and they do not turn the tumblers, since their molecular structure does not share key elements with that of the normally occurring NT.</a:t>
            </a:r>
          </a:p>
        </p:txBody>
      </p:sp>
      <p:sp>
        <p:nvSpPr>
          <p:cNvPr id="157701"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02"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7703" name="Rectangle 6"/>
          <p:cNvSpPr>
            <a:spLocks noChangeArrowheads="1"/>
          </p:cNvSpPr>
          <p:nvPr/>
        </p:nvSpPr>
        <p:spPr bwMode="auto">
          <a:xfrm>
            <a:off x="3048000" y="4038600"/>
            <a:ext cx="838200" cy="228600"/>
          </a:xfrm>
          <a:prstGeom prst="rect">
            <a:avLst/>
          </a:prstGeom>
          <a:solidFill>
            <a:srgbClr val="38BAD4"/>
          </a:solidFill>
          <a:ln w="9525">
            <a:solidFill>
              <a:schemeClr val="tx1"/>
            </a:solidFill>
            <a:miter lim="800000"/>
            <a:headEnd/>
            <a:tailEnd/>
          </a:ln>
        </p:spPr>
        <p:txBody>
          <a:bodyPr wrap="none" anchor="ctr"/>
          <a:lstStyle/>
          <a:p>
            <a:endParaRPr lang="en-US"/>
          </a:p>
        </p:txBody>
      </p:sp>
      <p:sp>
        <p:nvSpPr>
          <p:cNvPr id="157704"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8BAD4"/>
          </a:solidFill>
          <a:ln w="9525">
            <a:solidFill>
              <a:schemeClr val="tx1"/>
            </a:solidFill>
            <a:miter lim="800000"/>
            <a:headEnd/>
            <a:tailEnd/>
          </a:ln>
        </p:spPr>
        <p:txBody>
          <a:bodyPr wrap="none" anchor="ctr"/>
          <a:lstStyle/>
          <a:p>
            <a:endParaRPr lang="en-US"/>
          </a:p>
        </p:txBody>
      </p:sp>
      <p:sp>
        <p:nvSpPr>
          <p:cNvPr id="157705" name="Oval 8"/>
          <p:cNvSpPr>
            <a:spLocks noChangeArrowheads="1"/>
          </p:cNvSpPr>
          <p:nvPr/>
        </p:nvSpPr>
        <p:spPr bwMode="auto">
          <a:xfrm>
            <a:off x="3276600" y="4267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57706" name="Line 9"/>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07" name="Rectangle 10"/>
          <p:cNvSpPr>
            <a:spLocks noChangeArrowheads="1"/>
          </p:cNvSpPr>
          <p:nvPr/>
        </p:nvSpPr>
        <p:spPr bwMode="auto">
          <a:xfrm>
            <a:off x="3048000" y="5029200"/>
            <a:ext cx="914400" cy="457200"/>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157708" name="AutoShape 11"/>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57709" name="Oval 12"/>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57710" name="Text Box 13"/>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57711" name="Text Box 14"/>
          <p:cNvSpPr txBox="1">
            <a:spLocks noChangeArrowheads="1"/>
          </p:cNvSpPr>
          <p:nvPr/>
        </p:nvSpPr>
        <p:spPr bwMode="auto">
          <a:xfrm>
            <a:off x="4419600" y="4038600"/>
            <a:ext cx="3733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dopamine), the first messenger (the “key”)</a:t>
            </a:r>
          </a:p>
        </p:txBody>
      </p:sp>
      <p:sp>
        <p:nvSpPr>
          <p:cNvPr id="157712" name="Text Box 15"/>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157713" name="Text Box 16"/>
          <p:cNvSpPr txBox="1">
            <a:spLocks noChangeArrowheads="1"/>
          </p:cNvSpPr>
          <p:nvPr/>
        </p:nvSpPr>
        <p:spPr bwMode="auto">
          <a:xfrm>
            <a:off x="533400" y="49212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157714" name="Line 17"/>
          <p:cNvSpPr>
            <a:spLocks noChangeShapeType="1"/>
          </p:cNvSpPr>
          <p:nvPr/>
        </p:nvSpPr>
        <p:spPr bwMode="auto">
          <a:xfrm>
            <a:off x="2438400" y="5105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15" name="Line 18"/>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16" name="Text Box 19"/>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157717" name="Line 20"/>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18" name="AutoShape 21"/>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157719" name="Text Box 22"/>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157720" name="Line 23"/>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7721" name="AutoShape 24"/>
          <p:cNvSpPr>
            <a:spLocks noChangeArrowheads="1"/>
          </p:cNvSpPr>
          <p:nvPr/>
        </p:nvSpPr>
        <p:spPr bwMode="auto">
          <a:xfrm>
            <a:off x="3505200" y="4267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57722" name="AutoShape 25"/>
          <p:cNvSpPr>
            <a:spLocks noChangeArrowheads="1"/>
          </p:cNvSpPr>
          <p:nvPr/>
        </p:nvSpPr>
        <p:spPr bwMode="auto">
          <a:xfrm>
            <a:off x="3581400" y="5029200"/>
            <a:ext cx="381000" cy="152400"/>
          </a:xfrm>
          <a:prstGeom prst="parallelogram">
            <a:avLst>
              <a:gd name="adj" fmla="val 62500"/>
            </a:avLst>
          </a:prstGeom>
          <a:solidFill>
            <a:schemeClr val="bg1"/>
          </a:solidFill>
          <a:ln w="9525">
            <a:solidFill>
              <a:schemeClr val="tx1"/>
            </a:solidFill>
            <a:miter lim="800000"/>
            <a:headEnd/>
            <a:tailEnd/>
          </a:ln>
        </p:spPr>
        <p:txBody>
          <a:bodyPr wrap="none" anchor="ctr"/>
          <a:lstStyle/>
          <a:p>
            <a:endParaRPr lang="en-US"/>
          </a:p>
        </p:txBody>
      </p:sp>
      <p:sp>
        <p:nvSpPr>
          <p:cNvPr id="157723" name="Text Box 29"/>
          <p:cNvSpPr txBox="1">
            <a:spLocks noChangeArrowheads="1"/>
          </p:cNvSpPr>
          <p:nvPr/>
        </p:nvSpPr>
        <p:spPr bwMode="auto">
          <a:xfrm>
            <a:off x="0" y="3886200"/>
            <a:ext cx="1600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drug </a:t>
            </a:r>
            <a:r>
              <a:rPr lang="en-US" sz="1400"/>
              <a:t>(antagonist), e.g., Haldol</a:t>
            </a:r>
          </a:p>
        </p:txBody>
      </p:sp>
      <p:sp>
        <p:nvSpPr>
          <p:cNvPr id="157724" name="Line 30"/>
          <p:cNvSpPr>
            <a:spLocks noChangeShapeType="1"/>
          </p:cNvSpPr>
          <p:nvPr/>
        </p:nvSpPr>
        <p:spPr bwMode="auto">
          <a:xfrm>
            <a:off x="1371600" y="4191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5681" name="Rectangle 33"/>
          <p:cNvSpPr>
            <a:spLocks noChangeArrowheads="1"/>
          </p:cNvSpPr>
          <p:nvPr/>
        </p:nvSpPr>
        <p:spPr bwMode="auto">
          <a:xfrm>
            <a:off x="3124200" y="5029200"/>
            <a:ext cx="76200" cy="228600"/>
          </a:xfrm>
          <a:prstGeom prst="rect">
            <a:avLst/>
          </a:prstGeom>
          <a:gradFill rotWithShape="1">
            <a:gsLst>
              <a:gs pos="0">
                <a:schemeClr val="accent1"/>
              </a:gs>
              <a:gs pos="50000">
                <a:srgbClr val="FF9900"/>
              </a:gs>
              <a:gs pos="100000">
                <a:schemeClr val="accent1"/>
              </a:gs>
            </a:gsLst>
            <a:lin ang="5400000" scaled="1"/>
          </a:gradFill>
          <a:ln w="9525">
            <a:solidFill>
              <a:schemeClr val="tx1"/>
            </a:solidFill>
            <a:miter lim="800000"/>
            <a:headEnd/>
            <a:tailEnd/>
          </a:ln>
          <a:effectLst/>
          <a:extLst/>
        </p:spPr>
        <p:txBody>
          <a:bodyPr wrap="none" anchor="ctr"/>
          <a:lstStyle/>
          <a:p>
            <a:pPr>
              <a:defRPr/>
            </a:pPr>
            <a:endParaRPr lang="en-US"/>
          </a:p>
        </p:txBody>
      </p:sp>
      <p:sp>
        <p:nvSpPr>
          <p:cNvPr id="157726" name="Rectangle 34"/>
          <p:cNvSpPr>
            <a:spLocks noChangeArrowheads="1"/>
          </p:cNvSpPr>
          <p:nvPr/>
        </p:nvSpPr>
        <p:spPr bwMode="auto">
          <a:xfrm>
            <a:off x="3352800" y="5029200"/>
            <a:ext cx="76200" cy="304800"/>
          </a:xfrm>
          <a:prstGeom prst="rect">
            <a:avLst/>
          </a:prstGeom>
          <a:solidFill>
            <a:srgbClr val="EDF21A"/>
          </a:solidFill>
          <a:ln w="9525">
            <a:solidFill>
              <a:schemeClr val="tx1"/>
            </a:solidFill>
            <a:miter lim="800000"/>
            <a:headEnd/>
            <a:tailEnd/>
          </a:ln>
        </p:spPr>
        <p:txBody>
          <a:bodyPr wrap="none" anchor="ctr"/>
          <a:lstStyle/>
          <a:p>
            <a:endParaRPr lang="en-US"/>
          </a:p>
        </p:txBody>
      </p:sp>
      <p:sp>
        <p:nvSpPr>
          <p:cNvPr id="157727" name="AutoShape 35"/>
          <p:cNvSpPr>
            <a:spLocks noChangeArrowheads="1"/>
          </p:cNvSpPr>
          <p:nvPr/>
        </p:nvSpPr>
        <p:spPr bwMode="auto">
          <a:xfrm>
            <a:off x="3581400" y="5029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57728" name="Rectangle 36"/>
          <p:cNvSpPr>
            <a:spLocks noChangeArrowheads="1"/>
          </p:cNvSpPr>
          <p:nvPr/>
        </p:nvSpPr>
        <p:spPr bwMode="auto">
          <a:xfrm>
            <a:off x="3733800" y="5029200"/>
            <a:ext cx="762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57729" name="Rectangle 37"/>
          <p:cNvSpPr>
            <a:spLocks noChangeArrowheads="1"/>
          </p:cNvSpPr>
          <p:nvPr/>
        </p:nvSpPr>
        <p:spPr bwMode="auto">
          <a:xfrm>
            <a:off x="3124200" y="4800600"/>
            <a:ext cx="838200" cy="228600"/>
          </a:xfrm>
          <a:prstGeom prst="rect">
            <a:avLst/>
          </a:prstGeom>
          <a:gradFill rotWithShape="1">
            <a:gsLst>
              <a:gs pos="0">
                <a:srgbClr val="38BAD4"/>
              </a:gs>
              <a:gs pos="100000">
                <a:srgbClr val="1A5662"/>
              </a:gs>
            </a:gsLst>
            <a:lin ang="5400000" scaled="1"/>
          </a:gra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1460265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58723" name="Rectangle 2"/>
          <p:cNvSpPr>
            <a:spLocks noGrp="1" noChangeArrowheads="1"/>
          </p:cNvSpPr>
          <p:nvPr>
            <p:ph type="title" idx="4294967295"/>
          </p:nvPr>
        </p:nvSpPr>
        <p:spPr bwMode="auto">
          <a:xfrm>
            <a:off x="533400" y="0"/>
            <a:ext cx="72390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normAutofit/>
          </a:bodyPr>
          <a:lstStyle/>
          <a:p>
            <a:pPr eaLnBrk="1" hangingPunct="1"/>
            <a:r>
              <a:rPr lang="en-US" sz="4400" dirty="0" smtClean="0">
                <a:solidFill>
                  <a:schemeClr val="tx1"/>
                </a:solidFill>
                <a:effectLst/>
              </a:rPr>
              <a:t>(Silent) Antagonism</a:t>
            </a:r>
          </a:p>
        </p:txBody>
      </p:sp>
      <p:sp>
        <p:nvSpPr>
          <p:cNvPr id="158724" name="Rectangle 3"/>
          <p:cNvSpPr>
            <a:spLocks noGrp="1" noChangeArrowheads="1"/>
          </p:cNvSpPr>
          <p:nvPr>
            <p:ph type="body" idx="4294967295"/>
          </p:nvPr>
        </p:nvSpPr>
        <p:spPr>
          <a:xfrm>
            <a:off x="228600" y="762000"/>
            <a:ext cx="7924800" cy="5791200"/>
          </a:xfrm>
        </p:spPr>
        <p:txBody>
          <a:bodyPr>
            <a:normAutofit fontScale="92500" lnSpcReduction="10000"/>
          </a:bodyPr>
          <a:lstStyle/>
          <a:p>
            <a:pPr eaLnBrk="1" hangingPunct="1"/>
            <a:r>
              <a:rPr lang="en-US" dirty="0" smtClean="0">
                <a:solidFill>
                  <a:schemeClr val="tx1"/>
                </a:solidFill>
              </a:rPr>
              <a:t>When a drug blocks the action of a normally occurring neurotransmitter by competing for available receptor sites </a:t>
            </a:r>
          </a:p>
          <a:p>
            <a:pPr eaLnBrk="1" hangingPunct="1"/>
            <a:r>
              <a:rPr lang="en-US" dirty="0" smtClean="0">
                <a:solidFill>
                  <a:schemeClr val="tx1"/>
                </a:solidFill>
              </a:rPr>
              <a:t>Antagonists typically occupy the receptor sites without duplicating the effects (or producing any effect whatsoever, apart from getting in the way of other active agents, while blocking access to the normally occurring neurotransmitter</a:t>
            </a:r>
          </a:p>
          <a:p>
            <a:pPr eaLnBrk="1" hangingPunct="1"/>
            <a:r>
              <a:rPr lang="en-US" dirty="0" smtClean="0">
                <a:solidFill>
                  <a:schemeClr val="tx1"/>
                </a:solidFill>
              </a:rPr>
              <a:t>If there is no agonist active, there will be no observable effect of the antagonist: It will be “silent,” not even interfering with “constitutive” activity in the receptors.  </a:t>
            </a:r>
          </a:p>
          <a:p>
            <a:pPr eaLnBrk="1" hangingPunct="1"/>
            <a:r>
              <a:rPr lang="en-US" dirty="0" smtClean="0"/>
              <a:t>Example: All classical antipsychotic drugs antagonize D</a:t>
            </a:r>
            <a:r>
              <a:rPr lang="en-US" baseline="-25000" dirty="0" smtClean="0"/>
              <a:t>2</a:t>
            </a:r>
            <a:r>
              <a:rPr lang="en-US" dirty="0" smtClean="0"/>
              <a:t> receptors, which produces the antipsychotic effect </a:t>
            </a:r>
            <a:r>
              <a:rPr lang="en-US" i="1" dirty="0" smtClean="0"/>
              <a:t>and</a:t>
            </a:r>
            <a:r>
              <a:rPr lang="en-US" dirty="0" smtClean="0"/>
              <a:t> the typical side effects (extrapyramidal syndrome, tardive dyskinesia)</a:t>
            </a:r>
            <a:endParaRPr lang="en-US" dirty="0" smtClean="0">
              <a:solidFill>
                <a:schemeClr val="tx1"/>
              </a:solidFill>
            </a:endParaRPr>
          </a:p>
        </p:txBody>
      </p:sp>
    </p:spTree>
    <p:extLst>
      <p:ext uri="{BB962C8B-B14F-4D97-AF65-F5344CB8AC3E}">
        <p14:creationId xmlns:p14="http://schemas.microsoft.com/office/powerpoint/2010/main" xmlns="" val="13067474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59747" name="Rectangle 2"/>
          <p:cNvSpPr>
            <a:spLocks noGrp="1" noChangeArrowheads="1"/>
          </p:cNvSpPr>
          <p:nvPr>
            <p:ph type="title" idx="429496729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normAutofit fontScale="90000"/>
          </a:bodyPr>
          <a:lstStyle/>
          <a:p>
            <a:pPr eaLnBrk="1" hangingPunct="1"/>
            <a:r>
              <a:rPr lang="en-US" dirty="0" smtClean="0">
                <a:effectLst/>
              </a:rPr>
              <a:t>Model of (Silent) Antagonism</a:t>
            </a:r>
          </a:p>
        </p:txBody>
      </p:sp>
      <p:sp>
        <p:nvSpPr>
          <p:cNvPr id="123907" name="Rectangle 3"/>
          <p:cNvSpPr>
            <a:spLocks noChangeArrowheads="1"/>
          </p:cNvSpPr>
          <p:nvPr/>
        </p:nvSpPr>
        <p:spPr bwMode="auto">
          <a:xfrm>
            <a:off x="1752600" y="2057400"/>
            <a:ext cx="5029200" cy="3276600"/>
          </a:xfrm>
          <a:prstGeom prst="rect">
            <a:avLst/>
          </a:prstGeom>
          <a:solidFill>
            <a:srgbClr val="FFFF00"/>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123908" name="Oval 4"/>
          <p:cNvSpPr>
            <a:spLocks noChangeArrowheads="1"/>
          </p:cNvSpPr>
          <p:nvPr/>
        </p:nvSpPr>
        <p:spPr bwMode="auto">
          <a:xfrm>
            <a:off x="1828800" y="2286000"/>
            <a:ext cx="3810000" cy="2362200"/>
          </a:xfrm>
          <a:prstGeom prst="ellipse">
            <a:avLst/>
          </a:prstGeom>
          <a:solidFill>
            <a:srgbClr val="FF9900"/>
          </a:solidFill>
          <a:ln w="9525">
            <a:solidFill>
              <a:schemeClr val="tx1"/>
            </a:solidFill>
            <a:round/>
            <a:headEnd/>
            <a:tailEnd/>
          </a:ln>
        </p:spPr>
        <p:txBody>
          <a:bodyPr wrap="none" anchor="ctr"/>
          <a:lstStyle/>
          <a:p>
            <a:pPr eaLnBrk="0" hangingPunct="0"/>
            <a:endParaRPr lang="en-US">
              <a:latin typeface="Arial" charset="0"/>
            </a:endParaRPr>
          </a:p>
        </p:txBody>
      </p:sp>
      <p:sp>
        <p:nvSpPr>
          <p:cNvPr id="123909" name="Rectangle 5" descr="Wide downward diagonal"/>
          <p:cNvSpPr>
            <a:spLocks noChangeArrowheads="1"/>
          </p:cNvSpPr>
          <p:nvPr/>
        </p:nvSpPr>
        <p:spPr bwMode="auto">
          <a:xfrm>
            <a:off x="2057400" y="2667000"/>
            <a:ext cx="1447800" cy="2133600"/>
          </a:xfrm>
          <a:prstGeom prst="rect">
            <a:avLst/>
          </a:prstGeom>
          <a:pattFill prst="wdDnDiag">
            <a:fgClr>
              <a:schemeClr val="accent1"/>
            </a:fgClr>
            <a:bgClr>
              <a:schemeClr val="accent1"/>
            </a:bgClr>
          </a:pattFill>
          <a:ln w="9525">
            <a:solidFill>
              <a:schemeClr val="tx1"/>
            </a:solidFill>
            <a:miter lim="800000"/>
            <a:headEnd/>
            <a:tailEnd/>
          </a:ln>
        </p:spPr>
        <p:txBody>
          <a:bodyPr wrap="none" anchor="ctr"/>
          <a:lstStyle/>
          <a:p>
            <a:pPr eaLnBrk="0" hangingPunct="0"/>
            <a:endParaRPr lang="en-US">
              <a:latin typeface="Arial" charset="0"/>
            </a:endParaRPr>
          </a:p>
        </p:txBody>
      </p:sp>
      <p:sp>
        <p:nvSpPr>
          <p:cNvPr id="123910" name="Text Box 6"/>
          <p:cNvSpPr txBox="1">
            <a:spLocks noChangeArrowheads="1"/>
          </p:cNvSpPr>
          <p:nvPr/>
        </p:nvSpPr>
        <p:spPr bwMode="auto">
          <a:xfrm>
            <a:off x="2133600" y="3124200"/>
            <a:ext cx="990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kumimoji="1" lang="en-US">
                <a:latin typeface="Arial" charset="0"/>
              </a:rPr>
              <a:t>Normal Action of NT</a:t>
            </a:r>
          </a:p>
        </p:txBody>
      </p:sp>
      <p:sp>
        <p:nvSpPr>
          <p:cNvPr id="123911" name="Rectangle 7"/>
          <p:cNvSpPr>
            <a:spLocks noChangeArrowheads="1"/>
          </p:cNvSpPr>
          <p:nvPr/>
        </p:nvSpPr>
        <p:spPr bwMode="auto">
          <a:xfrm>
            <a:off x="3886200" y="4724400"/>
            <a:ext cx="168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50000"/>
              </a:spcBef>
            </a:pPr>
            <a:r>
              <a:rPr kumimoji="1" lang="en-US">
                <a:latin typeface="Arial" charset="0"/>
              </a:rPr>
              <a:t>Receptor Sites</a:t>
            </a:r>
          </a:p>
        </p:txBody>
      </p:sp>
      <p:sp>
        <p:nvSpPr>
          <p:cNvPr id="123912" name="Text Box 8"/>
          <p:cNvSpPr txBox="1">
            <a:spLocks noChangeArrowheads="1"/>
          </p:cNvSpPr>
          <p:nvPr/>
        </p:nvSpPr>
        <p:spPr bwMode="auto">
          <a:xfrm>
            <a:off x="3657600" y="2819400"/>
            <a:ext cx="16764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spcBef>
                <a:spcPct val="50000"/>
              </a:spcBef>
            </a:pPr>
            <a:r>
              <a:rPr kumimoji="1" lang="en-US">
                <a:solidFill>
                  <a:srgbClr val="FFFF00"/>
                </a:solidFill>
                <a:latin typeface="Arial" charset="0"/>
              </a:rPr>
              <a:t>Receptor Blockade By </a:t>
            </a:r>
          </a:p>
          <a:p>
            <a:pPr>
              <a:spcBef>
                <a:spcPct val="50000"/>
              </a:spcBef>
            </a:pPr>
            <a:r>
              <a:rPr kumimoji="1" lang="en-US">
                <a:solidFill>
                  <a:srgbClr val="FFFF00"/>
                </a:solidFill>
                <a:latin typeface="Arial" charset="0"/>
              </a:rPr>
              <a:t>Antagonistic </a:t>
            </a:r>
          </a:p>
          <a:p>
            <a:pPr>
              <a:spcBef>
                <a:spcPct val="50000"/>
              </a:spcBef>
            </a:pPr>
            <a:r>
              <a:rPr kumimoji="1" lang="en-US">
                <a:solidFill>
                  <a:srgbClr val="FFFF00"/>
                </a:solidFill>
                <a:latin typeface="Arial" charset="0"/>
              </a:rPr>
              <a:t>Drug</a:t>
            </a:r>
            <a:endParaRPr kumimoji="1" lang="en-US">
              <a:latin typeface="Arial" charset="0"/>
            </a:endParaRPr>
          </a:p>
        </p:txBody>
      </p:sp>
    </p:spTree>
    <p:extLst>
      <p:ext uri="{BB962C8B-B14F-4D97-AF65-F5344CB8AC3E}">
        <p14:creationId xmlns:p14="http://schemas.microsoft.com/office/powerpoint/2010/main" xmlns="" val="27315538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barn(outVertical)">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 calcmode="lin" valueType="num">
                                      <p:cBhvr additive="base">
                                        <p:cTn id="12" dur="500" fill="hold"/>
                                        <p:tgtEl>
                                          <p:spTgt spid="123911"/>
                                        </p:tgtEl>
                                        <p:attrNameLst>
                                          <p:attrName>ppt_x</p:attrName>
                                        </p:attrNameLst>
                                      </p:cBhvr>
                                      <p:tavLst>
                                        <p:tav tm="0">
                                          <p:val>
                                            <p:strVal val="0-#ppt_w/2"/>
                                          </p:val>
                                        </p:tav>
                                        <p:tav tm="100000">
                                          <p:val>
                                            <p:strVal val="#ppt_x"/>
                                          </p:val>
                                        </p:tav>
                                      </p:tavLst>
                                    </p:anim>
                                    <p:anim calcmode="lin" valueType="num">
                                      <p:cBhvr additive="base">
                                        <p:cTn id="13" dur="500" fill="hold"/>
                                        <p:tgtEl>
                                          <p:spTgt spid="12391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3908"/>
                                        </p:tgtEl>
                                        <p:attrNameLst>
                                          <p:attrName>style.visibility</p:attrName>
                                        </p:attrNameLst>
                                      </p:cBhvr>
                                      <p:to>
                                        <p:strVal val="visible"/>
                                      </p:to>
                                    </p:set>
                                    <p:animEffect transition="in" filter="dissolve">
                                      <p:cBhvr>
                                        <p:cTn id="18" dur="500"/>
                                        <p:tgtEl>
                                          <p:spTgt spid="1239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3912"/>
                                        </p:tgtEl>
                                        <p:attrNameLst>
                                          <p:attrName>style.visibility</p:attrName>
                                        </p:attrNameLst>
                                      </p:cBhvr>
                                      <p:to>
                                        <p:strVal val="visible"/>
                                      </p:to>
                                    </p:set>
                                    <p:anim calcmode="lin" valueType="num">
                                      <p:cBhvr additive="base">
                                        <p:cTn id="23" dur="500" fill="hold"/>
                                        <p:tgtEl>
                                          <p:spTgt spid="123912"/>
                                        </p:tgtEl>
                                        <p:attrNameLst>
                                          <p:attrName>ppt_x</p:attrName>
                                        </p:attrNameLst>
                                      </p:cBhvr>
                                      <p:tavLst>
                                        <p:tav tm="0">
                                          <p:val>
                                            <p:strVal val="0-#ppt_w/2"/>
                                          </p:val>
                                        </p:tav>
                                        <p:tav tm="100000">
                                          <p:val>
                                            <p:strVal val="#ppt_x"/>
                                          </p:val>
                                        </p:tav>
                                      </p:tavLst>
                                    </p:anim>
                                    <p:anim calcmode="lin" valueType="num">
                                      <p:cBhvr additive="base">
                                        <p:cTn id="24" dur="500" fill="hold"/>
                                        <p:tgtEl>
                                          <p:spTgt spid="12391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3909"/>
                                        </p:tgtEl>
                                        <p:attrNameLst>
                                          <p:attrName>style.visibility</p:attrName>
                                        </p:attrNameLst>
                                      </p:cBhvr>
                                      <p:to>
                                        <p:strVal val="visible"/>
                                      </p:to>
                                    </p:set>
                                    <p:animEffect transition="in" filter="dissolve">
                                      <p:cBhvr>
                                        <p:cTn id="29" dur="500"/>
                                        <p:tgtEl>
                                          <p:spTgt spid="12390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3910"/>
                                        </p:tgtEl>
                                        <p:attrNameLst>
                                          <p:attrName>style.visibility</p:attrName>
                                        </p:attrNameLst>
                                      </p:cBhvr>
                                      <p:to>
                                        <p:strVal val="visible"/>
                                      </p:to>
                                    </p:set>
                                    <p:anim calcmode="lin" valueType="num">
                                      <p:cBhvr additive="base">
                                        <p:cTn id="34" dur="500" fill="hold"/>
                                        <p:tgtEl>
                                          <p:spTgt spid="123910"/>
                                        </p:tgtEl>
                                        <p:attrNameLst>
                                          <p:attrName>ppt_x</p:attrName>
                                        </p:attrNameLst>
                                      </p:cBhvr>
                                      <p:tavLst>
                                        <p:tav tm="0">
                                          <p:val>
                                            <p:strVal val="0-#ppt_w/2"/>
                                          </p:val>
                                        </p:tav>
                                        <p:tav tm="100000">
                                          <p:val>
                                            <p:strVal val="#ppt_x"/>
                                          </p:val>
                                        </p:tav>
                                      </p:tavLst>
                                    </p:anim>
                                    <p:anim calcmode="lin" valueType="num">
                                      <p:cBhvr additive="base">
                                        <p:cTn id="35" dur="500" fill="hold"/>
                                        <p:tgtEl>
                                          <p:spTgt spid="1239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P spid="123908" grpId="0" animBg="1"/>
      <p:bldP spid="123909" grpId="0" animBg="1"/>
      <p:bldP spid="123910" grpId="0" autoUpdateAnimBg="0"/>
      <p:bldP spid="123911" grpId="0" autoUpdateAnimBg="0"/>
      <p:bldP spid="12391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Partial </a:t>
            </a:r>
            <a:r>
              <a:rPr lang="en-US" dirty="0" err="1" smtClean="0"/>
              <a:t>Agonism</a:t>
            </a:r>
            <a:endParaRPr lang="en-US" dirty="0"/>
          </a:p>
        </p:txBody>
      </p:sp>
      <p:sp>
        <p:nvSpPr>
          <p:cNvPr id="6" name="Text Placeholder 5"/>
          <p:cNvSpPr>
            <a:spLocks noGrp="1"/>
          </p:cNvSpPr>
          <p:nvPr>
            <p:ph type="body" idx="1"/>
          </p:nvPr>
        </p:nvSpPr>
        <p:spPr/>
        <p:txBody>
          <a:bodyPr/>
          <a:lstStyle/>
          <a:p>
            <a:r>
              <a:rPr lang="en-US" dirty="0" smtClean="0"/>
              <a:t>One Big Piece of the Future</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389402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Are Considering Attending…</a:t>
            </a:r>
            <a:endParaRPr lang="en-US" dirty="0"/>
          </a:p>
        </p:txBody>
      </p:sp>
      <p:sp>
        <p:nvSpPr>
          <p:cNvPr id="3" name="Content Placeholder 2"/>
          <p:cNvSpPr>
            <a:spLocks noGrp="1"/>
          </p:cNvSpPr>
          <p:nvPr>
            <p:ph idx="1"/>
          </p:nvPr>
        </p:nvSpPr>
        <p:spPr/>
        <p:txBody>
          <a:bodyPr/>
          <a:lstStyle/>
          <a:p>
            <a:r>
              <a:rPr lang="en-US" dirty="0" smtClean="0"/>
              <a:t>There remain a number of gaps in this </a:t>
            </a:r>
            <a:r>
              <a:rPr lang="en-US" dirty="0" err="1" smtClean="0"/>
              <a:t>Powerpoint</a:t>
            </a:r>
            <a:r>
              <a:rPr lang="en-US" baseline="30000" dirty="0" smtClean="0"/>
              <a:t>®</a:t>
            </a:r>
            <a:r>
              <a:rPr lang="en-US" dirty="0" smtClean="0"/>
              <a:t> program, which I intend to fix by the presentation</a:t>
            </a:r>
          </a:p>
          <a:p>
            <a:r>
              <a:rPr lang="en-US" dirty="0" smtClean="0"/>
              <a:t>There is material that I probably need to discard, as it is too detailed and esoteric</a:t>
            </a:r>
          </a:p>
          <a:p>
            <a:r>
              <a:rPr lang="en-US" dirty="0" smtClean="0"/>
              <a:t>I need to get more specific concerning children and adolescents, differences between them an adults, and provide an indication which drugs should not be used with children/adolescents</a:t>
            </a:r>
          </a:p>
          <a:p>
            <a:r>
              <a:rPr lang="en-US" dirty="0" smtClean="0"/>
              <a:t>I probably need some more pictures </a:t>
            </a:r>
            <a:endParaRPr lang="en-US" dirty="0"/>
          </a:p>
        </p:txBody>
      </p:sp>
      <p:sp>
        <p:nvSpPr>
          <p:cNvPr id="4" name="Footer Placeholder 3"/>
          <p:cNvSpPr>
            <a:spLocks noGrp="1"/>
          </p:cNvSpPr>
          <p:nvPr>
            <p:ph type="ftr" sz="quarter" idx="11"/>
          </p:nvPr>
        </p:nvSpPr>
        <p:spPr>
          <a:xfrm>
            <a:off x="1143000" y="6400800"/>
            <a:ext cx="3810000" cy="228600"/>
          </a:xfrm>
        </p:spPr>
        <p:txBody>
          <a:bodyPr/>
          <a:lstStyle/>
          <a:p>
            <a:r>
              <a:rPr lang="en-US" dirty="0" smtClean="0"/>
              <a:t>Novel text copyright S. E. Ball &amp; L.H. Ball, All Rights Reserved</a:t>
            </a:r>
            <a:endParaRPr lang="en-US" dirty="0"/>
          </a:p>
        </p:txBody>
      </p:sp>
      <p:pic>
        <p:nvPicPr>
          <p:cNvPr id="5" name="Picture 4" descr="dumbledore3.jpg"/>
          <p:cNvPicPr>
            <a:picLocks noChangeAspect="1"/>
          </p:cNvPicPr>
          <p:nvPr/>
        </p:nvPicPr>
        <p:blipFill>
          <a:blip r:embed="rId2" cstate="print"/>
          <a:stretch>
            <a:fillRect/>
          </a:stretch>
        </p:blipFill>
        <p:spPr>
          <a:xfrm>
            <a:off x="6096000" y="381000"/>
            <a:ext cx="1371600" cy="112014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4"/>
          <p:cNvSpPr>
            <a:spLocks noGrp="1"/>
          </p:cNvSpPr>
          <p:nvPr>
            <p:ph type="ftr" sz="quarter" idx="11"/>
          </p:nvPr>
        </p:nvSpPr>
        <p:spPr bwMode="auto">
          <a:xfrm>
            <a:off x="2324100" y="6383338"/>
            <a:ext cx="28479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16739" name="Rectangle 2"/>
          <p:cNvSpPr>
            <a:spLocks noGrp="1"/>
          </p:cNvSpPr>
          <p:nvPr>
            <p:ph type="title"/>
          </p:nvPr>
        </p:nvSpPr>
        <p:spPr bwMode="auto">
          <a:xfrm>
            <a:off x="457200" y="-76200"/>
            <a:ext cx="8229600" cy="5334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eaLnBrk="1" hangingPunct="1">
              <a:defRPr/>
            </a:pPr>
            <a:r>
              <a:rPr lang="en-US" sz="3600" dirty="0" err="1" smtClean="0">
                <a:solidFill>
                  <a:schemeClr val="bg2">
                    <a:lumMod val="50000"/>
                  </a:schemeClr>
                </a:solidFill>
                <a:effectLst/>
              </a:rPr>
              <a:t>Eccles</a:t>
            </a:r>
            <a:r>
              <a:rPr lang="en-US" sz="3600" dirty="0" smtClean="0">
                <a:solidFill>
                  <a:schemeClr val="bg2">
                    <a:lumMod val="50000"/>
                  </a:schemeClr>
                </a:solidFill>
                <a:effectLst/>
              </a:rPr>
              <a:t>’ Lock and Key Model: Drugs</a:t>
            </a:r>
          </a:p>
        </p:txBody>
      </p:sp>
      <p:sp>
        <p:nvSpPr>
          <p:cNvPr id="160772" name="Rectangle 3"/>
          <p:cNvSpPr>
            <a:spLocks noGrp="1"/>
          </p:cNvSpPr>
          <p:nvPr>
            <p:ph type="body" idx="1"/>
          </p:nvPr>
        </p:nvSpPr>
        <p:spPr>
          <a:xfrm>
            <a:off x="304800" y="609600"/>
            <a:ext cx="7848600" cy="2438400"/>
          </a:xfrm>
        </p:spPr>
        <p:txBody>
          <a:bodyPr/>
          <a:lstStyle/>
          <a:p>
            <a:pPr eaLnBrk="1" hangingPunct="1">
              <a:lnSpc>
                <a:spcPct val="80000"/>
              </a:lnSpc>
            </a:pPr>
            <a:r>
              <a:rPr lang="en-US" sz="2000" dirty="0" smtClean="0">
                <a:solidFill>
                  <a:schemeClr val="tx1"/>
                </a:solidFill>
              </a:rPr>
              <a:t>Some agents from outside the body (drugs) can serve as </a:t>
            </a:r>
            <a:r>
              <a:rPr lang="en-US" sz="2000" b="1" dirty="0" smtClean="0">
                <a:solidFill>
                  <a:schemeClr val="tx1"/>
                </a:solidFill>
              </a:rPr>
              <a:t>partial agonists</a:t>
            </a:r>
            <a:r>
              <a:rPr lang="en-US" sz="2000" dirty="0" smtClean="0">
                <a:solidFill>
                  <a:schemeClr val="tx1"/>
                </a:solidFill>
              </a:rPr>
              <a:t> at </a:t>
            </a:r>
            <a:r>
              <a:rPr lang="en-US" sz="2000" i="1" dirty="0" smtClean="0">
                <a:solidFill>
                  <a:schemeClr val="tx1"/>
                </a:solidFill>
              </a:rPr>
              <a:t>some</a:t>
            </a:r>
            <a:r>
              <a:rPr lang="en-US" sz="2000" dirty="0" smtClean="0">
                <a:solidFill>
                  <a:schemeClr val="tx1"/>
                </a:solidFill>
              </a:rPr>
              <a:t> receptor sites, occupying the receptor because they are similar enough to the natural NT molecularly. Partial agonists mimic the effects of the NT, but in a way that is weaker than the NT. If the NT is active, a partial agonist interferes with its action at receptors and lowers activity. If the NT is not active, the partial agonist will increase activity. </a:t>
            </a:r>
            <a:r>
              <a:rPr lang="en-US" sz="2000" dirty="0" err="1" smtClean="0">
                <a:solidFill>
                  <a:schemeClr val="tx1"/>
                </a:solidFill>
              </a:rPr>
              <a:t>Abilify</a:t>
            </a:r>
            <a:r>
              <a:rPr lang="en-US" sz="2000" dirty="0" smtClean="0">
                <a:solidFill>
                  <a:schemeClr val="tx1"/>
                </a:solidFill>
              </a:rPr>
              <a:t> (</a:t>
            </a:r>
            <a:r>
              <a:rPr lang="en-US" sz="2000" dirty="0" err="1" smtClean="0">
                <a:solidFill>
                  <a:schemeClr val="tx1"/>
                </a:solidFill>
              </a:rPr>
              <a:t>aripiprazole</a:t>
            </a:r>
            <a:r>
              <a:rPr lang="en-US" sz="2000" dirty="0" smtClean="0">
                <a:solidFill>
                  <a:schemeClr val="tx1"/>
                </a:solidFill>
              </a:rPr>
              <a:t>) does this at dopamine receptors.</a:t>
            </a:r>
          </a:p>
        </p:txBody>
      </p:sp>
      <p:sp>
        <p:nvSpPr>
          <p:cNvPr id="160773"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0774"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0775" name="Rectangle 6"/>
          <p:cNvSpPr>
            <a:spLocks noChangeArrowheads="1"/>
          </p:cNvSpPr>
          <p:nvPr/>
        </p:nvSpPr>
        <p:spPr bwMode="auto">
          <a:xfrm>
            <a:off x="3048000" y="4038600"/>
            <a:ext cx="838200" cy="228600"/>
          </a:xfrm>
          <a:prstGeom prst="rect">
            <a:avLst/>
          </a:prstGeom>
          <a:solidFill>
            <a:srgbClr val="38BAD4"/>
          </a:solidFill>
          <a:ln w="9525">
            <a:solidFill>
              <a:schemeClr val="tx1"/>
            </a:solidFill>
            <a:miter lim="800000"/>
            <a:headEnd/>
            <a:tailEnd/>
          </a:ln>
        </p:spPr>
        <p:txBody>
          <a:bodyPr wrap="none" anchor="ctr"/>
          <a:lstStyle/>
          <a:p>
            <a:endParaRPr lang="en-US"/>
          </a:p>
        </p:txBody>
      </p:sp>
      <p:sp>
        <p:nvSpPr>
          <p:cNvPr id="160776"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8BAD4"/>
          </a:solidFill>
          <a:ln w="9525">
            <a:solidFill>
              <a:schemeClr val="tx1"/>
            </a:solidFill>
            <a:miter lim="800000"/>
            <a:headEnd/>
            <a:tailEnd/>
          </a:ln>
        </p:spPr>
        <p:txBody>
          <a:bodyPr wrap="none" anchor="ctr"/>
          <a:lstStyle/>
          <a:p>
            <a:endParaRPr lang="en-US"/>
          </a:p>
        </p:txBody>
      </p:sp>
      <p:sp>
        <p:nvSpPr>
          <p:cNvPr id="160777" name="Oval 8"/>
          <p:cNvSpPr>
            <a:spLocks noChangeArrowheads="1"/>
          </p:cNvSpPr>
          <p:nvPr/>
        </p:nvSpPr>
        <p:spPr bwMode="auto">
          <a:xfrm>
            <a:off x="3276600" y="4267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60778" name="Line 9"/>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0779" name="Rectangle 10"/>
          <p:cNvSpPr>
            <a:spLocks noChangeArrowheads="1"/>
          </p:cNvSpPr>
          <p:nvPr/>
        </p:nvSpPr>
        <p:spPr bwMode="auto">
          <a:xfrm>
            <a:off x="3048000" y="5029200"/>
            <a:ext cx="914400" cy="457200"/>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160780" name="AutoShape 11"/>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60781" name="Oval 12"/>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60782" name="Text Box 13"/>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60783" name="Text Box 14"/>
          <p:cNvSpPr txBox="1">
            <a:spLocks noChangeArrowheads="1"/>
          </p:cNvSpPr>
          <p:nvPr/>
        </p:nvSpPr>
        <p:spPr bwMode="auto">
          <a:xfrm>
            <a:off x="4419600" y="4038600"/>
            <a:ext cx="3810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dopamine), the first messenger (the “key”)</a:t>
            </a:r>
          </a:p>
        </p:txBody>
      </p:sp>
      <p:sp>
        <p:nvSpPr>
          <p:cNvPr id="160784" name="Text Box 15"/>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160785" name="Text Box 16"/>
          <p:cNvSpPr txBox="1">
            <a:spLocks noChangeArrowheads="1"/>
          </p:cNvSpPr>
          <p:nvPr/>
        </p:nvSpPr>
        <p:spPr bwMode="auto">
          <a:xfrm>
            <a:off x="533400" y="49212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160786" name="Line 17"/>
          <p:cNvSpPr>
            <a:spLocks noChangeShapeType="1"/>
          </p:cNvSpPr>
          <p:nvPr/>
        </p:nvSpPr>
        <p:spPr bwMode="auto">
          <a:xfrm>
            <a:off x="2438400" y="5105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0787" name="Line 18"/>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0788" name="Text Box 19"/>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160789" name="Line 20"/>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0790" name="AutoShape 21"/>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160791" name="Text Box 22"/>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160792" name="Line 23"/>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0793" name="AutoShape 24"/>
          <p:cNvSpPr>
            <a:spLocks noChangeArrowheads="1"/>
          </p:cNvSpPr>
          <p:nvPr/>
        </p:nvSpPr>
        <p:spPr bwMode="auto">
          <a:xfrm>
            <a:off x="3505200" y="4267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60794" name="AutoShape 25"/>
          <p:cNvSpPr>
            <a:spLocks noChangeArrowheads="1"/>
          </p:cNvSpPr>
          <p:nvPr/>
        </p:nvSpPr>
        <p:spPr bwMode="auto">
          <a:xfrm>
            <a:off x="3581400" y="5029200"/>
            <a:ext cx="381000" cy="152400"/>
          </a:xfrm>
          <a:prstGeom prst="parallelogram">
            <a:avLst>
              <a:gd name="adj" fmla="val 62500"/>
            </a:avLst>
          </a:prstGeom>
          <a:solidFill>
            <a:schemeClr val="bg1"/>
          </a:solidFill>
          <a:ln w="9525">
            <a:solidFill>
              <a:schemeClr val="tx1"/>
            </a:solidFill>
            <a:miter lim="800000"/>
            <a:headEnd/>
            <a:tailEnd/>
          </a:ln>
        </p:spPr>
        <p:txBody>
          <a:bodyPr wrap="none" anchor="ctr"/>
          <a:lstStyle/>
          <a:p>
            <a:endParaRPr lang="en-US"/>
          </a:p>
        </p:txBody>
      </p:sp>
      <p:sp>
        <p:nvSpPr>
          <p:cNvPr id="160795" name="Rectangle 26"/>
          <p:cNvSpPr>
            <a:spLocks noChangeArrowheads="1"/>
          </p:cNvSpPr>
          <p:nvPr/>
        </p:nvSpPr>
        <p:spPr bwMode="auto">
          <a:xfrm>
            <a:off x="1676400" y="4114800"/>
            <a:ext cx="838200" cy="228600"/>
          </a:xfrm>
          <a:prstGeom prst="rect">
            <a:avLst/>
          </a:prstGeom>
          <a:gradFill rotWithShape="1">
            <a:gsLst>
              <a:gs pos="0">
                <a:srgbClr val="FF9900"/>
              </a:gs>
              <a:gs pos="100000">
                <a:srgbClr val="66FF33"/>
              </a:gs>
            </a:gsLst>
            <a:lin ang="5400000" scaled="1"/>
          </a:gradFill>
          <a:ln w="9525">
            <a:solidFill>
              <a:schemeClr val="tx1"/>
            </a:solidFill>
            <a:miter lim="800000"/>
            <a:headEnd/>
            <a:tailEnd/>
          </a:ln>
        </p:spPr>
        <p:txBody>
          <a:bodyPr wrap="none" anchor="ctr"/>
          <a:lstStyle/>
          <a:p>
            <a:endParaRPr lang="en-US"/>
          </a:p>
        </p:txBody>
      </p:sp>
      <p:sp>
        <p:nvSpPr>
          <p:cNvPr id="160796" name="AutoShape 27"/>
          <p:cNvSpPr>
            <a:spLocks noChangeArrowheads="1"/>
          </p:cNvSpPr>
          <p:nvPr/>
        </p:nvSpPr>
        <p:spPr bwMode="auto">
          <a:xfrm>
            <a:off x="1676400" y="43434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00"/>
              </a:gs>
              <a:gs pos="100000">
                <a:srgbClr val="66FF33"/>
              </a:gs>
            </a:gsLst>
            <a:lin ang="5400000" scaled="1"/>
          </a:gradFill>
          <a:ln w="9525">
            <a:solidFill>
              <a:schemeClr val="tx1"/>
            </a:solidFill>
            <a:miter lim="800000"/>
            <a:headEnd/>
            <a:tailEnd/>
          </a:ln>
        </p:spPr>
        <p:txBody>
          <a:bodyPr wrap="none" anchor="ctr"/>
          <a:lstStyle/>
          <a:p>
            <a:endParaRPr lang="en-US"/>
          </a:p>
        </p:txBody>
      </p:sp>
      <p:sp>
        <p:nvSpPr>
          <p:cNvPr id="160797" name="Oval 28"/>
          <p:cNvSpPr>
            <a:spLocks noChangeArrowheads="1"/>
          </p:cNvSpPr>
          <p:nvPr/>
        </p:nvSpPr>
        <p:spPr bwMode="auto">
          <a:xfrm>
            <a:off x="1905000" y="4343400"/>
            <a:ext cx="152400" cy="304800"/>
          </a:xfrm>
          <a:prstGeom prst="ellipse">
            <a:avLst/>
          </a:prstGeom>
          <a:gradFill rotWithShape="1">
            <a:gsLst>
              <a:gs pos="0">
                <a:srgbClr val="C943AC"/>
              </a:gs>
              <a:gs pos="100000">
                <a:srgbClr val="EDF21A"/>
              </a:gs>
            </a:gsLst>
            <a:lin ang="5400000" scaled="1"/>
          </a:gradFill>
          <a:ln w="9525">
            <a:solidFill>
              <a:schemeClr val="tx1"/>
            </a:solidFill>
            <a:round/>
            <a:headEnd/>
            <a:tailEnd/>
          </a:ln>
        </p:spPr>
        <p:txBody>
          <a:bodyPr wrap="none" anchor="ctr"/>
          <a:lstStyle/>
          <a:p>
            <a:pPr algn="ctr"/>
            <a:endParaRPr lang="en-US">
              <a:solidFill>
                <a:srgbClr val="C943AC"/>
              </a:solidFill>
            </a:endParaRPr>
          </a:p>
        </p:txBody>
      </p:sp>
      <p:sp>
        <p:nvSpPr>
          <p:cNvPr id="160798" name="AutoShape 29"/>
          <p:cNvSpPr>
            <a:spLocks noChangeArrowheads="1"/>
          </p:cNvSpPr>
          <p:nvPr/>
        </p:nvSpPr>
        <p:spPr bwMode="auto">
          <a:xfrm>
            <a:off x="2133600" y="4343400"/>
            <a:ext cx="381000" cy="76200"/>
          </a:xfrm>
          <a:prstGeom prst="parallelogram">
            <a:avLst>
              <a:gd name="adj" fmla="val 125000"/>
            </a:avLst>
          </a:prstGeom>
          <a:solidFill>
            <a:srgbClr val="38BAD4"/>
          </a:solidFill>
          <a:ln w="9525">
            <a:solidFill>
              <a:schemeClr val="tx1"/>
            </a:solidFill>
            <a:miter lim="800000"/>
            <a:headEnd/>
            <a:tailEnd/>
          </a:ln>
        </p:spPr>
        <p:txBody>
          <a:bodyPr wrap="none" anchor="ctr"/>
          <a:lstStyle/>
          <a:p>
            <a:endParaRPr lang="en-US"/>
          </a:p>
        </p:txBody>
      </p:sp>
      <p:sp>
        <p:nvSpPr>
          <p:cNvPr id="160799" name="Text Box 30"/>
          <p:cNvSpPr txBox="1">
            <a:spLocks noChangeArrowheads="1"/>
          </p:cNvSpPr>
          <p:nvPr/>
        </p:nvSpPr>
        <p:spPr bwMode="auto">
          <a:xfrm>
            <a:off x="0" y="3886200"/>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drug </a:t>
            </a:r>
            <a:r>
              <a:rPr lang="en-US" sz="1400"/>
              <a:t>(skeleton key), e.g., Abilify</a:t>
            </a:r>
          </a:p>
        </p:txBody>
      </p:sp>
      <p:sp>
        <p:nvSpPr>
          <p:cNvPr id="160800" name="Line 31"/>
          <p:cNvSpPr>
            <a:spLocks noChangeShapeType="1"/>
          </p:cNvSpPr>
          <p:nvPr/>
        </p:nvSpPr>
        <p:spPr bwMode="auto">
          <a:xfrm>
            <a:off x="1371600" y="4191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0801" name="AutoShape 32"/>
          <p:cNvSpPr>
            <a:spLocks noChangeArrowheads="1"/>
          </p:cNvSpPr>
          <p:nvPr/>
        </p:nvSpPr>
        <p:spPr bwMode="auto">
          <a:xfrm>
            <a:off x="2133600" y="4419600"/>
            <a:ext cx="304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666798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4"/>
          <p:cNvSpPr>
            <a:spLocks noGrp="1"/>
          </p:cNvSpPr>
          <p:nvPr>
            <p:ph type="ftr" sz="quarter" idx="11"/>
          </p:nvPr>
        </p:nvSpPr>
        <p:spPr bwMode="auto">
          <a:xfrm>
            <a:off x="2441575" y="6259513"/>
            <a:ext cx="28479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61795" name="Rectangle 2"/>
          <p:cNvSpPr>
            <a:spLocks noGrp="1"/>
          </p:cNvSpPr>
          <p:nvPr>
            <p:ph type="title"/>
          </p:nvPr>
        </p:nvSpPr>
        <p:spPr bwMode="auto">
          <a:xfrm>
            <a:off x="457200" y="-76200"/>
            <a:ext cx="8229600" cy="60960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fontScale="90000"/>
          </a:bodyPr>
          <a:lstStyle/>
          <a:p>
            <a:pPr eaLnBrk="1" hangingPunct="1"/>
            <a:r>
              <a:rPr lang="en-US" sz="3600" dirty="0" err="1" smtClean="0">
                <a:solidFill>
                  <a:schemeClr val="tx1"/>
                </a:solidFill>
                <a:effectLst/>
              </a:rPr>
              <a:t>Eccles</a:t>
            </a:r>
            <a:r>
              <a:rPr lang="en-US" sz="3600" dirty="0" smtClean="0">
                <a:solidFill>
                  <a:schemeClr val="tx1"/>
                </a:solidFill>
                <a:effectLst/>
              </a:rPr>
              <a:t>’ Lock and Key Model: Drugs</a:t>
            </a:r>
          </a:p>
        </p:txBody>
      </p:sp>
      <p:sp>
        <p:nvSpPr>
          <p:cNvPr id="161796" name="Rectangle 3"/>
          <p:cNvSpPr>
            <a:spLocks noGrp="1"/>
          </p:cNvSpPr>
          <p:nvPr>
            <p:ph type="body" idx="1"/>
          </p:nvPr>
        </p:nvSpPr>
        <p:spPr>
          <a:xfrm>
            <a:off x="457200" y="685800"/>
            <a:ext cx="7696200" cy="1905000"/>
          </a:xfrm>
        </p:spPr>
        <p:txBody>
          <a:bodyPr/>
          <a:lstStyle/>
          <a:p>
            <a:pPr eaLnBrk="1" hangingPunct="1">
              <a:lnSpc>
                <a:spcPct val="90000"/>
              </a:lnSpc>
            </a:pPr>
            <a:r>
              <a:rPr lang="en-US" sz="1800" dirty="0" smtClean="0"/>
              <a:t>Some agents from outside the body (drugs) can serve as partial agonists at </a:t>
            </a:r>
            <a:r>
              <a:rPr lang="en-US" sz="1800" i="1" dirty="0" smtClean="0"/>
              <a:t>some</a:t>
            </a:r>
            <a:r>
              <a:rPr lang="en-US" sz="1800" dirty="0" smtClean="0"/>
              <a:t> receptor sites, occupying the receptor because they are similar enough to the natural NT molecularly. Partial agonists mimic the effects of the NT, but in a way that is weaker than the NT. If the NT is active, a partial agonist interferes with its action at receptors and lowers activity. If the NT is not active, the partial agonist will increase activity. </a:t>
            </a:r>
            <a:r>
              <a:rPr lang="en-US" sz="1800" dirty="0" err="1" smtClean="0"/>
              <a:t>Abilify</a:t>
            </a:r>
            <a:r>
              <a:rPr lang="en-US" sz="1800" dirty="0" smtClean="0"/>
              <a:t> does this at dopamine receptors.</a:t>
            </a:r>
          </a:p>
        </p:txBody>
      </p:sp>
      <p:sp>
        <p:nvSpPr>
          <p:cNvPr id="161797" name="Freeform 4"/>
          <p:cNvSpPr>
            <a:spLocks/>
          </p:cNvSpPr>
          <p:nvPr/>
        </p:nvSpPr>
        <p:spPr bwMode="auto">
          <a:xfrm>
            <a:off x="2614613" y="2590800"/>
            <a:ext cx="2674937" cy="1135063"/>
          </a:xfrm>
          <a:custGeom>
            <a:avLst/>
            <a:gdLst>
              <a:gd name="T0" fmla="*/ 2147483647 w 1685"/>
              <a:gd name="T1" fmla="*/ 2147483647 h 715"/>
              <a:gd name="T2" fmla="*/ 2147483647 w 1685"/>
              <a:gd name="T3" fmla="*/ 2147483647 h 715"/>
              <a:gd name="T4" fmla="*/ 2147483647 w 1685"/>
              <a:gd name="T5" fmla="*/ 2147483647 h 715"/>
              <a:gd name="T6" fmla="*/ 2147483647 w 1685"/>
              <a:gd name="T7" fmla="*/ 2147483647 h 715"/>
              <a:gd name="T8" fmla="*/ 2147483647 w 1685"/>
              <a:gd name="T9" fmla="*/ 2147483647 h 715"/>
              <a:gd name="T10" fmla="*/ 2147483647 w 1685"/>
              <a:gd name="T11" fmla="*/ 2147483647 h 715"/>
              <a:gd name="T12" fmla="*/ 2147483647 w 1685"/>
              <a:gd name="T13" fmla="*/ 2147483647 h 715"/>
              <a:gd name="T14" fmla="*/ 2147483647 w 1685"/>
              <a:gd name="T15" fmla="*/ 2147483647 h 715"/>
              <a:gd name="T16" fmla="*/ 2147483647 w 1685"/>
              <a:gd name="T17" fmla="*/ 2147483647 h 715"/>
              <a:gd name="T18" fmla="*/ 2147483647 w 1685"/>
              <a:gd name="T19" fmla="*/ 2147483647 h 715"/>
              <a:gd name="T20" fmla="*/ 2147483647 w 1685"/>
              <a:gd name="T21" fmla="*/ 2147483647 h 715"/>
              <a:gd name="T22" fmla="*/ 2147483647 w 1685"/>
              <a:gd name="T23" fmla="*/ 2147483647 h 715"/>
              <a:gd name="T24" fmla="*/ 2147483647 w 1685"/>
              <a:gd name="T25" fmla="*/ 2147483647 h 715"/>
              <a:gd name="T26" fmla="*/ 2147483647 w 1685"/>
              <a:gd name="T27" fmla="*/ 2147483647 h 715"/>
              <a:gd name="T28" fmla="*/ 2147483647 w 1685"/>
              <a:gd name="T29" fmla="*/ 2147483647 h 715"/>
              <a:gd name="T30" fmla="*/ 2147483647 w 1685"/>
              <a:gd name="T31" fmla="*/ 2147483647 h 715"/>
              <a:gd name="T32" fmla="*/ 2147483647 w 1685"/>
              <a:gd name="T33" fmla="*/ 2147483647 h 715"/>
              <a:gd name="T34" fmla="*/ 2147483647 w 1685"/>
              <a:gd name="T35" fmla="*/ 2147483647 h 715"/>
              <a:gd name="T36" fmla="*/ 2147483647 w 1685"/>
              <a:gd name="T37" fmla="*/ 2147483647 h 715"/>
              <a:gd name="T38" fmla="*/ 2147483647 w 1685"/>
              <a:gd name="T39" fmla="*/ 2147483647 h 715"/>
              <a:gd name="T40" fmla="*/ 2147483647 w 1685"/>
              <a:gd name="T41" fmla="*/ 2147483647 h 715"/>
              <a:gd name="T42" fmla="*/ 2147483647 w 1685"/>
              <a:gd name="T43" fmla="*/ 2147483647 h 715"/>
              <a:gd name="T44" fmla="*/ 2147483647 w 1685"/>
              <a:gd name="T45" fmla="*/ 2147483647 h 715"/>
              <a:gd name="T46" fmla="*/ 2147483647 w 1685"/>
              <a:gd name="T47" fmla="*/ 2147483647 h 715"/>
              <a:gd name="T48" fmla="*/ 2147483647 w 1685"/>
              <a:gd name="T49" fmla="*/ 2147483647 h 715"/>
              <a:gd name="T50" fmla="*/ 2147483647 w 1685"/>
              <a:gd name="T51" fmla="*/ 2147483647 h 715"/>
              <a:gd name="T52" fmla="*/ 2147483647 w 1685"/>
              <a:gd name="T53" fmla="*/ 2147483647 h 715"/>
              <a:gd name="T54" fmla="*/ 2147483647 w 1685"/>
              <a:gd name="T55" fmla="*/ 2147483647 h 715"/>
              <a:gd name="T56" fmla="*/ 2147483647 w 1685"/>
              <a:gd name="T57" fmla="*/ 2147483647 h 715"/>
              <a:gd name="T58" fmla="*/ 2147483647 w 1685"/>
              <a:gd name="T59" fmla="*/ 2147483647 h 715"/>
              <a:gd name="T60" fmla="*/ 2147483647 w 1685"/>
              <a:gd name="T61" fmla="*/ 2147483647 h 715"/>
              <a:gd name="T62" fmla="*/ 2147483647 w 1685"/>
              <a:gd name="T63" fmla="*/ 2147483647 h 715"/>
              <a:gd name="T64" fmla="*/ 2147483647 w 1685"/>
              <a:gd name="T65" fmla="*/ 2147483647 h 715"/>
              <a:gd name="T66" fmla="*/ 2147483647 w 1685"/>
              <a:gd name="T67" fmla="*/ 2147483647 h 715"/>
              <a:gd name="T68" fmla="*/ 2147483647 w 1685"/>
              <a:gd name="T69" fmla="*/ 2147483647 h 715"/>
              <a:gd name="T70" fmla="*/ 2147483647 w 1685"/>
              <a:gd name="T71" fmla="*/ 2147483647 h 715"/>
              <a:gd name="T72" fmla="*/ 2147483647 w 1685"/>
              <a:gd name="T73" fmla="*/ 2147483647 h 7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5"/>
              <a:gd name="T112" fmla="*/ 0 h 715"/>
              <a:gd name="T113" fmla="*/ 1685 w 1685"/>
              <a:gd name="T114" fmla="*/ 715 h 7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5" h="715">
                <a:moveTo>
                  <a:pt x="399" y="6"/>
                </a:moveTo>
                <a:cubicBezTo>
                  <a:pt x="395" y="76"/>
                  <a:pt x="419" y="144"/>
                  <a:pt x="362" y="183"/>
                </a:cubicBezTo>
                <a:cubicBezTo>
                  <a:pt x="357" y="212"/>
                  <a:pt x="355" y="238"/>
                  <a:pt x="339" y="264"/>
                </a:cubicBezTo>
                <a:cubicBezTo>
                  <a:pt x="312" y="308"/>
                  <a:pt x="239" y="329"/>
                  <a:pt x="192" y="338"/>
                </a:cubicBezTo>
                <a:cubicBezTo>
                  <a:pt x="157" y="373"/>
                  <a:pt x="117" y="398"/>
                  <a:pt x="81" y="434"/>
                </a:cubicBezTo>
                <a:cubicBezTo>
                  <a:pt x="73" y="442"/>
                  <a:pt x="72" y="454"/>
                  <a:pt x="66" y="464"/>
                </a:cubicBezTo>
                <a:cubicBezTo>
                  <a:pt x="47" y="495"/>
                  <a:pt x="28" y="530"/>
                  <a:pt x="7" y="560"/>
                </a:cubicBezTo>
                <a:cubicBezTo>
                  <a:pt x="27" y="614"/>
                  <a:pt x="0" y="607"/>
                  <a:pt x="66" y="619"/>
                </a:cubicBezTo>
                <a:cubicBezTo>
                  <a:pt x="94" y="600"/>
                  <a:pt x="122" y="590"/>
                  <a:pt x="155" y="582"/>
                </a:cubicBezTo>
                <a:cubicBezTo>
                  <a:pt x="193" y="587"/>
                  <a:pt x="217" y="593"/>
                  <a:pt x="251" y="604"/>
                </a:cubicBezTo>
                <a:cubicBezTo>
                  <a:pt x="279" y="623"/>
                  <a:pt x="291" y="640"/>
                  <a:pt x="325" y="648"/>
                </a:cubicBezTo>
                <a:cubicBezTo>
                  <a:pt x="332" y="656"/>
                  <a:pt x="337" y="668"/>
                  <a:pt x="347" y="671"/>
                </a:cubicBezTo>
                <a:cubicBezTo>
                  <a:pt x="357" y="675"/>
                  <a:pt x="385" y="651"/>
                  <a:pt x="391" y="648"/>
                </a:cubicBezTo>
                <a:cubicBezTo>
                  <a:pt x="432" y="628"/>
                  <a:pt x="480" y="618"/>
                  <a:pt x="524" y="604"/>
                </a:cubicBezTo>
                <a:cubicBezTo>
                  <a:pt x="600" y="613"/>
                  <a:pt x="561" y="604"/>
                  <a:pt x="605" y="619"/>
                </a:cubicBezTo>
                <a:cubicBezTo>
                  <a:pt x="620" y="624"/>
                  <a:pt x="635" y="629"/>
                  <a:pt x="650" y="634"/>
                </a:cubicBezTo>
                <a:cubicBezTo>
                  <a:pt x="657" y="636"/>
                  <a:pt x="672" y="641"/>
                  <a:pt x="672" y="641"/>
                </a:cubicBezTo>
                <a:cubicBezTo>
                  <a:pt x="697" y="635"/>
                  <a:pt x="721" y="627"/>
                  <a:pt x="746" y="619"/>
                </a:cubicBezTo>
                <a:cubicBezTo>
                  <a:pt x="781" y="622"/>
                  <a:pt x="822" y="613"/>
                  <a:pt x="849" y="634"/>
                </a:cubicBezTo>
                <a:cubicBezTo>
                  <a:pt x="882" y="660"/>
                  <a:pt x="897" y="693"/>
                  <a:pt x="930" y="715"/>
                </a:cubicBezTo>
                <a:cubicBezTo>
                  <a:pt x="956" y="689"/>
                  <a:pt x="969" y="680"/>
                  <a:pt x="1004" y="693"/>
                </a:cubicBezTo>
                <a:cubicBezTo>
                  <a:pt x="1067" y="681"/>
                  <a:pt x="1108" y="679"/>
                  <a:pt x="1174" y="685"/>
                </a:cubicBezTo>
                <a:cubicBezTo>
                  <a:pt x="1209" y="681"/>
                  <a:pt x="1251" y="667"/>
                  <a:pt x="1285" y="678"/>
                </a:cubicBezTo>
                <a:cubicBezTo>
                  <a:pt x="1339" y="641"/>
                  <a:pt x="1392" y="619"/>
                  <a:pt x="1455" y="604"/>
                </a:cubicBezTo>
                <a:cubicBezTo>
                  <a:pt x="1504" y="579"/>
                  <a:pt x="1558" y="570"/>
                  <a:pt x="1610" y="552"/>
                </a:cubicBezTo>
                <a:cubicBezTo>
                  <a:pt x="1660" y="502"/>
                  <a:pt x="1685" y="380"/>
                  <a:pt x="1602" y="353"/>
                </a:cubicBezTo>
                <a:cubicBezTo>
                  <a:pt x="1553" y="355"/>
                  <a:pt x="1504" y="360"/>
                  <a:pt x="1455" y="360"/>
                </a:cubicBezTo>
                <a:cubicBezTo>
                  <a:pt x="1416" y="360"/>
                  <a:pt x="1366" y="295"/>
                  <a:pt x="1322" y="279"/>
                </a:cubicBezTo>
                <a:cubicBezTo>
                  <a:pt x="1252" y="285"/>
                  <a:pt x="1207" y="300"/>
                  <a:pt x="1144" y="279"/>
                </a:cubicBezTo>
                <a:cubicBezTo>
                  <a:pt x="1137" y="269"/>
                  <a:pt x="1131" y="259"/>
                  <a:pt x="1122" y="250"/>
                </a:cubicBezTo>
                <a:cubicBezTo>
                  <a:pt x="1116" y="244"/>
                  <a:pt x="1106" y="241"/>
                  <a:pt x="1100" y="235"/>
                </a:cubicBezTo>
                <a:cubicBezTo>
                  <a:pt x="1078" y="213"/>
                  <a:pt x="1073" y="195"/>
                  <a:pt x="1041" y="183"/>
                </a:cubicBezTo>
                <a:cubicBezTo>
                  <a:pt x="974" y="189"/>
                  <a:pt x="949" y="181"/>
                  <a:pt x="901" y="213"/>
                </a:cubicBezTo>
                <a:cubicBezTo>
                  <a:pt x="884" y="208"/>
                  <a:pt x="862" y="211"/>
                  <a:pt x="849" y="198"/>
                </a:cubicBezTo>
                <a:cubicBezTo>
                  <a:pt x="827" y="176"/>
                  <a:pt x="822" y="129"/>
                  <a:pt x="805" y="102"/>
                </a:cubicBezTo>
                <a:cubicBezTo>
                  <a:pt x="799" y="47"/>
                  <a:pt x="808" y="0"/>
                  <a:pt x="753" y="35"/>
                </a:cubicBezTo>
                <a:cubicBezTo>
                  <a:pt x="751" y="43"/>
                  <a:pt x="746" y="58"/>
                  <a:pt x="746" y="5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798" name="Freeform 5"/>
          <p:cNvSpPr>
            <a:spLocks/>
          </p:cNvSpPr>
          <p:nvPr/>
        </p:nvSpPr>
        <p:spPr bwMode="auto">
          <a:xfrm>
            <a:off x="1901825" y="5138738"/>
            <a:ext cx="7265988" cy="1643062"/>
          </a:xfrm>
          <a:custGeom>
            <a:avLst/>
            <a:gdLst>
              <a:gd name="T0" fmla="*/ 2147483647 w 4577"/>
              <a:gd name="T1" fmla="*/ 2147483647 h 1035"/>
              <a:gd name="T2" fmla="*/ 2147483647 w 4577"/>
              <a:gd name="T3" fmla="*/ 2147483647 h 1035"/>
              <a:gd name="T4" fmla="*/ 2147483647 w 4577"/>
              <a:gd name="T5" fmla="*/ 2147483647 h 1035"/>
              <a:gd name="T6" fmla="*/ 2147483647 w 4577"/>
              <a:gd name="T7" fmla="*/ 2147483647 h 1035"/>
              <a:gd name="T8" fmla="*/ 2147483647 w 4577"/>
              <a:gd name="T9" fmla="*/ 2147483647 h 1035"/>
              <a:gd name="T10" fmla="*/ 2147483647 w 4577"/>
              <a:gd name="T11" fmla="*/ 2147483647 h 1035"/>
              <a:gd name="T12" fmla="*/ 2147483647 w 4577"/>
              <a:gd name="T13" fmla="*/ 2147483647 h 1035"/>
              <a:gd name="T14" fmla="*/ 2147483647 w 4577"/>
              <a:gd name="T15" fmla="*/ 2147483647 h 1035"/>
              <a:gd name="T16" fmla="*/ 2147483647 w 4577"/>
              <a:gd name="T17" fmla="*/ 2147483647 h 1035"/>
              <a:gd name="T18" fmla="*/ 2147483647 w 4577"/>
              <a:gd name="T19" fmla="*/ 2147483647 h 1035"/>
              <a:gd name="T20" fmla="*/ 2147483647 w 4577"/>
              <a:gd name="T21" fmla="*/ 2147483647 h 1035"/>
              <a:gd name="T22" fmla="*/ 2147483647 w 4577"/>
              <a:gd name="T23" fmla="*/ 2147483647 h 1035"/>
              <a:gd name="T24" fmla="*/ 2147483647 w 4577"/>
              <a:gd name="T25" fmla="*/ 2147483647 h 1035"/>
              <a:gd name="T26" fmla="*/ 2147483647 w 4577"/>
              <a:gd name="T27" fmla="*/ 2147483647 h 1035"/>
              <a:gd name="T28" fmla="*/ 2147483647 w 4577"/>
              <a:gd name="T29" fmla="*/ 2147483647 h 1035"/>
              <a:gd name="T30" fmla="*/ 2147483647 w 4577"/>
              <a:gd name="T31" fmla="*/ 2147483647 h 1035"/>
              <a:gd name="T32" fmla="*/ 2147483647 w 4577"/>
              <a:gd name="T33" fmla="*/ 2147483647 h 1035"/>
              <a:gd name="T34" fmla="*/ 2147483647 w 4577"/>
              <a:gd name="T35" fmla="*/ 2147483647 h 1035"/>
              <a:gd name="T36" fmla="*/ 2147483647 w 4577"/>
              <a:gd name="T37" fmla="*/ 2147483647 h 1035"/>
              <a:gd name="T38" fmla="*/ 2147483647 w 4577"/>
              <a:gd name="T39" fmla="*/ 2147483647 h 1035"/>
              <a:gd name="T40" fmla="*/ 2147483647 w 4577"/>
              <a:gd name="T41" fmla="*/ 2147483647 h 1035"/>
              <a:gd name="T42" fmla="*/ 2147483647 w 4577"/>
              <a:gd name="T43" fmla="*/ 2147483647 h 1035"/>
              <a:gd name="T44" fmla="*/ 2147483647 w 4577"/>
              <a:gd name="T45" fmla="*/ 2147483647 h 1035"/>
              <a:gd name="T46" fmla="*/ 2147483647 w 4577"/>
              <a:gd name="T47" fmla="*/ 2147483647 h 1035"/>
              <a:gd name="T48" fmla="*/ 2147483647 w 4577"/>
              <a:gd name="T49" fmla="*/ 2147483647 h 1035"/>
              <a:gd name="T50" fmla="*/ 2147483647 w 4577"/>
              <a:gd name="T51" fmla="*/ 2147483647 h 1035"/>
              <a:gd name="T52" fmla="*/ 2147483647 w 4577"/>
              <a:gd name="T53" fmla="*/ 2147483647 h 1035"/>
              <a:gd name="T54" fmla="*/ 2147483647 w 4577"/>
              <a:gd name="T55" fmla="*/ 2147483647 h 1035"/>
              <a:gd name="T56" fmla="*/ 2147483647 w 4577"/>
              <a:gd name="T57" fmla="*/ 2147483647 h 1035"/>
              <a:gd name="T58" fmla="*/ 2147483647 w 4577"/>
              <a:gd name="T59" fmla="*/ 2147483647 h 1035"/>
              <a:gd name="T60" fmla="*/ 2147483647 w 4577"/>
              <a:gd name="T61" fmla="*/ 2147483647 h 1035"/>
              <a:gd name="T62" fmla="*/ 2147483647 w 4577"/>
              <a:gd name="T63" fmla="*/ 2147483647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77"/>
              <a:gd name="T97" fmla="*/ 0 h 1035"/>
              <a:gd name="T98" fmla="*/ 4577 w 4577"/>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77" h="1035">
                <a:moveTo>
                  <a:pt x="6" y="760"/>
                </a:moveTo>
                <a:cubicBezTo>
                  <a:pt x="21" y="808"/>
                  <a:pt x="0" y="760"/>
                  <a:pt x="35" y="790"/>
                </a:cubicBezTo>
                <a:cubicBezTo>
                  <a:pt x="44" y="798"/>
                  <a:pt x="48" y="811"/>
                  <a:pt x="57" y="819"/>
                </a:cubicBezTo>
                <a:cubicBezTo>
                  <a:pt x="80" y="841"/>
                  <a:pt x="110" y="854"/>
                  <a:pt x="139" y="864"/>
                </a:cubicBezTo>
                <a:cubicBezTo>
                  <a:pt x="177" y="857"/>
                  <a:pt x="193" y="845"/>
                  <a:pt x="227" y="834"/>
                </a:cubicBezTo>
                <a:cubicBezTo>
                  <a:pt x="278" y="800"/>
                  <a:pt x="325" y="766"/>
                  <a:pt x="368" y="723"/>
                </a:cubicBezTo>
                <a:cubicBezTo>
                  <a:pt x="373" y="713"/>
                  <a:pt x="382" y="705"/>
                  <a:pt x="382" y="694"/>
                </a:cubicBezTo>
                <a:cubicBezTo>
                  <a:pt x="382" y="681"/>
                  <a:pt x="370" y="670"/>
                  <a:pt x="368" y="657"/>
                </a:cubicBezTo>
                <a:cubicBezTo>
                  <a:pt x="363" y="630"/>
                  <a:pt x="363" y="603"/>
                  <a:pt x="360" y="576"/>
                </a:cubicBezTo>
                <a:cubicBezTo>
                  <a:pt x="355" y="402"/>
                  <a:pt x="427" y="324"/>
                  <a:pt x="301" y="295"/>
                </a:cubicBezTo>
                <a:cubicBezTo>
                  <a:pt x="257" y="230"/>
                  <a:pt x="311" y="117"/>
                  <a:pt x="368" y="73"/>
                </a:cubicBezTo>
                <a:cubicBezTo>
                  <a:pt x="419" y="79"/>
                  <a:pt x="463" y="89"/>
                  <a:pt x="515" y="73"/>
                </a:cubicBezTo>
                <a:cubicBezTo>
                  <a:pt x="550" y="62"/>
                  <a:pt x="589" y="28"/>
                  <a:pt x="626" y="14"/>
                </a:cubicBezTo>
                <a:cubicBezTo>
                  <a:pt x="695" y="19"/>
                  <a:pt x="725" y="10"/>
                  <a:pt x="774" y="44"/>
                </a:cubicBezTo>
                <a:cubicBezTo>
                  <a:pt x="784" y="60"/>
                  <a:pt x="781" y="85"/>
                  <a:pt x="796" y="96"/>
                </a:cubicBezTo>
                <a:cubicBezTo>
                  <a:pt x="803" y="101"/>
                  <a:pt x="838" y="74"/>
                  <a:pt x="840" y="73"/>
                </a:cubicBezTo>
                <a:cubicBezTo>
                  <a:pt x="867" y="63"/>
                  <a:pt x="922" y="46"/>
                  <a:pt x="951" y="44"/>
                </a:cubicBezTo>
                <a:cubicBezTo>
                  <a:pt x="1027" y="40"/>
                  <a:pt x="1104" y="39"/>
                  <a:pt x="1180" y="37"/>
                </a:cubicBezTo>
                <a:cubicBezTo>
                  <a:pt x="1216" y="27"/>
                  <a:pt x="1248" y="11"/>
                  <a:pt x="1283" y="0"/>
                </a:cubicBezTo>
                <a:cubicBezTo>
                  <a:pt x="1423" y="8"/>
                  <a:pt x="1377" y="4"/>
                  <a:pt x="1468" y="37"/>
                </a:cubicBezTo>
                <a:cubicBezTo>
                  <a:pt x="1473" y="44"/>
                  <a:pt x="1474" y="57"/>
                  <a:pt x="1483" y="59"/>
                </a:cubicBezTo>
                <a:cubicBezTo>
                  <a:pt x="1500" y="63"/>
                  <a:pt x="1517" y="51"/>
                  <a:pt x="1534" y="51"/>
                </a:cubicBezTo>
                <a:cubicBezTo>
                  <a:pt x="1571" y="51"/>
                  <a:pt x="1608" y="56"/>
                  <a:pt x="1645" y="59"/>
                </a:cubicBezTo>
                <a:cubicBezTo>
                  <a:pt x="1682" y="71"/>
                  <a:pt x="1704" y="73"/>
                  <a:pt x="1734" y="103"/>
                </a:cubicBezTo>
                <a:cubicBezTo>
                  <a:pt x="1756" y="125"/>
                  <a:pt x="1764" y="145"/>
                  <a:pt x="1793" y="155"/>
                </a:cubicBezTo>
                <a:cubicBezTo>
                  <a:pt x="1823" y="200"/>
                  <a:pt x="1837" y="163"/>
                  <a:pt x="1881" y="147"/>
                </a:cubicBezTo>
                <a:cubicBezTo>
                  <a:pt x="1929" y="130"/>
                  <a:pt x="1981" y="123"/>
                  <a:pt x="2029" y="103"/>
                </a:cubicBezTo>
                <a:cubicBezTo>
                  <a:pt x="2095" y="105"/>
                  <a:pt x="2162" y="101"/>
                  <a:pt x="2228" y="110"/>
                </a:cubicBezTo>
                <a:cubicBezTo>
                  <a:pt x="2269" y="115"/>
                  <a:pt x="2246" y="190"/>
                  <a:pt x="2258" y="199"/>
                </a:cubicBezTo>
                <a:cubicBezTo>
                  <a:pt x="2282" y="217"/>
                  <a:pt x="2317" y="204"/>
                  <a:pt x="2347" y="206"/>
                </a:cubicBezTo>
                <a:cubicBezTo>
                  <a:pt x="2380" y="218"/>
                  <a:pt x="2371" y="229"/>
                  <a:pt x="2391" y="258"/>
                </a:cubicBezTo>
                <a:cubicBezTo>
                  <a:pt x="2401" y="288"/>
                  <a:pt x="2405" y="301"/>
                  <a:pt x="2428" y="325"/>
                </a:cubicBezTo>
                <a:cubicBezTo>
                  <a:pt x="2433" y="359"/>
                  <a:pt x="2443" y="394"/>
                  <a:pt x="2428" y="428"/>
                </a:cubicBezTo>
                <a:cubicBezTo>
                  <a:pt x="2425" y="435"/>
                  <a:pt x="2413" y="432"/>
                  <a:pt x="2406" y="435"/>
                </a:cubicBezTo>
                <a:cubicBezTo>
                  <a:pt x="2379" y="446"/>
                  <a:pt x="2376" y="450"/>
                  <a:pt x="2354" y="465"/>
                </a:cubicBezTo>
                <a:cubicBezTo>
                  <a:pt x="2320" y="515"/>
                  <a:pt x="2283" y="561"/>
                  <a:pt x="2251" y="613"/>
                </a:cubicBezTo>
                <a:cubicBezTo>
                  <a:pt x="2244" y="640"/>
                  <a:pt x="2245" y="682"/>
                  <a:pt x="2221" y="701"/>
                </a:cubicBezTo>
                <a:cubicBezTo>
                  <a:pt x="2208" y="711"/>
                  <a:pt x="2191" y="714"/>
                  <a:pt x="2177" y="723"/>
                </a:cubicBezTo>
                <a:cubicBezTo>
                  <a:pt x="2149" y="798"/>
                  <a:pt x="2158" y="761"/>
                  <a:pt x="2147" y="834"/>
                </a:cubicBezTo>
                <a:cubicBezTo>
                  <a:pt x="2158" y="981"/>
                  <a:pt x="2128" y="952"/>
                  <a:pt x="2243" y="930"/>
                </a:cubicBezTo>
                <a:cubicBezTo>
                  <a:pt x="2285" y="935"/>
                  <a:pt x="2309" y="940"/>
                  <a:pt x="2347" y="952"/>
                </a:cubicBezTo>
                <a:cubicBezTo>
                  <a:pt x="2354" y="957"/>
                  <a:pt x="2363" y="961"/>
                  <a:pt x="2369" y="967"/>
                </a:cubicBezTo>
                <a:cubicBezTo>
                  <a:pt x="2375" y="973"/>
                  <a:pt x="2375" y="988"/>
                  <a:pt x="2384" y="989"/>
                </a:cubicBezTo>
                <a:cubicBezTo>
                  <a:pt x="2397" y="991"/>
                  <a:pt x="2408" y="979"/>
                  <a:pt x="2420" y="974"/>
                </a:cubicBezTo>
                <a:cubicBezTo>
                  <a:pt x="2457" y="960"/>
                  <a:pt x="2492" y="951"/>
                  <a:pt x="2531" y="945"/>
                </a:cubicBezTo>
                <a:cubicBezTo>
                  <a:pt x="2561" y="947"/>
                  <a:pt x="2592" y="941"/>
                  <a:pt x="2620" y="952"/>
                </a:cubicBezTo>
                <a:cubicBezTo>
                  <a:pt x="2640" y="960"/>
                  <a:pt x="2664" y="997"/>
                  <a:pt x="2664" y="997"/>
                </a:cubicBezTo>
                <a:cubicBezTo>
                  <a:pt x="2676" y="1031"/>
                  <a:pt x="2695" y="1035"/>
                  <a:pt x="2723" y="1004"/>
                </a:cubicBezTo>
                <a:cubicBezTo>
                  <a:pt x="2818" y="897"/>
                  <a:pt x="2858" y="837"/>
                  <a:pt x="2982" y="760"/>
                </a:cubicBezTo>
                <a:cubicBezTo>
                  <a:pt x="3062" y="658"/>
                  <a:pt x="3212" y="633"/>
                  <a:pt x="3329" y="590"/>
                </a:cubicBezTo>
                <a:cubicBezTo>
                  <a:pt x="3331" y="598"/>
                  <a:pt x="3329" y="616"/>
                  <a:pt x="3336" y="613"/>
                </a:cubicBezTo>
                <a:cubicBezTo>
                  <a:pt x="3390" y="588"/>
                  <a:pt x="3428" y="537"/>
                  <a:pt x="3476" y="502"/>
                </a:cubicBezTo>
                <a:cubicBezTo>
                  <a:pt x="3598" y="412"/>
                  <a:pt x="3722" y="319"/>
                  <a:pt x="3868" y="273"/>
                </a:cubicBezTo>
                <a:cubicBezTo>
                  <a:pt x="3905" y="275"/>
                  <a:pt x="3944" y="267"/>
                  <a:pt x="3979" y="280"/>
                </a:cubicBezTo>
                <a:cubicBezTo>
                  <a:pt x="3991" y="284"/>
                  <a:pt x="3983" y="305"/>
                  <a:pt x="3986" y="317"/>
                </a:cubicBezTo>
                <a:cubicBezTo>
                  <a:pt x="3994" y="354"/>
                  <a:pt x="3988" y="340"/>
                  <a:pt x="4008" y="369"/>
                </a:cubicBezTo>
                <a:cubicBezTo>
                  <a:pt x="4015" y="398"/>
                  <a:pt x="4016" y="430"/>
                  <a:pt x="4030" y="457"/>
                </a:cubicBezTo>
                <a:cubicBezTo>
                  <a:pt x="4031" y="459"/>
                  <a:pt x="4093" y="431"/>
                  <a:pt x="4104" y="428"/>
                </a:cubicBezTo>
                <a:cubicBezTo>
                  <a:pt x="4134" y="433"/>
                  <a:pt x="4165" y="432"/>
                  <a:pt x="4193" y="443"/>
                </a:cubicBezTo>
                <a:cubicBezTo>
                  <a:pt x="4216" y="452"/>
                  <a:pt x="4217" y="484"/>
                  <a:pt x="4222" y="502"/>
                </a:cubicBezTo>
                <a:cubicBezTo>
                  <a:pt x="4236" y="550"/>
                  <a:pt x="4254" y="585"/>
                  <a:pt x="4304" y="598"/>
                </a:cubicBezTo>
                <a:cubicBezTo>
                  <a:pt x="4353" y="584"/>
                  <a:pt x="4375" y="578"/>
                  <a:pt x="4400" y="627"/>
                </a:cubicBezTo>
                <a:cubicBezTo>
                  <a:pt x="4410" y="672"/>
                  <a:pt x="4422" y="680"/>
                  <a:pt x="4429" y="731"/>
                </a:cubicBezTo>
                <a:cubicBezTo>
                  <a:pt x="4459" y="701"/>
                  <a:pt x="4492" y="673"/>
                  <a:pt x="4532" y="657"/>
                </a:cubicBezTo>
                <a:cubicBezTo>
                  <a:pt x="4547" y="651"/>
                  <a:pt x="4577" y="642"/>
                  <a:pt x="4577" y="64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799" name="Rectangle 6"/>
          <p:cNvSpPr>
            <a:spLocks noChangeArrowheads="1"/>
          </p:cNvSpPr>
          <p:nvPr/>
        </p:nvSpPr>
        <p:spPr bwMode="auto">
          <a:xfrm>
            <a:off x="3048000" y="4038600"/>
            <a:ext cx="838200" cy="228600"/>
          </a:xfrm>
          <a:prstGeom prst="rect">
            <a:avLst/>
          </a:prstGeom>
          <a:solidFill>
            <a:srgbClr val="38BAD4"/>
          </a:solidFill>
          <a:ln w="9525">
            <a:solidFill>
              <a:schemeClr val="tx1"/>
            </a:solidFill>
            <a:miter lim="800000"/>
            <a:headEnd/>
            <a:tailEnd/>
          </a:ln>
        </p:spPr>
        <p:txBody>
          <a:bodyPr wrap="none" anchor="ctr"/>
          <a:lstStyle/>
          <a:p>
            <a:endParaRPr lang="en-US"/>
          </a:p>
        </p:txBody>
      </p:sp>
      <p:sp>
        <p:nvSpPr>
          <p:cNvPr id="161800" name="AutoShape 7"/>
          <p:cNvSpPr>
            <a:spLocks noChangeArrowheads="1"/>
          </p:cNvSpPr>
          <p:nvPr/>
        </p:nvSpPr>
        <p:spPr bwMode="auto">
          <a:xfrm>
            <a:off x="3048000" y="4267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8BAD4"/>
          </a:solidFill>
          <a:ln w="9525">
            <a:solidFill>
              <a:schemeClr val="tx1"/>
            </a:solidFill>
            <a:miter lim="800000"/>
            <a:headEnd/>
            <a:tailEnd/>
          </a:ln>
        </p:spPr>
        <p:txBody>
          <a:bodyPr wrap="none" anchor="ctr"/>
          <a:lstStyle/>
          <a:p>
            <a:endParaRPr lang="en-US"/>
          </a:p>
        </p:txBody>
      </p:sp>
      <p:sp>
        <p:nvSpPr>
          <p:cNvPr id="161801" name="Oval 8"/>
          <p:cNvSpPr>
            <a:spLocks noChangeArrowheads="1"/>
          </p:cNvSpPr>
          <p:nvPr/>
        </p:nvSpPr>
        <p:spPr bwMode="auto">
          <a:xfrm>
            <a:off x="3276600" y="4267200"/>
            <a:ext cx="152400" cy="304800"/>
          </a:xfrm>
          <a:prstGeom prst="ellipse">
            <a:avLst/>
          </a:prstGeom>
          <a:solidFill>
            <a:srgbClr val="38BAD4"/>
          </a:solidFill>
          <a:ln w="9525">
            <a:solidFill>
              <a:schemeClr val="tx1"/>
            </a:solidFill>
            <a:round/>
            <a:headEnd/>
            <a:tailEnd/>
          </a:ln>
        </p:spPr>
        <p:txBody>
          <a:bodyPr wrap="none" anchor="ctr"/>
          <a:lstStyle/>
          <a:p>
            <a:endParaRPr lang="en-US"/>
          </a:p>
        </p:txBody>
      </p:sp>
      <p:sp>
        <p:nvSpPr>
          <p:cNvPr id="161802" name="Line 9"/>
          <p:cNvSpPr>
            <a:spLocks noChangeShapeType="1"/>
          </p:cNvSpPr>
          <p:nvPr/>
        </p:nvSpPr>
        <p:spPr bwMode="auto">
          <a:xfrm>
            <a:off x="3505200" y="36576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1803" name="Rectangle 10"/>
          <p:cNvSpPr>
            <a:spLocks noChangeArrowheads="1"/>
          </p:cNvSpPr>
          <p:nvPr/>
        </p:nvSpPr>
        <p:spPr bwMode="auto">
          <a:xfrm>
            <a:off x="3048000" y="5029200"/>
            <a:ext cx="914400" cy="457200"/>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161804" name="AutoShape 11"/>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161805" name="Oval 12"/>
          <p:cNvSpPr>
            <a:spLocks noChangeArrowheads="1"/>
          </p:cNvSpPr>
          <p:nvPr/>
        </p:nvSpPr>
        <p:spPr bwMode="auto">
          <a:xfrm>
            <a:off x="3352800" y="5029200"/>
            <a:ext cx="1524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161806" name="Text Box 13"/>
          <p:cNvSpPr txBox="1">
            <a:spLocks noChangeArrowheads="1"/>
          </p:cNvSpPr>
          <p:nvPr/>
        </p:nvSpPr>
        <p:spPr bwMode="auto">
          <a:xfrm>
            <a:off x="5410200" y="2971800"/>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presynaptic neuron</a:t>
            </a:r>
          </a:p>
        </p:txBody>
      </p:sp>
      <p:sp>
        <p:nvSpPr>
          <p:cNvPr id="161807" name="Text Box 14"/>
          <p:cNvSpPr txBox="1">
            <a:spLocks noChangeArrowheads="1"/>
          </p:cNvSpPr>
          <p:nvPr/>
        </p:nvSpPr>
        <p:spPr bwMode="auto">
          <a:xfrm>
            <a:off x="4419600" y="4038600"/>
            <a:ext cx="3733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t>neurotransmitter (e.g., dopamine), the first messenger (the “key”)</a:t>
            </a:r>
          </a:p>
        </p:txBody>
      </p:sp>
      <p:sp>
        <p:nvSpPr>
          <p:cNvPr id="161808" name="Text Box 15"/>
          <p:cNvSpPr txBox="1">
            <a:spLocks noChangeArrowheads="1"/>
          </p:cNvSpPr>
          <p:nvPr/>
        </p:nvSpPr>
        <p:spPr bwMode="auto">
          <a:xfrm>
            <a:off x="4876800" y="5867400"/>
            <a:ext cx="274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postsynaptic neuron</a:t>
            </a:r>
          </a:p>
        </p:txBody>
      </p:sp>
      <p:sp>
        <p:nvSpPr>
          <p:cNvPr id="161809" name="Text Box 16"/>
          <p:cNvSpPr txBox="1">
            <a:spLocks noChangeArrowheads="1"/>
          </p:cNvSpPr>
          <p:nvPr/>
        </p:nvSpPr>
        <p:spPr bwMode="auto">
          <a:xfrm>
            <a:off x="533400" y="492125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synaptic receptor site (the lock)</a:t>
            </a:r>
          </a:p>
        </p:txBody>
      </p:sp>
      <p:sp>
        <p:nvSpPr>
          <p:cNvPr id="161810" name="Line 17"/>
          <p:cNvSpPr>
            <a:spLocks noChangeShapeType="1"/>
          </p:cNvSpPr>
          <p:nvPr/>
        </p:nvSpPr>
        <p:spPr bwMode="auto">
          <a:xfrm>
            <a:off x="2438400" y="51054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1811" name="Line 18"/>
          <p:cNvSpPr>
            <a:spLocks noChangeShapeType="1"/>
          </p:cNvSpPr>
          <p:nvPr/>
        </p:nvSpPr>
        <p:spPr bwMode="auto">
          <a:xfrm flipH="1">
            <a:off x="4038600" y="4267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1812" name="Text Box 19"/>
          <p:cNvSpPr txBox="1">
            <a:spLocks noChangeArrowheads="1"/>
          </p:cNvSpPr>
          <p:nvPr/>
        </p:nvSpPr>
        <p:spPr bwMode="auto">
          <a:xfrm>
            <a:off x="304800" y="3687763"/>
            <a:ext cx="2209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NT exits the presynaptic cell</a:t>
            </a:r>
          </a:p>
        </p:txBody>
      </p:sp>
      <p:sp>
        <p:nvSpPr>
          <p:cNvPr id="161813" name="Line 20"/>
          <p:cNvSpPr>
            <a:spLocks noChangeShapeType="1"/>
          </p:cNvSpPr>
          <p:nvPr/>
        </p:nvSpPr>
        <p:spPr bwMode="auto">
          <a:xfrm>
            <a:off x="2362200" y="3810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1814" name="AutoShape 21"/>
          <p:cNvSpPr>
            <a:spLocks noChangeArrowheads="1"/>
          </p:cNvSpPr>
          <p:nvPr/>
        </p:nvSpPr>
        <p:spPr bwMode="auto">
          <a:xfrm>
            <a:off x="2895600" y="3124200"/>
            <a:ext cx="533400" cy="381000"/>
          </a:xfrm>
          <a:prstGeom prst="lightningBolt">
            <a:avLst/>
          </a:prstGeom>
          <a:solidFill>
            <a:schemeClr val="accent2"/>
          </a:solidFill>
          <a:ln w="9525">
            <a:solidFill>
              <a:schemeClr val="tx1"/>
            </a:solidFill>
            <a:miter lim="800000"/>
            <a:headEnd/>
            <a:tailEnd/>
          </a:ln>
        </p:spPr>
        <p:txBody>
          <a:bodyPr wrap="none" anchor="ctr"/>
          <a:lstStyle/>
          <a:p>
            <a:endParaRPr lang="en-US"/>
          </a:p>
        </p:txBody>
      </p:sp>
      <p:sp>
        <p:nvSpPr>
          <p:cNvPr id="161815" name="Text Box 22"/>
          <p:cNvSpPr txBox="1">
            <a:spLocks noChangeArrowheads="1"/>
          </p:cNvSpPr>
          <p:nvPr/>
        </p:nvSpPr>
        <p:spPr bwMode="auto">
          <a:xfrm>
            <a:off x="152400" y="2895600"/>
            <a:ext cx="2514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200"/>
              <a:t>spike potential reaches axon end</a:t>
            </a:r>
          </a:p>
        </p:txBody>
      </p:sp>
      <p:sp>
        <p:nvSpPr>
          <p:cNvPr id="161816" name="Line 23"/>
          <p:cNvSpPr>
            <a:spLocks noChangeShapeType="1"/>
          </p:cNvSpPr>
          <p:nvPr/>
        </p:nvSpPr>
        <p:spPr bwMode="auto">
          <a:xfrm>
            <a:off x="2438400" y="31242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1817" name="AutoShape 24"/>
          <p:cNvSpPr>
            <a:spLocks noChangeArrowheads="1"/>
          </p:cNvSpPr>
          <p:nvPr/>
        </p:nvSpPr>
        <p:spPr bwMode="auto">
          <a:xfrm>
            <a:off x="3505200" y="4267200"/>
            <a:ext cx="381000" cy="152400"/>
          </a:xfrm>
          <a:prstGeom prst="parallelogram">
            <a:avLst>
              <a:gd name="adj" fmla="val 62500"/>
            </a:avLst>
          </a:prstGeom>
          <a:solidFill>
            <a:srgbClr val="38BAD4"/>
          </a:solidFill>
          <a:ln w="9525">
            <a:solidFill>
              <a:schemeClr val="tx1"/>
            </a:solidFill>
            <a:miter lim="800000"/>
            <a:headEnd/>
            <a:tailEnd/>
          </a:ln>
        </p:spPr>
        <p:txBody>
          <a:bodyPr wrap="none" anchor="ctr"/>
          <a:lstStyle/>
          <a:p>
            <a:endParaRPr lang="en-US"/>
          </a:p>
        </p:txBody>
      </p:sp>
      <p:sp>
        <p:nvSpPr>
          <p:cNvPr id="161818" name="AutoShape 25"/>
          <p:cNvSpPr>
            <a:spLocks noChangeArrowheads="1"/>
          </p:cNvSpPr>
          <p:nvPr/>
        </p:nvSpPr>
        <p:spPr bwMode="auto">
          <a:xfrm>
            <a:off x="3581400" y="5029200"/>
            <a:ext cx="381000" cy="152400"/>
          </a:xfrm>
          <a:prstGeom prst="parallelogram">
            <a:avLst>
              <a:gd name="adj" fmla="val 62500"/>
            </a:avLst>
          </a:prstGeom>
          <a:solidFill>
            <a:schemeClr val="bg1"/>
          </a:solidFill>
          <a:ln w="9525">
            <a:solidFill>
              <a:schemeClr val="tx1"/>
            </a:solidFill>
            <a:miter lim="800000"/>
            <a:headEnd/>
            <a:tailEnd/>
          </a:ln>
        </p:spPr>
        <p:txBody>
          <a:bodyPr wrap="none" anchor="ctr"/>
          <a:lstStyle/>
          <a:p>
            <a:endParaRPr lang="en-US"/>
          </a:p>
        </p:txBody>
      </p:sp>
      <p:sp>
        <p:nvSpPr>
          <p:cNvPr id="161819" name="Rectangle 26"/>
          <p:cNvSpPr>
            <a:spLocks noChangeArrowheads="1"/>
          </p:cNvSpPr>
          <p:nvPr/>
        </p:nvSpPr>
        <p:spPr bwMode="auto">
          <a:xfrm>
            <a:off x="3048000" y="4806950"/>
            <a:ext cx="914400" cy="228600"/>
          </a:xfrm>
          <a:prstGeom prst="rect">
            <a:avLst/>
          </a:prstGeom>
          <a:gradFill rotWithShape="1">
            <a:gsLst>
              <a:gs pos="0">
                <a:srgbClr val="FF9900"/>
              </a:gs>
              <a:gs pos="100000">
                <a:srgbClr val="66FF33"/>
              </a:gs>
            </a:gsLst>
            <a:lin ang="5400000" scaled="1"/>
          </a:gradFill>
          <a:ln w="9525">
            <a:solidFill>
              <a:schemeClr val="tx1"/>
            </a:solidFill>
            <a:miter lim="800000"/>
            <a:headEnd/>
            <a:tailEnd/>
          </a:ln>
        </p:spPr>
        <p:txBody>
          <a:bodyPr wrap="none" anchor="ctr"/>
          <a:lstStyle/>
          <a:p>
            <a:endParaRPr lang="en-US"/>
          </a:p>
        </p:txBody>
      </p:sp>
      <p:sp>
        <p:nvSpPr>
          <p:cNvPr id="161820" name="Text Box 27"/>
          <p:cNvSpPr txBox="1">
            <a:spLocks noChangeArrowheads="1"/>
          </p:cNvSpPr>
          <p:nvPr/>
        </p:nvSpPr>
        <p:spPr bwMode="auto">
          <a:xfrm>
            <a:off x="0" y="3886200"/>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a:t>drug </a:t>
            </a:r>
            <a:r>
              <a:rPr lang="en-US" sz="1400"/>
              <a:t>(skeleton key), e.g., Abilify</a:t>
            </a:r>
          </a:p>
        </p:txBody>
      </p:sp>
      <p:sp>
        <p:nvSpPr>
          <p:cNvPr id="161821" name="Line 28"/>
          <p:cNvSpPr>
            <a:spLocks noChangeShapeType="1"/>
          </p:cNvSpPr>
          <p:nvPr/>
        </p:nvSpPr>
        <p:spPr bwMode="auto">
          <a:xfrm>
            <a:off x="1371600" y="4191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1822" name="AutoShape 29"/>
          <p:cNvSpPr>
            <a:spLocks noChangeArrowheads="1"/>
          </p:cNvSpPr>
          <p:nvPr/>
        </p:nvSpPr>
        <p:spPr bwMode="auto">
          <a:xfrm>
            <a:off x="3124200" y="5029200"/>
            <a:ext cx="152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F9900"/>
              </a:gs>
              <a:gs pos="100000">
                <a:srgbClr val="66FF33"/>
              </a:gs>
            </a:gsLst>
            <a:lin ang="5400000" scaled="1"/>
          </a:gradFill>
          <a:ln w="9525">
            <a:solidFill>
              <a:schemeClr val="tx1"/>
            </a:solidFill>
            <a:miter lim="800000"/>
            <a:headEnd/>
            <a:tailEnd/>
          </a:ln>
        </p:spPr>
        <p:txBody>
          <a:bodyPr wrap="none" anchor="ctr"/>
          <a:lstStyle/>
          <a:p>
            <a:endParaRPr lang="en-US"/>
          </a:p>
        </p:txBody>
      </p:sp>
      <p:sp>
        <p:nvSpPr>
          <p:cNvPr id="161823" name="Oval 30"/>
          <p:cNvSpPr>
            <a:spLocks noChangeArrowheads="1"/>
          </p:cNvSpPr>
          <p:nvPr/>
        </p:nvSpPr>
        <p:spPr bwMode="auto">
          <a:xfrm>
            <a:off x="3352800" y="5029200"/>
            <a:ext cx="152400" cy="304800"/>
          </a:xfrm>
          <a:prstGeom prst="ellipse">
            <a:avLst/>
          </a:prstGeom>
          <a:gradFill rotWithShape="1">
            <a:gsLst>
              <a:gs pos="0">
                <a:srgbClr val="C943AC"/>
              </a:gs>
              <a:gs pos="100000">
                <a:srgbClr val="EDF21A"/>
              </a:gs>
            </a:gsLst>
            <a:lin ang="5400000" scaled="1"/>
          </a:gradFill>
          <a:ln w="9525">
            <a:solidFill>
              <a:schemeClr val="tx1"/>
            </a:solidFill>
            <a:round/>
            <a:headEnd/>
            <a:tailEnd/>
          </a:ln>
        </p:spPr>
        <p:txBody>
          <a:bodyPr wrap="none" anchor="ctr"/>
          <a:lstStyle/>
          <a:p>
            <a:pPr algn="ctr"/>
            <a:endParaRPr lang="en-US">
              <a:solidFill>
                <a:srgbClr val="C943AC"/>
              </a:solidFill>
            </a:endParaRPr>
          </a:p>
        </p:txBody>
      </p:sp>
      <p:sp>
        <p:nvSpPr>
          <p:cNvPr id="161824" name="AutoShape 31"/>
          <p:cNvSpPr>
            <a:spLocks noChangeArrowheads="1"/>
          </p:cNvSpPr>
          <p:nvPr/>
        </p:nvSpPr>
        <p:spPr bwMode="auto">
          <a:xfrm>
            <a:off x="3581400" y="5029200"/>
            <a:ext cx="381000" cy="76200"/>
          </a:xfrm>
          <a:prstGeom prst="parallelogram">
            <a:avLst>
              <a:gd name="adj" fmla="val 125000"/>
            </a:avLst>
          </a:prstGeom>
          <a:solidFill>
            <a:srgbClr val="38BAD4"/>
          </a:solidFill>
          <a:ln w="9525">
            <a:solidFill>
              <a:schemeClr val="tx1"/>
            </a:solidFill>
            <a:miter lim="800000"/>
            <a:headEnd/>
            <a:tailEnd/>
          </a:ln>
        </p:spPr>
        <p:txBody>
          <a:bodyPr wrap="none" anchor="ctr"/>
          <a:lstStyle/>
          <a:p>
            <a:endParaRPr lang="en-US"/>
          </a:p>
        </p:txBody>
      </p:sp>
      <p:sp>
        <p:nvSpPr>
          <p:cNvPr id="161825" name="AutoShape 32"/>
          <p:cNvSpPr>
            <a:spLocks noChangeArrowheads="1"/>
          </p:cNvSpPr>
          <p:nvPr/>
        </p:nvSpPr>
        <p:spPr bwMode="auto">
          <a:xfrm>
            <a:off x="3581400" y="5105400"/>
            <a:ext cx="304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xmlns="" val="6642163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62819" name="Rectangle 2"/>
          <p:cNvSpPr>
            <a:spLocks noGrp="1" noChangeArrowheads="1"/>
          </p:cNvSpPr>
          <p:nvPr>
            <p:ph type="title" idx="4294967295"/>
          </p:nvPr>
        </p:nvSpPr>
        <p:spPr bwMode="auto">
          <a:xfrm>
            <a:off x="457200" y="76200"/>
            <a:ext cx="7239000" cy="6705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dirty="0" smtClean="0">
                <a:effectLst/>
              </a:rPr>
              <a:t>Partial </a:t>
            </a:r>
            <a:r>
              <a:rPr lang="en-US" dirty="0" err="1" smtClean="0">
                <a:effectLst/>
              </a:rPr>
              <a:t>Agonism</a:t>
            </a:r>
            <a:endParaRPr lang="en-US" dirty="0" smtClean="0">
              <a:effectLst/>
            </a:endParaRPr>
          </a:p>
        </p:txBody>
      </p:sp>
      <p:sp>
        <p:nvSpPr>
          <p:cNvPr id="118788" name="Rectangle 3"/>
          <p:cNvSpPr>
            <a:spLocks noGrp="1" noChangeArrowheads="1"/>
          </p:cNvSpPr>
          <p:nvPr>
            <p:ph type="body" idx="4294967295"/>
          </p:nvPr>
        </p:nvSpPr>
        <p:spPr>
          <a:xfrm>
            <a:off x="152400" y="914400"/>
            <a:ext cx="7924800" cy="5541336"/>
          </a:xfrm>
          <a:solidFill>
            <a:schemeClr val="accent5">
              <a:lumMod val="20000"/>
              <a:lumOff val="80000"/>
            </a:schemeClr>
          </a:solidFill>
        </p:spPr>
        <p:txBody>
          <a:bodyPr>
            <a:normAutofit fontScale="92500" lnSpcReduction="20000"/>
          </a:bodyPr>
          <a:lstStyle/>
          <a:p>
            <a:pPr eaLnBrk="1" hangingPunct="1">
              <a:defRPr/>
            </a:pPr>
            <a:r>
              <a:rPr lang="en-US" sz="3200" dirty="0" smtClean="0">
                <a:solidFill>
                  <a:schemeClr val="accent3">
                    <a:lumMod val="75000"/>
                  </a:schemeClr>
                </a:solidFill>
              </a:rPr>
              <a:t>When a drug occupies the receptor sites, activating them, but producing a weaker response than the neurotransmitter or a full agonist does, it is a partial agonist</a:t>
            </a:r>
          </a:p>
          <a:p>
            <a:pPr eaLnBrk="1" hangingPunct="1">
              <a:defRPr/>
            </a:pPr>
            <a:r>
              <a:rPr lang="en-US" sz="3200" dirty="0" smtClean="0">
                <a:solidFill>
                  <a:schemeClr val="accent3">
                    <a:lumMod val="75000"/>
                  </a:schemeClr>
                </a:solidFill>
              </a:rPr>
              <a:t>In low concentrations of the NT the partial agonist works as an agonist</a:t>
            </a:r>
          </a:p>
          <a:p>
            <a:pPr eaLnBrk="1" hangingPunct="1">
              <a:defRPr/>
            </a:pPr>
            <a:r>
              <a:rPr lang="en-US" sz="3200" dirty="0" smtClean="0">
                <a:solidFill>
                  <a:schemeClr val="accent3">
                    <a:lumMod val="75000"/>
                  </a:schemeClr>
                </a:solidFill>
              </a:rPr>
              <a:t>In high concentrations of the NT the partial agonist works as an antagonist</a:t>
            </a:r>
          </a:p>
          <a:p>
            <a:pPr>
              <a:defRPr/>
            </a:pPr>
            <a:r>
              <a:rPr lang="en-US" sz="3200" dirty="0" smtClean="0">
                <a:solidFill>
                  <a:schemeClr val="accent3">
                    <a:lumMod val="75000"/>
                  </a:schemeClr>
                </a:solidFill>
              </a:rPr>
              <a:t>Example: </a:t>
            </a:r>
            <a:r>
              <a:rPr lang="en-US" sz="3200" dirty="0" err="1" smtClean="0">
                <a:solidFill>
                  <a:schemeClr val="accent3">
                    <a:lumMod val="75000"/>
                  </a:schemeClr>
                </a:solidFill>
              </a:rPr>
              <a:t>Aripiprazole</a:t>
            </a:r>
            <a:r>
              <a:rPr lang="en-US" sz="3200" dirty="0" smtClean="0">
                <a:solidFill>
                  <a:schemeClr val="accent3">
                    <a:lumMod val="75000"/>
                  </a:schemeClr>
                </a:solidFill>
              </a:rPr>
              <a:t> (</a:t>
            </a:r>
            <a:r>
              <a:rPr lang="en-US" sz="3200" dirty="0" err="1" smtClean="0">
                <a:solidFill>
                  <a:schemeClr val="accent3">
                    <a:lumMod val="75000"/>
                  </a:schemeClr>
                </a:solidFill>
              </a:rPr>
              <a:t>Abilify</a:t>
            </a:r>
            <a:r>
              <a:rPr lang="en-US" sz="3200" dirty="0" smtClean="0">
                <a:solidFill>
                  <a:schemeClr val="accent3">
                    <a:lumMod val="75000"/>
                  </a:schemeClr>
                </a:solidFill>
              </a:rPr>
              <a:t>) is a partial dopamine agonist, in schizophrenia (&amp; other psychotic disorders) dampening excessive DA</a:t>
            </a:r>
            <a:r>
              <a:rPr lang="en-US" sz="3200" baseline="-25000" dirty="0" smtClean="0">
                <a:solidFill>
                  <a:schemeClr val="accent3">
                    <a:lumMod val="75000"/>
                  </a:schemeClr>
                </a:solidFill>
              </a:rPr>
              <a:t>2</a:t>
            </a:r>
            <a:r>
              <a:rPr lang="en-US" sz="3200" dirty="0" smtClean="0">
                <a:solidFill>
                  <a:schemeClr val="accent3">
                    <a:lumMod val="75000"/>
                  </a:schemeClr>
                </a:solidFill>
              </a:rPr>
              <a:t> activity in the limbic striatum, and enhancing </a:t>
            </a:r>
            <a:r>
              <a:rPr lang="en-US" sz="3200" dirty="0">
                <a:solidFill>
                  <a:schemeClr val="accent3">
                    <a:lumMod val="75000"/>
                  </a:schemeClr>
                </a:solidFill>
              </a:rPr>
              <a:t>DA</a:t>
            </a:r>
            <a:r>
              <a:rPr lang="en-US" sz="3200" baseline="-25000" dirty="0">
                <a:solidFill>
                  <a:schemeClr val="accent3">
                    <a:lumMod val="75000"/>
                  </a:schemeClr>
                </a:solidFill>
              </a:rPr>
              <a:t>2</a:t>
            </a:r>
            <a:r>
              <a:rPr lang="en-US" sz="3200" dirty="0" smtClean="0">
                <a:solidFill>
                  <a:schemeClr val="accent3">
                    <a:lumMod val="75000"/>
                  </a:schemeClr>
                </a:solidFill>
              </a:rPr>
              <a:t> activity in the prefrontal cortex. </a:t>
            </a:r>
          </a:p>
          <a:p>
            <a:pPr eaLnBrk="1" hangingPunct="1">
              <a:defRPr/>
            </a:pPr>
            <a:endParaRPr lang="en-US" sz="3200" dirty="0" smtClean="0">
              <a:solidFill>
                <a:schemeClr val="accent2">
                  <a:lumMod val="75000"/>
                </a:schemeClr>
              </a:solidFill>
            </a:endParaRPr>
          </a:p>
        </p:txBody>
      </p:sp>
    </p:spTree>
    <p:extLst>
      <p:ext uri="{BB962C8B-B14F-4D97-AF65-F5344CB8AC3E}">
        <p14:creationId xmlns:p14="http://schemas.microsoft.com/office/powerpoint/2010/main" xmlns="" val="40483917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19811" name="Rectangle 2"/>
          <p:cNvSpPr>
            <a:spLocks noGrp="1" noChangeArrowheads="1"/>
          </p:cNvSpPr>
          <p:nvPr>
            <p:ph type="title" idx="429496729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defRPr/>
            </a:pPr>
            <a:r>
              <a:rPr lang="en-US" dirty="0" smtClean="0">
                <a:solidFill>
                  <a:schemeClr val="accent2">
                    <a:lumMod val="75000"/>
                  </a:schemeClr>
                </a:solidFill>
                <a:effectLst/>
              </a:rPr>
              <a:t>Partial </a:t>
            </a:r>
            <a:r>
              <a:rPr lang="en-US" dirty="0" err="1" smtClean="0">
                <a:solidFill>
                  <a:schemeClr val="accent2">
                    <a:lumMod val="75000"/>
                  </a:schemeClr>
                </a:solidFill>
                <a:effectLst/>
              </a:rPr>
              <a:t>Agonism</a:t>
            </a:r>
            <a:r>
              <a:rPr lang="en-US" dirty="0" smtClean="0">
                <a:solidFill>
                  <a:schemeClr val="accent2">
                    <a:lumMod val="75000"/>
                  </a:schemeClr>
                </a:solidFill>
                <a:effectLst/>
              </a:rPr>
              <a:t> 1</a:t>
            </a:r>
          </a:p>
        </p:txBody>
      </p:sp>
      <p:sp>
        <p:nvSpPr>
          <p:cNvPr id="121859" name="Rectangle 3"/>
          <p:cNvSpPr>
            <a:spLocks noChangeArrowheads="1"/>
          </p:cNvSpPr>
          <p:nvPr/>
        </p:nvSpPr>
        <p:spPr bwMode="auto">
          <a:xfrm>
            <a:off x="2514600" y="1981200"/>
            <a:ext cx="5029200" cy="3276600"/>
          </a:xfrm>
          <a:prstGeom prst="rect">
            <a:avLst/>
          </a:prstGeom>
          <a:solidFill>
            <a:srgbClr val="FFFF00"/>
          </a:solidFill>
          <a:ln w="9525">
            <a:solidFill>
              <a:schemeClr val="tx1"/>
            </a:solidFill>
            <a:miter lim="800000"/>
            <a:headEnd/>
            <a:tailEnd/>
          </a:ln>
        </p:spPr>
        <p:txBody>
          <a:bodyPr wrap="none" anchor="ctr"/>
          <a:lstStyle/>
          <a:p>
            <a:pPr algn="ctr"/>
            <a:endParaRPr lang="en-US">
              <a:latin typeface="Arial" charset="0"/>
            </a:endParaRPr>
          </a:p>
        </p:txBody>
      </p:sp>
      <p:sp>
        <p:nvSpPr>
          <p:cNvPr id="167940" name="Rectangle 4"/>
          <p:cNvSpPr>
            <a:spLocks noChangeArrowheads="1"/>
          </p:cNvSpPr>
          <p:nvPr/>
        </p:nvSpPr>
        <p:spPr bwMode="auto">
          <a:xfrm>
            <a:off x="4343400" y="4648200"/>
            <a:ext cx="168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50000"/>
              </a:spcBef>
            </a:pPr>
            <a:r>
              <a:rPr kumimoji="1" lang="en-US">
                <a:latin typeface="Arial" charset="0"/>
              </a:rPr>
              <a:t>Receptor Sites</a:t>
            </a:r>
          </a:p>
        </p:txBody>
      </p:sp>
      <p:sp>
        <p:nvSpPr>
          <p:cNvPr id="121862" name="Oval 6" descr="80%"/>
          <p:cNvSpPr>
            <a:spLocks noChangeArrowheads="1"/>
          </p:cNvSpPr>
          <p:nvPr/>
        </p:nvSpPr>
        <p:spPr bwMode="auto">
          <a:xfrm>
            <a:off x="3124200" y="2209800"/>
            <a:ext cx="3810000" cy="2362200"/>
          </a:xfrm>
          <a:prstGeom prst="ellipse">
            <a:avLst/>
          </a:prstGeom>
          <a:pattFill prst="pct80">
            <a:fgClr>
              <a:srgbClr val="CCFFFF"/>
            </a:fgClr>
            <a:bgClr>
              <a:srgbClr val="760000"/>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chemeClr val="accent1"/>
              </a:solidFill>
              <a:latin typeface="Arial" charset="0"/>
            </a:endParaRPr>
          </a:p>
        </p:txBody>
      </p:sp>
      <p:sp>
        <p:nvSpPr>
          <p:cNvPr id="167943" name="Text Box 9"/>
          <p:cNvSpPr txBox="1">
            <a:spLocks noChangeArrowheads="1"/>
          </p:cNvSpPr>
          <p:nvPr/>
        </p:nvSpPr>
        <p:spPr bwMode="auto">
          <a:xfrm>
            <a:off x="4191000" y="2943225"/>
            <a:ext cx="20574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sz="1400" dirty="0">
                <a:latin typeface="Arial" charset="0"/>
              </a:rPr>
              <a:t>Partial </a:t>
            </a:r>
            <a:r>
              <a:rPr lang="en-US" sz="1400" dirty="0" smtClean="0">
                <a:latin typeface="Arial" charset="0"/>
              </a:rPr>
              <a:t>agonist </a:t>
            </a:r>
            <a:r>
              <a:rPr lang="en-US" sz="1400" dirty="0">
                <a:latin typeface="Arial" charset="0"/>
              </a:rPr>
              <a:t>o</a:t>
            </a:r>
            <a:r>
              <a:rPr lang="en-US" sz="1400" dirty="0" smtClean="0">
                <a:latin typeface="Arial" charset="0"/>
              </a:rPr>
              <a:t>ccupying additional receptor </a:t>
            </a:r>
            <a:r>
              <a:rPr lang="en-US" sz="1400" dirty="0">
                <a:latin typeface="Arial" charset="0"/>
              </a:rPr>
              <a:t>s</a:t>
            </a:r>
            <a:r>
              <a:rPr lang="en-US" sz="1400" dirty="0" smtClean="0">
                <a:latin typeface="Arial" charset="0"/>
              </a:rPr>
              <a:t>ites </a:t>
            </a:r>
            <a:r>
              <a:rPr lang="en-US" sz="1400" dirty="0">
                <a:latin typeface="Arial" charset="0"/>
              </a:rPr>
              <a:t>and </a:t>
            </a:r>
            <a:r>
              <a:rPr lang="en-US" sz="1400" dirty="0" smtClean="0">
                <a:latin typeface="Arial" charset="0"/>
              </a:rPr>
              <a:t>mimicking </a:t>
            </a:r>
            <a:r>
              <a:rPr lang="en-US" sz="1400" dirty="0">
                <a:latin typeface="Arial" charset="0"/>
              </a:rPr>
              <a:t>the </a:t>
            </a:r>
            <a:r>
              <a:rPr lang="en-US" sz="1400" dirty="0" smtClean="0">
                <a:latin typeface="Arial" charset="0"/>
              </a:rPr>
              <a:t>NT, thus enhancing its effect</a:t>
            </a:r>
            <a:endParaRPr lang="en-US" sz="1400" dirty="0">
              <a:latin typeface="Arial" charset="0"/>
            </a:endParaRPr>
          </a:p>
        </p:txBody>
      </p:sp>
      <p:sp>
        <p:nvSpPr>
          <p:cNvPr id="167944" name="TextBox 10"/>
          <p:cNvSpPr txBox="1">
            <a:spLocks noChangeArrowheads="1"/>
          </p:cNvSpPr>
          <p:nvPr/>
        </p:nvSpPr>
        <p:spPr bwMode="auto">
          <a:xfrm>
            <a:off x="685800" y="2819400"/>
            <a:ext cx="18288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a:r>
              <a:rPr lang="en-US" sz="1400">
                <a:latin typeface="Arial" charset="0"/>
              </a:rPr>
              <a:t>Normal or Weak Action of NT</a:t>
            </a:r>
          </a:p>
        </p:txBody>
      </p:sp>
      <p:sp>
        <p:nvSpPr>
          <p:cNvPr id="167945" name="Oval 9"/>
          <p:cNvSpPr>
            <a:spLocks noChangeArrowheads="1"/>
          </p:cNvSpPr>
          <p:nvPr/>
        </p:nvSpPr>
        <p:spPr bwMode="auto">
          <a:xfrm>
            <a:off x="2590800" y="2971800"/>
            <a:ext cx="1371600" cy="7620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0666" name="Line 10"/>
          <p:cNvSpPr>
            <a:spLocks noChangeShapeType="1"/>
          </p:cNvSpPr>
          <p:nvPr/>
        </p:nvSpPr>
        <p:spPr bwMode="auto">
          <a:xfrm>
            <a:off x="2209800" y="3048000"/>
            <a:ext cx="1219200" cy="304800"/>
          </a:xfrm>
          <a:prstGeom prst="line">
            <a:avLst/>
          </a:prstGeom>
          <a:noFill/>
          <a:ln w="9525">
            <a:solidFill>
              <a:schemeClr val="tx2">
                <a:lumMod val="20000"/>
                <a:lumOff val="80000"/>
              </a:schemeClr>
            </a:solidFill>
            <a:round/>
            <a:headEnd/>
            <a:tailEnd type="triangle" w="med" len="med"/>
          </a:ln>
          <a:effectLst/>
          <a:extLst/>
        </p:spPr>
        <p:txBody>
          <a:bodyPr/>
          <a:lstStyle/>
          <a:p>
            <a:pPr>
              <a:defRPr/>
            </a:pPr>
            <a:endParaRPr lang="en-US"/>
          </a:p>
        </p:txBody>
      </p:sp>
      <p:sp>
        <p:nvSpPr>
          <p:cNvPr id="2" name="TextBox 1"/>
          <p:cNvSpPr txBox="1"/>
          <p:nvPr/>
        </p:nvSpPr>
        <p:spPr>
          <a:xfrm>
            <a:off x="228600" y="5486400"/>
            <a:ext cx="7772400" cy="584775"/>
          </a:xfrm>
          <a:prstGeom prst="rect">
            <a:avLst/>
          </a:prstGeom>
          <a:noFill/>
          <a:ln>
            <a:solidFill>
              <a:schemeClr val="tx2"/>
            </a:solidFill>
          </a:ln>
        </p:spPr>
        <p:txBody>
          <a:bodyPr wrap="square" rtlCol="0">
            <a:spAutoFit/>
          </a:bodyPr>
          <a:lstStyle/>
          <a:p>
            <a:r>
              <a:rPr lang="en-US" sz="1600" dirty="0" smtClean="0"/>
              <a:t>The partial agonist occupies many unoccupied receptor sites, strengthening the activity in the </a:t>
            </a:r>
            <a:r>
              <a:rPr lang="en-US" sz="1600" dirty="0" err="1" smtClean="0"/>
              <a:t>understimulated</a:t>
            </a:r>
            <a:r>
              <a:rPr lang="en-US" sz="1600" dirty="0" smtClean="0"/>
              <a:t> receptors. </a:t>
            </a:r>
            <a:endParaRPr lang="en-US" sz="1600" dirty="0"/>
          </a:p>
        </p:txBody>
      </p:sp>
    </p:spTree>
    <p:extLst>
      <p:ext uri="{BB962C8B-B14F-4D97-AF65-F5344CB8AC3E}">
        <p14:creationId xmlns:p14="http://schemas.microsoft.com/office/powerpoint/2010/main" xmlns="" val="8502136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additive="base">
                                        <p:cTn id="7" dur="500" fill="hold"/>
                                        <p:tgtEl>
                                          <p:spTgt spid="121859"/>
                                        </p:tgtEl>
                                        <p:attrNameLst>
                                          <p:attrName>ppt_x</p:attrName>
                                        </p:attrNameLst>
                                      </p:cBhvr>
                                      <p:tavLst>
                                        <p:tav tm="0">
                                          <p:val>
                                            <p:strVal val="0-#ppt_w/2"/>
                                          </p:val>
                                        </p:tav>
                                        <p:tav tm="100000">
                                          <p:val>
                                            <p:strVal val="#ppt_x"/>
                                          </p:val>
                                        </p:tav>
                                      </p:tavLst>
                                    </p:anim>
                                    <p:anim calcmode="lin" valueType="num">
                                      <p:cBhvr additive="base">
                                        <p:cTn id="8" dur="500" fill="hold"/>
                                        <p:tgtEl>
                                          <p:spTgt spid="1218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7940"/>
                                        </p:tgtEl>
                                        <p:attrNameLst>
                                          <p:attrName>style.visibility</p:attrName>
                                        </p:attrNameLst>
                                      </p:cBhvr>
                                      <p:to>
                                        <p:strVal val="visible"/>
                                      </p:to>
                                    </p:set>
                                    <p:anim calcmode="lin" valueType="num">
                                      <p:cBhvr additive="base">
                                        <p:cTn id="13" dur="500" fill="hold"/>
                                        <p:tgtEl>
                                          <p:spTgt spid="167940"/>
                                        </p:tgtEl>
                                        <p:attrNameLst>
                                          <p:attrName>ppt_x</p:attrName>
                                        </p:attrNameLst>
                                      </p:cBhvr>
                                      <p:tavLst>
                                        <p:tav tm="0">
                                          <p:val>
                                            <p:strVal val="#ppt_x"/>
                                          </p:val>
                                        </p:tav>
                                        <p:tav tm="100000">
                                          <p:val>
                                            <p:strVal val="#ppt_x"/>
                                          </p:val>
                                        </p:tav>
                                      </p:tavLst>
                                    </p:anim>
                                    <p:anim calcmode="lin" valueType="num">
                                      <p:cBhvr additive="base">
                                        <p:cTn id="14" dur="500" fill="hold"/>
                                        <p:tgtEl>
                                          <p:spTgt spid="16794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1862"/>
                                        </p:tgtEl>
                                        <p:attrNameLst>
                                          <p:attrName>style.visibility</p:attrName>
                                        </p:attrNameLst>
                                      </p:cBhvr>
                                      <p:to>
                                        <p:strVal val="visible"/>
                                      </p:to>
                                    </p:set>
                                    <p:animEffect transition="in" filter="dissolve">
                                      <p:cBhvr>
                                        <p:cTn id="19" dur="500"/>
                                        <p:tgtEl>
                                          <p:spTgt spid="1218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7943"/>
                                        </p:tgtEl>
                                        <p:attrNameLst>
                                          <p:attrName>style.visibility</p:attrName>
                                        </p:attrNameLst>
                                      </p:cBhvr>
                                      <p:to>
                                        <p:strVal val="visible"/>
                                      </p:to>
                                    </p:set>
                                    <p:anim calcmode="lin" valueType="num">
                                      <p:cBhvr additive="base">
                                        <p:cTn id="24" dur="500" fill="hold"/>
                                        <p:tgtEl>
                                          <p:spTgt spid="167943"/>
                                        </p:tgtEl>
                                        <p:attrNameLst>
                                          <p:attrName>ppt_x</p:attrName>
                                        </p:attrNameLst>
                                      </p:cBhvr>
                                      <p:tavLst>
                                        <p:tav tm="0">
                                          <p:val>
                                            <p:strVal val="#ppt_x"/>
                                          </p:val>
                                        </p:tav>
                                        <p:tav tm="100000">
                                          <p:val>
                                            <p:strVal val="#ppt_x"/>
                                          </p:val>
                                        </p:tav>
                                      </p:tavLst>
                                    </p:anim>
                                    <p:anim calcmode="lin" valueType="num">
                                      <p:cBhvr additive="base">
                                        <p:cTn id="25" dur="500" fill="hold"/>
                                        <p:tgtEl>
                                          <p:spTgt spid="16794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67945"/>
                                        </p:tgtEl>
                                        <p:attrNameLst>
                                          <p:attrName>style.visibility</p:attrName>
                                        </p:attrNameLst>
                                      </p:cBhvr>
                                      <p:to>
                                        <p:strVal val="visible"/>
                                      </p:to>
                                    </p:set>
                                    <p:animEffect transition="in" filter="diamond(in)">
                                      <p:cBhvr>
                                        <p:cTn id="30" dur="2000"/>
                                        <p:tgtEl>
                                          <p:spTgt spid="1679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1" nodeType="clickEffect">
                                  <p:stCondLst>
                                    <p:cond delay="0"/>
                                  </p:stCondLst>
                                  <p:childTnLst>
                                    <p:set>
                                      <p:cBhvr>
                                        <p:cTn id="34" dur="1" fill="hold">
                                          <p:stCondLst>
                                            <p:cond delay="0"/>
                                          </p:stCondLst>
                                        </p:cTn>
                                        <p:tgtEl>
                                          <p:spTgt spid="167945"/>
                                        </p:tgtEl>
                                        <p:attrNameLst>
                                          <p:attrName>style.visibility</p:attrName>
                                        </p:attrNameLst>
                                      </p:cBhvr>
                                      <p:to>
                                        <p:strVal val="visible"/>
                                      </p:to>
                                    </p:set>
                                    <p:animEffect transition="in" filter="blinds(horizontal)">
                                      <p:cBhvr>
                                        <p:cTn id="35" dur="500"/>
                                        <p:tgtEl>
                                          <p:spTgt spid="1679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67944"/>
                                        </p:tgtEl>
                                        <p:attrNameLst>
                                          <p:attrName>style.visibility</p:attrName>
                                        </p:attrNameLst>
                                      </p:cBhvr>
                                      <p:to>
                                        <p:strVal val="visible"/>
                                      </p:to>
                                    </p:set>
                                    <p:animEffect transition="in" filter="box(in)">
                                      <p:cBhvr>
                                        <p:cTn id="40"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nimBg="1"/>
      <p:bldP spid="167940" grpId="0"/>
      <p:bldP spid="121862" grpId="0" animBg="1"/>
      <p:bldP spid="167943" grpId="0"/>
      <p:bldP spid="167944" grpId="0"/>
      <p:bldP spid="167945" grpId="0" animBg="1"/>
      <p:bldP spid="16794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
        <p:nvSpPr>
          <p:cNvPr id="120835" name="Rectangle 2"/>
          <p:cNvSpPr>
            <a:spLocks noGrp="1" noChangeArrowheads="1"/>
          </p:cNvSpPr>
          <p:nvPr>
            <p:ph type="title" idx="429496729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defRPr/>
            </a:pPr>
            <a:r>
              <a:rPr lang="en-US" dirty="0" smtClean="0">
                <a:solidFill>
                  <a:schemeClr val="accent2">
                    <a:lumMod val="75000"/>
                  </a:schemeClr>
                </a:solidFill>
                <a:effectLst/>
              </a:rPr>
              <a:t>Partial </a:t>
            </a:r>
            <a:r>
              <a:rPr lang="en-US" dirty="0" err="1" smtClean="0">
                <a:solidFill>
                  <a:schemeClr val="accent2">
                    <a:lumMod val="75000"/>
                  </a:schemeClr>
                </a:solidFill>
                <a:effectLst/>
              </a:rPr>
              <a:t>Agonism</a:t>
            </a:r>
            <a:r>
              <a:rPr lang="en-US" dirty="0" smtClean="0">
                <a:solidFill>
                  <a:schemeClr val="accent2">
                    <a:lumMod val="75000"/>
                  </a:schemeClr>
                </a:solidFill>
                <a:effectLst/>
              </a:rPr>
              <a:t> 2</a:t>
            </a:r>
          </a:p>
        </p:txBody>
      </p:sp>
      <p:sp>
        <p:nvSpPr>
          <p:cNvPr id="122883" name="Rectangle 3"/>
          <p:cNvSpPr>
            <a:spLocks noChangeArrowheads="1"/>
          </p:cNvSpPr>
          <p:nvPr/>
        </p:nvSpPr>
        <p:spPr bwMode="auto">
          <a:xfrm>
            <a:off x="2514600" y="1981200"/>
            <a:ext cx="5029200" cy="3276600"/>
          </a:xfrm>
          <a:prstGeom prst="rect">
            <a:avLst/>
          </a:prstGeom>
          <a:solidFill>
            <a:srgbClr val="FFFF00"/>
          </a:solidFill>
          <a:ln w="9525">
            <a:solidFill>
              <a:schemeClr val="tx1"/>
            </a:solidFill>
            <a:miter lim="800000"/>
            <a:headEnd/>
            <a:tailEnd/>
          </a:ln>
        </p:spPr>
        <p:txBody>
          <a:bodyPr wrap="none" anchor="ctr"/>
          <a:lstStyle/>
          <a:p>
            <a:pPr algn="ctr"/>
            <a:endParaRPr lang="en-US">
              <a:latin typeface="Arial" charset="0"/>
            </a:endParaRPr>
          </a:p>
        </p:txBody>
      </p:sp>
      <p:sp>
        <p:nvSpPr>
          <p:cNvPr id="168964" name="Rectangle 4"/>
          <p:cNvSpPr>
            <a:spLocks noChangeArrowheads="1"/>
          </p:cNvSpPr>
          <p:nvPr/>
        </p:nvSpPr>
        <p:spPr bwMode="auto">
          <a:xfrm>
            <a:off x="5022850" y="4738688"/>
            <a:ext cx="168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50000"/>
              </a:spcBef>
            </a:pPr>
            <a:r>
              <a:rPr kumimoji="1" lang="en-US">
                <a:latin typeface="Arial" charset="0"/>
              </a:rPr>
              <a:t>Receptor Sites</a:t>
            </a:r>
          </a:p>
        </p:txBody>
      </p:sp>
      <p:sp>
        <p:nvSpPr>
          <p:cNvPr id="122885" name="Oval 5" descr="80%"/>
          <p:cNvSpPr>
            <a:spLocks noChangeArrowheads="1"/>
          </p:cNvSpPr>
          <p:nvPr/>
        </p:nvSpPr>
        <p:spPr bwMode="auto">
          <a:xfrm>
            <a:off x="3276600" y="2209800"/>
            <a:ext cx="3810000" cy="2362200"/>
          </a:xfrm>
          <a:prstGeom prst="ellipse">
            <a:avLst/>
          </a:prstGeom>
          <a:pattFill prst="pct80">
            <a:fgClr>
              <a:srgbClr val="CCFFFF"/>
            </a:fgClr>
            <a:bgClr>
              <a:srgbClr val="760000"/>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chemeClr val="accent1"/>
              </a:solidFill>
              <a:latin typeface="Arial" charset="0"/>
            </a:endParaRPr>
          </a:p>
        </p:txBody>
      </p:sp>
      <p:sp>
        <p:nvSpPr>
          <p:cNvPr id="168968" name="Text Box 8"/>
          <p:cNvSpPr txBox="1">
            <a:spLocks noChangeArrowheads="1"/>
          </p:cNvSpPr>
          <p:nvPr/>
        </p:nvSpPr>
        <p:spPr bwMode="auto">
          <a:xfrm>
            <a:off x="6324600" y="1472973"/>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spcBef>
                <a:spcPct val="50000"/>
              </a:spcBef>
            </a:pPr>
            <a:r>
              <a:rPr lang="en-US" dirty="0">
                <a:latin typeface="Arial" charset="0"/>
              </a:rPr>
              <a:t>Partial Agonist</a:t>
            </a:r>
          </a:p>
        </p:txBody>
      </p:sp>
      <p:sp>
        <p:nvSpPr>
          <p:cNvPr id="168969" name="Line 9"/>
          <p:cNvSpPr>
            <a:spLocks noChangeShapeType="1"/>
          </p:cNvSpPr>
          <p:nvPr/>
        </p:nvSpPr>
        <p:spPr bwMode="auto">
          <a:xfrm flipH="1">
            <a:off x="6781800" y="1814513"/>
            <a:ext cx="381000" cy="14620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8970" name="Rectangle 10"/>
          <p:cNvSpPr>
            <a:spLocks noChangeArrowheads="1"/>
          </p:cNvSpPr>
          <p:nvPr/>
        </p:nvSpPr>
        <p:spPr bwMode="auto">
          <a:xfrm>
            <a:off x="1371600" y="1447800"/>
            <a:ext cx="1657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Arial" charset="0"/>
              </a:rPr>
              <a:t>Partial Agonist</a:t>
            </a:r>
          </a:p>
        </p:txBody>
      </p:sp>
      <p:sp>
        <p:nvSpPr>
          <p:cNvPr id="168971" name="Line 11"/>
          <p:cNvSpPr>
            <a:spLocks noChangeShapeType="1"/>
          </p:cNvSpPr>
          <p:nvPr/>
        </p:nvSpPr>
        <p:spPr bwMode="auto">
          <a:xfrm>
            <a:off x="3048000" y="1752600"/>
            <a:ext cx="1828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8972" name="Line 12"/>
          <p:cNvSpPr>
            <a:spLocks noChangeShapeType="1"/>
          </p:cNvSpPr>
          <p:nvPr/>
        </p:nvSpPr>
        <p:spPr bwMode="auto">
          <a:xfrm>
            <a:off x="2895600" y="1828800"/>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68973" name="Oval 13"/>
          <p:cNvSpPr>
            <a:spLocks noChangeArrowheads="1"/>
          </p:cNvSpPr>
          <p:nvPr/>
        </p:nvSpPr>
        <p:spPr bwMode="auto">
          <a:xfrm>
            <a:off x="2514600" y="2590800"/>
            <a:ext cx="3810000" cy="2133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68974" name="Text Box 14"/>
          <p:cNvSpPr txBox="1">
            <a:spLocks noChangeArrowheads="1"/>
          </p:cNvSpPr>
          <p:nvPr/>
        </p:nvSpPr>
        <p:spPr bwMode="auto">
          <a:xfrm>
            <a:off x="2743200" y="3505200"/>
            <a:ext cx="3352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a:spcBef>
                <a:spcPct val="50000"/>
              </a:spcBef>
            </a:pPr>
            <a:r>
              <a:rPr kumimoji="1" lang="en-US">
                <a:solidFill>
                  <a:srgbClr val="66FF33"/>
                </a:solidFill>
              </a:rPr>
              <a:t>Excessive Action of NT</a:t>
            </a:r>
          </a:p>
        </p:txBody>
      </p:sp>
      <p:sp>
        <p:nvSpPr>
          <p:cNvPr id="2" name="TextBox 1"/>
          <p:cNvSpPr txBox="1"/>
          <p:nvPr/>
        </p:nvSpPr>
        <p:spPr>
          <a:xfrm>
            <a:off x="228600" y="2057400"/>
            <a:ext cx="2133600" cy="3139321"/>
          </a:xfrm>
          <a:prstGeom prst="rect">
            <a:avLst/>
          </a:prstGeom>
          <a:noFill/>
          <a:ln>
            <a:solidFill>
              <a:schemeClr val="tx2"/>
            </a:solidFill>
          </a:ln>
        </p:spPr>
        <p:txBody>
          <a:bodyPr wrap="square" rtlCol="0">
            <a:spAutoFit/>
          </a:bodyPr>
          <a:lstStyle/>
          <a:p>
            <a:r>
              <a:rPr lang="en-US" dirty="0" smtClean="0"/>
              <a:t>The partial agonist gets in the way of the normal neurotransmitter’s occupying the receptors, and because of its weaker action the partial agonist slows down receptor activity</a:t>
            </a:r>
            <a:endParaRPr lang="en-US" dirty="0"/>
          </a:p>
        </p:txBody>
      </p:sp>
    </p:spTree>
    <p:extLst>
      <p:ext uri="{BB962C8B-B14F-4D97-AF65-F5344CB8AC3E}">
        <p14:creationId xmlns:p14="http://schemas.microsoft.com/office/powerpoint/2010/main" xmlns="" val="2183309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500" fill="hold"/>
                                        <p:tgtEl>
                                          <p:spTgt spid="122883"/>
                                        </p:tgtEl>
                                        <p:attrNameLst>
                                          <p:attrName>ppt_x</p:attrName>
                                        </p:attrNameLst>
                                      </p:cBhvr>
                                      <p:tavLst>
                                        <p:tav tm="0">
                                          <p:val>
                                            <p:strVal val="0-#ppt_w/2"/>
                                          </p:val>
                                        </p:tav>
                                        <p:tav tm="100000">
                                          <p:val>
                                            <p:strVal val="#ppt_x"/>
                                          </p:val>
                                        </p:tav>
                                      </p:tavLst>
                                    </p:anim>
                                    <p:anim calcmode="lin" valueType="num">
                                      <p:cBhvr additive="base">
                                        <p:cTn id="8" dur="500" fill="hold"/>
                                        <p:tgtEl>
                                          <p:spTgt spid="1228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ppt_x"/>
                                          </p:val>
                                        </p:tav>
                                        <p:tav tm="100000">
                                          <p:val>
                                            <p:strVal val="#ppt_x"/>
                                          </p:val>
                                        </p:tav>
                                      </p:tavLst>
                                    </p:anim>
                                    <p:anim calcmode="lin" valueType="num">
                                      <p:cBhvr additive="base">
                                        <p:cTn id="14" dur="500" fill="hold"/>
                                        <p:tgtEl>
                                          <p:spTgt spid="16896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2885"/>
                                        </p:tgtEl>
                                        <p:attrNameLst>
                                          <p:attrName>style.visibility</p:attrName>
                                        </p:attrNameLst>
                                      </p:cBhvr>
                                      <p:to>
                                        <p:strVal val="visible"/>
                                      </p:to>
                                    </p:set>
                                    <p:animEffect transition="in" filter="dissolve">
                                      <p:cBhvr>
                                        <p:cTn id="19" dur="500"/>
                                        <p:tgtEl>
                                          <p:spTgt spid="1228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8970"/>
                                        </p:tgtEl>
                                        <p:attrNameLst>
                                          <p:attrName>style.visibility</p:attrName>
                                        </p:attrNameLst>
                                      </p:cBhvr>
                                      <p:to>
                                        <p:strVal val="visible"/>
                                      </p:to>
                                    </p:set>
                                    <p:animEffect transition="in" filter="blinds(horizontal)">
                                      <p:cBhvr>
                                        <p:cTn id="24" dur="500"/>
                                        <p:tgtEl>
                                          <p:spTgt spid="1689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8968"/>
                                        </p:tgtEl>
                                        <p:attrNameLst>
                                          <p:attrName>style.visibility</p:attrName>
                                        </p:attrNameLst>
                                      </p:cBhvr>
                                      <p:to>
                                        <p:strVal val="visible"/>
                                      </p:to>
                                    </p:set>
                                    <p:animEffect transition="in" filter="blinds(horizontal)">
                                      <p:cBhvr>
                                        <p:cTn id="29" dur="500"/>
                                        <p:tgtEl>
                                          <p:spTgt spid="1689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8971"/>
                                        </p:tgtEl>
                                        <p:attrNameLst>
                                          <p:attrName>style.visibility</p:attrName>
                                        </p:attrNameLst>
                                      </p:cBhvr>
                                      <p:to>
                                        <p:strVal val="visible"/>
                                      </p:to>
                                    </p:set>
                                    <p:anim calcmode="lin" valueType="num">
                                      <p:cBhvr additive="base">
                                        <p:cTn id="34" dur="500" fill="hold"/>
                                        <p:tgtEl>
                                          <p:spTgt spid="168971"/>
                                        </p:tgtEl>
                                        <p:attrNameLst>
                                          <p:attrName>ppt_x</p:attrName>
                                        </p:attrNameLst>
                                      </p:cBhvr>
                                      <p:tavLst>
                                        <p:tav tm="0">
                                          <p:val>
                                            <p:strVal val="#ppt_x"/>
                                          </p:val>
                                        </p:tav>
                                        <p:tav tm="100000">
                                          <p:val>
                                            <p:strVal val="#ppt_x"/>
                                          </p:val>
                                        </p:tav>
                                      </p:tavLst>
                                    </p:anim>
                                    <p:anim calcmode="lin" valueType="num">
                                      <p:cBhvr additive="base">
                                        <p:cTn id="35" dur="500" fill="hold"/>
                                        <p:tgtEl>
                                          <p:spTgt spid="16897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8969"/>
                                        </p:tgtEl>
                                        <p:attrNameLst>
                                          <p:attrName>style.visibility</p:attrName>
                                        </p:attrNameLst>
                                      </p:cBhvr>
                                      <p:to>
                                        <p:strVal val="visible"/>
                                      </p:to>
                                    </p:set>
                                    <p:animEffect transition="in" filter="checkerboard(across)">
                                      <p:cBhvr>
                                        <p:cTn id="40" dur="500"/>
                                        <p:tgtEl>
                                          <p:spTgt spid="1689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68972"/>
                                        </p:tgtEl>
                                        <p:attrNameLst>
                                          <p:attrName>style.visibility</p:attrName>
                                        </p:attrNameLst>
                                      </p:cBhvr>
                                      <p:to>
                                        <p:strVal val="visible"/>
                                      </p:to>
                                    </p:set>
                                    <p:animEffect transition="in" filter="box(in)">
                                      <p:cBhvr>
                                        <p:cTn id="45" dur="500"/>
                                        <p:tgtEl>
                                          <p:spTgt spid="16897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68973"/>
                                        </p:tgtEl>
                                        <p:attrNameLst>
                                          <p:attrName>style.visibility</p:attrName>
                                        </p:attrNameLst>
                                      </p:cBhvr>
                                      <p:to>
                                        <p:strVal val="visible"/>
                                      </p:to>
                                    </p:set>
                                    <p:animEffect transition="in" filter="blinds(horizontal)">
                                      <p:cBhvr>
                                        <p:cTn id="50" dur="500"/>
                                        <p:tgtEl>
                                          <p:spTgt spid="1689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68974"/>
                                        </p:tgtEl>
                                        <p:attrNameLst>
                                          <p:attrName>style.visibility</p:attrName>
                                        </p:attrNameLst>
                                      </p:cBhvr>
                                      <p:to>
                                        <p:strVal val="visible"/>
                                      </p:to>
                                    </p:set>
                                    <p:animEffect transition="in" filter="checkerboard(across)">
                                      <p:cBhvr>
                                        <p:cTn id="55" dur="500"/>
                                        <p:tgtEl>
                                          <p:spTgt spid="168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68964" grpId="0"/>
      <p:bldP spid="122885" grpId="0" animBg="1"/>
      <p:bldP spid="168968" grpId="0"/>
      <p:bldP spid="168969" grpId="0" animBg="1"/>
      <p:bldP spid="168970" grpId="0"/>
      <p:bldP spid="168971" grpId="0" animBg="1"/>
      <p:bldP spid="168972" grpId="0" animBg="1"/>
      <p:bldP spid="168973" grpId="0" animBg="1"/>
      <p:bldP spid="1689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Reuptake Inhibitors</a:t>
            </a:r>
            <a:endParaRPr lang="en-US" dirty="0"/>
          </a:p>
        </p:txBody>
      </p:sp>
      <p:sp>
        <p:nvSpPr>
          <p:cNvPr id="3" name="Text Placeholder 2"/>
          <p:cNvSpPr>
            <a:spLocks noGrp="1"/>
          </p:cNvSpPr>
          <p:nvPr>
            <p:ph type="body" idx="1"/>
          </p:nvPr>
        </p:nvSpPr>
        <p:spPr/>
        <p:txBody>
          <a:bodyPr/>
          <a:lstStyle/>
          <a:p>
            <a:r>
              <a:rPr lang="en-US" dirty="0" smtClean="0"/>
              <a:t>The 30%</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500928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en-US" dirty="0" smtClean="0"/>
              <a:t>Neurotransmitter Reuptake</a:t>
            </a:r>
            <a:endParaRPr lang="en-US" dirty="0"/>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r>
              <a:rPr lang="en-US" dirty="0" smtClean="0"/>
              <a:t>Most neurotransmitters are neutralized by reuptake mechanisms</a:t>
            </a:r>
          </a:p>
          <a:p>
            <a:r>
              <a:rPr lang="en-US" dirty="0" smtClean="0"/>
              <a:t>These are simply specialized proteins in the membrane of the releasing cell that use metabolic energy to “capture” released neurotransmitters and carry them back into the cell, where they are repackaged for future release</a:t>
            </a:r>
          </a:p>
          <a:p>
            <a:r>
              <a:rPr lang="en-US" dirty="0" smtClean="0"/>
              <a:t>Some drugs work by interfering with these mechanisms and allowing the neurotransmitter in the space between cells to build to larger than “normal levels”</a:t>
            </a:r>
          </a:p>
          <a:p>
            <a:r>
              <a:rPr lang="en-US" dirty="0" smtClean="0"/>
              <a:t>Blocking reuptake can produce desirable and undesirable psychological effects </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914400"/>
          </a:xfrm>
        </p:spPr>
        <p:txBody>
          <a:bodyPr>
            <a:normAutofit/>
          </a:bodyPr>
          <a:lstStyle/>
          <a:p>
            <a:pPr algn="ctr" eaLnBrk="1" hangingPunct="1">
              <a:defRPr/>
            </a:pPr>
            <a:r>
              <a:rPr lang="en-US" sz="3000" dirty="0" err="1" smtClean="0"/>
              <a:t>Presynaptic</a:t>
            </a:r>
            <a:r>
              <a:rPr lang="en-US" sz="3000" dirty="0" smtClean="0"/>
              <a:t> </a:t>
            </a:r>
            <a:r>
              <a:rPr lang="en-US" sz="3000" dirty="0" smtClean="0"/>
              <a:t>Reuptake: Dopamine, Norepinephrine, &amp; Serotonin</a:t>
            </a:r>
            <a:endParaRPr lang="en-US" sz="3000" dirty="0"/>
          </a:p>
        </p:txBody>
      </p:sp>
      <p:sp>
        <p:nvSpPr>
          <p:cNvPr id="77827" name="Content Placeholder 2"/>
          <p:cNvSpPr>
            <a:spLocks noGrp="1"/>
          </p:cNvSpPr>
          <p:nvPr>
            <p:ph idx="1"/>
          </p:nvPr>
        </p:nvSpPr>
        <p:spPr>
          <a:xfrm>
            <a:off x="0" y="838200"/>
            <a:ext cx="8153400" cy="5334000"/>
          </a:xfrm>
        </p:spPr>
        <p:txBody>
          <a:bodyPr>
            <a:normAutofit/>
          </a:bodyPr>
          <a:lstStyle/>
          <a:p>
            <a:pPr lvl="1" eaLnBrk="1" hangingPunct="1"/>
            <a:r>
              <a:rPr lang="en-US" sz="2800" dirty="0" smtClean="0">
                <a:solidFill>
                  <a:schemeClr val="tx1"/>
                </a:solidFill>
              </a:rPr>
              <a:t>The </a:t>
            </a:r>
            <a:r>
              <a:rPr lang="en-US" sz="2800" b="1" dirty="0" smtClean="0">
                <a:solidFill>
                  <a:schemeClr val="tx1"/>
                </a:solidFill>
              </a:rPr>
              <a:t>monoamine transporters </a:t>
            </a:r>
            <a:r>
              <a:rPr lang="en-US" sz="2800" dirty="0" smtClean="0">
                <a:solidFill>
                  <a:schemeClr val="tx1"/>
                </a:solidFill>
              </a:rPr>
              <a:t>“capture” molecules of their respective substrates of dopamine, norepinephrine, and serotonin which have been jettisoned into the extracellular space at the synaptic cleft from inside the cell.</a:t>
            </a:r>
          </a:p>
          <a:p>
            <a:pPr lvl="1" eaLnBrk="1" hangingPunct="1"/>
            <a:r>
              <a:rPr lang="en-US" sz="2800" dirty="0" smtClean="0">
                <a:solidFill>
                  <a:schemeClr val="tx1"/>
                </a:solidFill>
              </a:rPr>
              <a:t>The </a:t>
            </a:r>
            <a:r>
              <a:rPr lang="en-US" sz="2800" dirty="0" smtClean="0">
                <a:solidFill>
                  <a:schemeClr val="tx1"/>
                </a:solidFill>
              </a:rPr>
              <a:t>monoamine transporters come in three forms: the dopamine transporter (DAT). The norepinephrine transporter (NET), and the serotonin transporter (SERT). Numerous important drugs interfere with one or more of these transporters. </a:t>
            </a:r>
          </a:p>
        </p:txBody>
      </p:sp>
      <p:sp>
        <p:nvSpPr>
          <p:cNvPr id="77828" name="Footer Placeholder 3"/>
          <p:cNvSpPr>
            <a:spLocks noGrp="1"/>
          </p:cNvSpPr>
          <p:nvPr>
            <p:ph type="ftr" sz="quarter" idx="11"/>
          </p:nvPr>
        </p:nvSpPr>
        <p:spPr bwMode="auto">
          <a:xfrm>
            <a:off x="0" y="6324600"/>
            <a:ext cx="4953000" cy="46194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dirty="0" smtClean="0">
              <a:solidFill>
                <a:srgbClr val="595959"/>
              </a:solidFill>
              <a:latin typeface="Century Gothic" pitchFamily="34" charset="0"/>
            </a:endParaRPr>
          </a:p>
        </p:txBody>
      </p:sp>
      <p:pic>
        <p:nvPicPr>
          <p:cNvPr id="77829" name="Picture 2" descr="https://encrypted-tbn0.gstatic.com/images?q=tbn:ANd9GcR71yUFx23R7EguoARMH5FRvHMFiVogH9zAYqhfWCcppFreJ4J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5781675"/>
            <a:ext cx="1738313"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Other </a:t>
            </a:r>
            <a:r>
              <a:rPr lang="en-US" dirty="0" err="1" smtClean="0"/>
              <a:t>Presynaptic</a:t>
            </a:r>
            <a:r>
              <a:rPr lang="en-US" dirty="0" smtClean="0"/>
              <a:t> </a:t>
            </a:r>
            <a:br>
              <a:rPr lang="en-US" dirty="0" smtClean="0"/>
            </a:br>
            <a:r>
              <a:rPr lang="en-US" dirty="0" smtClean="0"/>
              <a:t>reuptake mechanisms</a:t>
            </a:r>
            <a:endParaRPr lang="en-US" dirty="0"/>
          </a:p>
        </p:txBody>
      </p:sp>
      <p:sp>
        <p:nvSpPr>
          <p:cNvPr id="3" name="Content Placeholder 2"/>
          <p:cNvSpPr>
            <a:spLocks noGrp="1"/>
          </p:cNvSpPr>
          <p:nvPr>
            <p:ph idx="1"/>
          </p:nvPr>
        </p:nvSpPr>
        <p:spPr/>
        <p:txBody>
          <a:bodyPr/>
          <a:lstStyle/>
          <a:p>
            <a:r>
              <a:rPr lang="en-US" dirty="0" err="1" smtClean="0"/>
              <a:t>Presynaptic</a:t>
            </a:r>
            <a:r>
              <a:rPr lang="en-US" dirty="0" smtClean="0"/>
              <a:t> reuptake mechanisms are relevant to the functioning of many other neurotransmitter systems, but those for the monoamines (dopamine, norepinephrine, and serotonin) are currently by far the most relevant to our task</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pic>
        <p:nvPicPr>
          <p:cNvPr id="1026" name="Picture 2" descr="http://vipdictionary.com/img/Unimportant.jpg"/>
          <p:cNvPicPr>
            <a:picLocks noChangeAspect="1" noChangeArrowheads="1"/>
          </p:cNvPicPr>
          <p:nvPr/>
        </p:nvPicPr>
        <p:blipFill>
          <a:blip r:embed="rId2" cstate="print"/>
          <a:srcRect/>
          <a:stretch>
            <a:fillRect/>
          </a:stretch>
        </p:blipFill>
        <p:spPr bwMode="auto">
          <a:xfrm>
            <a:off x="5105400" y="4191000"/>
            <a:ext cx="2286000" cy="2178080"/>
          </a:xfrm>
          <a:prstGeom prst="rect">
            <a:avLst/>
          </a:prstGeom>
          <a:noFill/>
        </p:spPr>
      </p:pic>
      <p:sp>
        <p:nvSpPr>
          <p:cNvPr id="6" name="TextBox 5"/>
          <p:cNvSpPr txBox="1"/>
          <p:nvPr/>
        </p:nvSpPr>
        <p:spPr>
          <a:xfrm rot="20704486">
            <a:off x="5122113" y="4953681"/>
            <a:ext cx="1828800" cy="369332"/>
          </a:xfrm>
          <a:prstGeom prst="rect">
            <a:avLst/>
          </a:prstGeom>
          <a:noFill/>
        </p:spPr>
        <p:txBody>
          <a:bodyPr wrap="square" rtlCol="0">
            <a:spAutoFit/>
          </a:bodyPr>
          <a:lstStyle/>
          <a:p>
            <a:pPr algn="ctr"/>
            <a:r>
              <a:rPr lang="en-US" dirty="0" smtClean="0"/>
              <a:t>For now sort of</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p:txBody>
          <a:bodyPr/>
          <a:lstStyle/>
          <a:p>
            <a:pPr algn="ctr"/>
            <a:r>
              <a:rPr lang="en-US" altLang="en-US" sz="3200" dirty="0" smtClean="0"/>
              <a:t>The Beginning of SSRI Treatment</a:t>
            </a:r>
            <a:br>
              <a:rPr lang="en-US" altLang="en-US" sz="3200" dirty="0" smtClean="0"/>
            </a:br>
            <a:r>
              <a:rPr lang="en-US" altLang="en-US" sz="3200" dirty="0" smtClean="0"/>
              <a:t>(S.M. Stahl)</a:t>
            </a:r>
            <a:endParaRPr lang="en-US" altLang="en-US" sz="3200" dirty="0" smtClean="0"/>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37892" name="Picture 4" descr="http://psyberspace.com.au/depression/images/depressedsynapsewithssri.jpg"/>
          <p:cNvPicPr>
            <a:picLocks noChangeAspect="1" noChangeArrowheads="1"/>
          </p:cNvPicPr>
          <p:nvPr/>
        </p:nvPicPr>
        <p:blipFill>
          <a:blip r:embed="rId2" cstate="print"/>
          <a:srcRect/>
          <a:stretch>
            <a:fillRect/>
          </a:stretch>
        </p:blipFill>
        <p:spPr bwMode="auto">
          <a:xfrm>
            <a:off x="762000" y="1676400"/>
            <a:ext cx="6765925" cy="4779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r>
              <a:rPr lang="en-US" dirty="0" smtClean="0"/>
              <a:t>Some General Assumptions</a:t>
            </a:r>
            <a:endParaRPr lang="en-US" dirty="0"/>
          </a:p>
        </p:txBody>
      </p:sp>
      <p:sp>
        <p:nvSpPr>
          <p:cNvPr id="3" name="Content Placeholder 2"/>
          <p:cNvSpPr>
            <a:spLocks noGrp="1"/>
          </p:cNvSpPr>
          <p:nvPr>
            <p:ph idx="1"/>
          </p:nvPr>
        </p:nvSpPr>
        <p:spPr>
          <a:xfrm>
            <a:off x="457200" y="1219200"/>
            <a:ext cx="7239000" cy="5236536"/>
          </a:xfrm>
        </p:spPr>
        <p:txBody>
          <a:bodyPr>
            <a:normAutofit/>
          </a:bodyPr>
          <a:lstStyle/>
          <a:p>
            <a:r>
              <a:rPr lang="en-US" dirty="0" smtClean="0"/>
              <a:t>You already know some, or more than some, about what we’re talking about today</a:t>
            </a:r>
          </a:p>
          <a:p>
            <a:r>
              <a:rPr lang="en-US" dirty="0" smtClean="0"/>
              <a:t>Some of you know more than I do, at least in some areas of this topic</a:t>
            </a:r>
          </a:p>
          <a:p>
            <a:r>
              <a:rPr lang="en-US" dirty="0" smtClean="0"/>
              <a:t>You have forgotten some of the stuff you once knew, and there are some new things that most of you do not know</a:t>
            </a:r>
          </a:p>
          <a:p>
            <a:r>
              <a:rPr lang="en-US" dirty="0" smtClean="0"/>
              <a:t>You are good-hearted people who will be willing to overlook some clumsiness on my part </a:t>
            </a:r>
          </a:p>
          <a:p>
            <a:r>
              <a:rPr lang="en-US" dirty="0" smtClean="0"/>
              <a:t>Most of you will learn some things today you did not already know</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12598881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r>
              <a:rPr lang="en-US" altLang="en-US" sz="3200" dirty="0" smtClean="0"/>
              <a:t>After a Period of SSRI Treatment</a:t>
            </a:r>
            <a:br>
              <a:rPr lang="en-US" altLang="en-US" sz="3200" dirty="0" smtClean="0"/>
            </a:br>
            <a:r>
              <a:rPr lang="en-US" altLang="en-US" sz="3200" dirty="0" smtClean="0"/>
              <a:t>(S.M. Stahl</a:t>
            </a:r>
            <a:r>
              <a:rPr lang="en-US" altLang="en-US" sz="3200" dirty="0" smtClean="0"/>
              <a:t>)</a:t>
            </a:r>
          </a:p>
        </p:txBody>
      </p:sp>
      <p:sp>
        <p:nvSpPr>
          <p:cNvPr id="4" name="Footer Placeholder 3"/>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38916" name="Picture 2" descr="http://psyberspace.com.au/depression/images/depressedsynapsewithssri3.jpg"/>
          <p:cNvPicPr>
            <a:picLocks noChangeAspect="1" noChangeArrowheads="1"/>
          </p:cNvPicPr>
          <p:nvPr/>
        </p:nvPicPr>
        <p:blipFill>
          <a:blip r:embed="rId2" cstate="print"/>
          <a:srcRect/>
          <a:stretch>
            <a:fillRect/>
          </a:stretch>
        </p:blipFill>
        <p:spPr bwMode="auto">
          <a:xfrm>
            <a:off x="381000" y="2209800"/>
            <a:ext cx="6400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Important Brain Structures in </a:t>
            </a:r>
            <a:r>
              <a:rPr lang="en-US" sz="3200" dirty="0" err="1" smtClean="0"/>
              <a:t>Pschopharmacology</a:t>
            </a:r>
            <a:endParaRPr lang="en-US" sz="3200" dirty="0"/>
          </a:p>
        </p:txBody>
      </p:sp>
      <p:sp>
        <p:nvSpPr>
          <p:cNvPr id="3" name="Text Placeholder 2"/>
          <p:cNvSpPr>
            <a:spLocks noGrp="1"/>
          </p:cNvSpPr>
          <p:nvPr>
            <p:ph type="body" idx="1"/>
          </p:nvPr>
        </p:nvSpPr>
        <p:spPr/>
        <p:txBody>
          <a:bodyPr/>
          <a:lstStyle/>
          <a:p>
            <a:r>
              <a:rPr lang="en-US" dirty="0" smtClean="0"/>
              <a:t>The Substrate of Drug Action Mostly in Pictures</a:t>
            </a:r>
            <a:endParaRPr lang="en-US" dirty="0"/>
          </a:p>
        </p:txBody>
      </p:sp>
      <p:sp>
        <p:nvSpPr>
          <p:cNvPr id="4" name="Footer Placeholder 3"/>
          <p:cNvSpPr>
            <a:spLocks noGrp="1"/>
          </p:cNvSpPr>
          <p:nvPr>
            <p:ph type="ftr" sz="quarter" idx="11"/>
          </p:nvPr>
        </p:nvSpPr>
        <p:spPr>
          <a:xfrm>
            <a:off x="990600" y="6400800"/>
            <a:ext cx="3640358" cy="384610"/>
          </a:xfrm>
        </p:spPr>
        <p:txBody>
          <a:bodyPr/>
          <a:lstStyle/>
          <a:p>
            <a:r>
              <a:rPr lang="en-US" smtClean="0"/>
              <a:t>Novel text copyright S. E. Ball &amp; L.H. Ball, All Rights Reserved</a:t>
            </a:r>
            <a:endParaRPr lang="en-US" dirty="0"/>
          </a:p>
        </p:txBody>
      </p:sp>
    </p:spTree>
    <p:extLst>
      <p:ext uri="{BB962C8B-B14F-4D97-AF65-F5344CB8AC3E}">
        <p14:creationId xmlns:p14="http://schemas.microsoft.com/office/powerpoint/2010/main" xmlns="" val="1588128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Prefrontal Cortex &amp; Relevant Circuits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Of greatest (but not exclusive) importance in psychopharmacology is the prefrontal cortex (PFC) of the frontal lobe.</a:t>
            </a:r>
          </a:p>
          <a:p>
            <a:r>
              <a:rPr lang="en-US" dirty="0" err="1" smtClean="0"/>
              <a:t>fMRI</a:t>
            </a:r>
            <a:r>
              <a:rPr lang="en-US" dirty="0" smtClean="0"/>
              <a:t> studies suggest that discrete areas of the PFC mediate higher cognitive and emotional functions</a:t>
            </a:r>
          </a:p>
          <a:p>
            <a:r>
              <a:rPr lang="en-US" dirty="0" smtClean="0"/>
              <a:t>Those areas are connected to </a:t>
            </a:r>
            <a:r>
              <a:rPr lang="en-US" dirty="0" err="1" smtClean="0"/>
              <a:t>subcortical</a:t>
            </a:r>
            <a:r>
              <a:rPr lang="en-US" dirty="0" smtClean="0"/>
              <a:t> regions that participate in the regulation and fine tuning of the functional PFC</a:t>
            </a:r>
          </a:p>
          <a:p>
            <a:pPr lvl="1"/>
            <a:r>
              <a:rPr lang="en-US" dirty="0" smtClean="0">
                <a:solidFill>
                  <a:schemeClr val="tx1"/>
                </a:solidFill>
              </a:rPr>
              <a:t>These loops generally send cortical output to the striatum, then to the thalamus, and back to the cortex – CSTC loops</a:t>
            </a:r>
          </a:p>
          <a:p>
            <a:pPr lvl="1"/>
            <a:r>
              <a:rPr lang="en-US" dirty="0" smtClean="0">
                <a:solidFill>
                  <a:schemeClr val="tx1"/>
                </a:solidFill>
              </a:rPr>
              <a:t>Each structure in the loop is regulated by brainstem neurotransmitter  centers (DA, NE, 5HT)</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914400"/>
          </a:xfrm>
        </p:spPr>
        <p:txBody>
          <a:bodyPr>
            <a:normAutofit/>
          </a:bodyPr>
          <a:lstStyle/>
          <a:p>
            <a:pPr algn="ctr">
              <a:defRPr/>
            </a:pPr>
            <a:r>
              <a:rPr lang="en-US" sz="3200" dirty="0" smtClean="0"/>
              <a:t>Dorsolateral Prefrontal Cortex </a:t>
            </a:r>
            <a:endParaRPr lang="en-US" sz="3200" dirty="0"/>
          </a:p>
        </p:txBody>
      </p:sp>
      <p:sp>
        <p:nvSpPr>
          <p:cNvPr id="69635" name="Content Placeholder 2"/>
          <p:cNvSpPr>
            <a:spLocks noGrp="1"/>
          </p:cNvSpPr>
          <p:nvPr>
            <p:ph idx="1"/>
          </p:nvPr>
        </p:nvSpPr>
        <p:spPr>
          <a:xfrm>
            <a:off x="304800" y="1600200"/>
            <a:ext cx="4267200" cy="4525963"/>
          </a:xfrm>
        </p:spPr>
        <p:txBody>
          <a:bodyPr/>
          <a:lstStyle/>
          <a:p>
            <a:pPr>
              <a:defRPr/>
            </a:pPr>
            <a:r>
              <a:rPr lang="en-US" sz="3000" b="1" dirty="0" smtClean="0">
                <a:solidFill>
                  <a:schemeClr val="tx1">
                    <a:lumMod val="75000"/>
                    <a:lumOff val="25000"/>
                  </a:schemeClr>
                </a:solidFill>
              </a:rPr>
              <a:t>Executive functions, problem solving, analysis (possible aspects of fluid reasoning – </a:t>
            </a:r>
            <a:r>
              <a:rPr lang="en-US" sz="3000" b="1" i="1" dirty="0" smtClean="0">
                <a:solidFill>
                  <a:schemeClr val="tx1">
                    <a:lumMod val="75000"/>
                    <a:lumOff val="25000"/>
                  </a:schemeClr>
                </a:solidFill>
              </a:rPr>
              <a:t>Gf</a:t>
            </a:r>
            <a:r>
              <a:rPr lang="en-US" sz="3000" b="1" dirty="0" smtClean="0">
                <a:solidFill>
                  <a:schemeClr val="tx1">
                    <a:lumMod val="75000"/>
                    <a:lumOff val="25000"/>
                  </a:schemeClr>
                </a:solidFill>
              </a:rPr>
              <a:t>)</a:t>
            </a:r>
          </a:p>
          <a:p>
            <a:pPr>
              <a:defRPr/>
            </a:pPr>
            <a:r>
              <a:rPr lang="en-US" sz="3000" dirty="0" smtClean="0">
                <a:solidFill>
                  <a:schemeClr val="tx1">
                    <a:lumMod val="75000"/>
                    <a:lumOff val="25000"/>
                  </a:schemeClr>
                </a:solidFill>
              </a:rPr>
              <a:t>Generally mediated in </a:t>
            </a:r>
            <a:r>
              <a:rPr lang="en-US" sz="3000" dirty="0" err="1" smtClean="0">
                <a:solidFill>
                  <a:schemeClr val="tx1">
                    <a:lumMod val="75000"/>
                    <a:lumOff val="25000"/>
                  </a:schemeClr>
                </a:solidFill>
              </a:rPr>
              <a:t>Brodmann’s</a:t>
            </a:r>
            <a:r>
              <a:rPr lang="en-US" sz="3000" dirty="0" smtClean="0">
                <a:solidFill>
                  <a:schemeClr val="tx1">
                    <a:lumMod val="75000"/>
                    <a:lumOff val="25000"/>
                  </a:schemeClr>
                </a:solidFill>
              </a:rPr>
              <a:t> area 9</a:t>
            </a:r>
          </a:p>
        </p:txBody>
      </p:sp>
      <p:sp>
        <p:nvSpPr>
          <p:cNvPr id="114692"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114693" name="Picture 4" descr="http://www.addcentre.com/Pages/professionaltraining_files/blocks_image_0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57800" y="2743200"/>
            <a:ext cx="3743325" cy="218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wn Arrow 5"/>
          <p:cNvSpPr/>
          <p:nvPr/>
        </p:nvSpPr>
        <p:spPr>
          <a:xfrm rot="16382225">
            <a:off x="5267325" y="2695575"/>
            <a:ext cx="131763" cy="1674813"/>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pPr algn="ctr">
              <a:defRPr/>
            </a:pPr>
            <a:r>
              <a:rPr lang="en-US" sz="2400" dirty="0" smtClean="0">
                <a:solidFill>
                  <a:schemeClr val="tx1"/>
                </a:solidFill>
              </a:rPr>
              <a:t>CSTC: Dorsolateral Prefrontal Cortex &amp; Executive Function</a:t>
            </a:r>
            <a:endParaRPr lang="en-US" sz="2400" dirty="0">
              <a:solidFill>
                <a:schemeClr val="tx1"/>
              </a:solidFill>
            </a:endParaRPr>
          </a:p>
        </p:txBody>
      </p:sp>
      <p:sp>
        <p:nvSpPr>
          <p:cNvPr id="146435" name="Content Placeholder 2"/>
          <p:cNvSpPr>
            <a:spLocks noGrp="1"/>
          </p:cNvSpPr>
          <p:nvPr>
            <p:ph idx="1"/>
          </p:nvPr>
        </p:nvSpPr>
        <p:spPr>
          <a:xfrm>
            <a:off x="152400" y="990600"/>
            <a:ext cx="3276600" cy="5135563"/>
          </a:xfrm>
        </p:spPr>
        <p:txBody>
          <a:bodyPr/>
          <a:lstStyle/>
          <a:p>
            <a:r>
              <a:rPr lang="en-US" sz="2000" dirty="0" smtClean="0">
                <a:solidFill>
                  <a:schemeClr val="tx1"/>
                </a:solidFill>
              </a:rPr>
              <a:t>Output from the DLPFC is relayed to the upper dorsal caudate in the striatum, to the thalamus, and from there back to the DLPFC. </a:t>
            </a:r>
          </a:p>
          <a:p>
            <a:r>
              <a:rPr lang="en-US" sz="2000" dirty="0" smtClean="0">
                <a:solidFill>
                  <a:schemeClr val="tx1"/>
                </a:solidFill>
              </a:rPr>
              <a:t>All three sites are influenced by the monoamines, acetylcholine, and histamine from the brainstem</a:t>
            </a:r>
            <a:r>
              <a:rPr lang="en-US" sz="1800" dirty="0" smtClean="0"/>
              <a:t>.</a:t>
            </a:r>
          </a:p>
        </p:txBody>
      </p:sp>
      <p:sp>
        <p:nvSpPr>
          <p:cNvPr id="146436"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146437" name="Picture 2" descr="http://brainmind.com/images/striatumHippocampus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0400" y="1273175"/>
            <a:ext cx="5851525" cy="566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Arrow 8"/>
          <p:cNvSpPr/>
          <p:nvPr/>
        </p:nvSpPr>
        <p:spPr>
          <a:xfrm rot="6575053">
            <a:off x="5589588" y="4087813"/>
            <a:ext cx="455612" cy="106362"/>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urved Right Arrow 5"/>
          <p:cNvSpPr/>
          <p:nvPr/>
        </p:nvSpPr>
        <p:spPr>
          <a:xfrm rot="17984521">
            <a:off x="5066506" y="2961482"/>
            <a:ext cx="339725" cy="14462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Curved Down Arrow 6"/>
          <p:cNvSpPr/>
          <p:nvPr/>
        </p:nvSpPr>
        <p:spPr>
          <a:xfrm rot="13243289">
            <a:off x="4144963" y="3770313"/>
            <a:ext cx="1670050" cy="419100"/>
          </a:xfrm>
          <a:prstGeom prst="curved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4400" dirty="0" err="1" smtClean="0"/>
              <a:t>Orbito</a:t>
            </a:r>
            <a:r>
              <a:rPr lang="en-US" sz="4400" dirty="0" smtClean="0"/>
              <a:t>-frontal Cortex</a:t>
            </a:r>
            <a:endParaRPr lang="en-US" sz="4400" dirty="0"/>
          </a:p>
        </p:txBody>
      </p:sp>
      <p:sp>
        <p:nvSpPr>
          <p:cNvPr id="70659" name="Content Placeholder 2"/>
          <p:cNvSpPr>
            <a:spLocks noGrp="1"/>
          </p:cNvSpPr>
          <p:nvPr>
            <p:ph idx="1"/>
          </p:nvPr>
        </p:nvSpPr>
        <p:spPr>
          <a:xfrm>
            <a:off x="595313" y="1622425"/>
            <a:ext cx="5867400" cy="4525963"/>
          </a:xfrm>
        </p:spPr>
        <p:txBody>
          <a:bodyPr/>
          <a:lstStyle/>
          <a:p>
            <a:pPr>
              <a:defRPr/>
            </a:pPr>
            <a:r>
              <a:rPr lang="en-US" sz="2600" b="1" dirty="0" smtClean="0">
                <a:solidFill>
                  <a:schemeClr val="tx1">
                    <a:lumMod val="75000"/>
                    <a:lumOff val="25000"/>
                  </a:schemeClr>
                </a:solidFill>
              </a:rPr>
              <a:t>Above the orbit of the eye, this structure appears to facilitate impulse control (perhaps through judgments concerning outcomes of actions – anticipation of rewards and punishments), to regulate biological and derived motives, and may regulate compulsive behavior.</a:t>
            </a:r>
          </a:p>
          <a:p>
            <a:pPr>
              <a:defRPr/>
            </a:pPr>
            <a:r>
              <a:rPr lang="en-US" sz="2600" dirty="0" smtClean="0">
                <a:solidFill>
                  <a:schemeClr val="tx1">
                    <a:lumMod val="75000"/>
                    <a:lumOff val="25000"/>
                  </a:schemeClr>
                </a:solidFill>
              </a:rPr>
              <a:t>It is generally </a:t>
            </a:r>
            <a:r>
              <a:rPr lang="en-US" sz="2600" dirty="0" err="1" smtClean="0">
                <a:solidFill>
                  <a:schemeClr val="tx1">
                    <a:lumMod val="75000"/>
                    <a:lumOff val="25000"/>
                  </a:schemeClr>
                </a:solidFill>
              </a:rPr>
              <a:t>Brodmann’s</a:t>
            </a:r>
            <a:r>
              <a:rPr lang="en-US" sz="2600" dirty="0" smtClean="0">
                <a:solidFill>
                  <a:schemeClr val="tx1">
                    <a:lumMod val="75000"/>
                    <a:lumOff val="25000"/>
                  </a:schemeClr>
                </a:solidFill>
              </a:rPr>
              <a:t> area 11 </a:t>
            </a:r>
          </a:p>
        </p:txBody>
      </p:sp>
      <p:sp>
        <p:nvSpPr>
          <p:cNvPr id="115716"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115717" name="Picture 6" descr="http://www.profelis.org/amc/ap1/gifs/brodmanncolor_0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29400" y="1143000"/>
            <a:ext cx="192087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5718" name="Picture 2" descr="http://upload.wikimedia.org/wikipedia/commons/thumb/8/83/Lobes_of_the_brain.jpg/400px-Lobes_of_the_brai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4419600"/>
            <a:ext cx="18288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6019800" y="2133600"/>
            <a:ext cx="9144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019800" y="33528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19800" y="4191000"/>
            <a:ext cx="1143000" cy="3048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accent2">
              <a:lumMod val="20000"/>
              <a:lumOff val="80000"/>
            </a:schemeClr>
          </a:solidFill>
        </p:spPr>
        <p:txBody>
          <a:bodyPr/>
          <a:lstStyle/>
          <a:p>
            <a:pPr>
              <a:defRPr/>
            </a:pPr>
            <a:r>
              <a:rPr lang="en-US" sz="2400" dirty="0" smtClean="0"/>
              <a:t>CSTC: </a:t>
            </a:r>
            <a:r>
              <a:rPr lang="en-US" sz="2400" dirty="0" err="1" smtClean="0"/>
              <a:t>Orbito</a:t>
            </a:r>
            <a:r>
              <a:rPr lang="en-US" sz="2400" dirty="0" smtClean="0"/>
              <a:t>-frontal Cortex &amp; Impulsivity/Compulsivity</a:t>
            </a:r>
            <a:endParaRPr lang="en-US" sz="2400" dirty="0"/>
          </a:p>
        </p:txBody>
      </p:sp>
      <p:sp>
        <p:nvSpPr>
          <p:cNvPr id="147459" name="Content Placeholder 2"/>
          <p:cNvSpPr>
            <a:spLocks noGrp="1"/>
          </p:cNvSpPr>
          <p:nvPr>
            <p:ph idx="1"/>
          </p:nvPr>
        </p:nvSpPr>
        <p:spPr>
          <a:xfrm>
            <a:off x="228600" y="1219200"/>
            <a:ext cx="3048000" cy="4906963"/>
          </a:xfrm>
        </p:spPr>
        <p:txBody>
          <a:bodyPr/>
          <a:lstStyle/>
          <a:p>
            <a:r>
              <a:rPr lang="en-US" sz="2000" smtClean="0">
                <a:solidFill>
                  <a:schemeClr val="tx1"/>
                </a:solidFill>
              </a:rPr>
              <a:t>Output from the orbito-frontal cortex is relayed to the ventral caudate in the striatum, to the thalamus, and from there back to the orbito-frontal cortex. </a:t>
            </a:r>
          </a:p>
          <a:p>
            <a:r>
              <a:rPr lang="en-US" sz="2000" smtClean="0">
                <a:solidFill>
                  <a:schemeClr val="tx1"/>
                </a:solidFill>
              </a:rPr>
              <a:t>All three sites are influenced by the monoamines, acetylcholine, and histamine from the brainstem.</a:t>
            </a:r>
          </a:p>
          <a:p>
            <a:endParaRPr lang="en-US" sz="2000" smtClean="0">
              <a:solidFill>
                <a:schemeClr val="tx1"/>
              </a:solidFill>
            </a:endParaRPr>
          </a:p>
        </p:txBody>
      </p:sp>
      <p:sp>
        <p:nvSpPr>
          <p:cNvPr id="147460"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147461" name="Picture 2" descr="http://brainmind.com/images/striatumHippocampus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6600" y="1189037"/>
            <a:ext cx="5851525" cy="566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p:nvPr/>
        </p:nvSpPr>
        <p:spPr>
          <a:xfrm rot="962478" flipV="1">
            <a:off x="3613150" y="3821113"/>
            <a:ext cx="2001838" cy="8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rot="4895495">
            <a:off x="5563394" y="4191794"/>
            <a:ext cx="236538" cy="101600"/>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11766455">
            <a:off x="3578225" y="3990975"/>
            <a:ext cx="2162175" cy="11747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loud Callout 4"/>
          <p:cNvSpPr/>
          <p:nvPr/>
        </p:nvSpPr>
        <p:spPr>
          <a:xfrm>
            <a:off x="3371850" y="3295650"/>
            <a:ext cx="304800" cy="8366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466" name="TextBox 5"/>
          <p:cNvSpPr txBox="1">
            <a:spLocks noChangeArrowheads="1"/>
          </p:cNvSpPr>
          <p:nvPr/>
        </p:nvSpPr>
        <p:spPr bwMode="auto">
          <a:xfrm>
            <a:off x="3200400" y="4241800"/>
            <a:ext cx="9906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z="1200"/>
              <a:t>Orbito-frontal Cortex</a:t>
            </a:r>
          </a:p>
        </p:txBody>
      </p:sp>
      <p:cxnSp>
        <p:nvCxnSpPr>
          <p:cNvPr id="11" name="Straight Arrow Connector 10"/>
          <p:cNvCxnSpPr/>
          <p:nvPr/>
        </p:nvCxnSpPr>
        <p:spPr>
          <a:xfrm flipV="1">
            <a:off x="3429000" y="3863975"/>
            <a:ext cx="95250" cy="377825"/>
          </a:xfrm>
          <a:prstGeom prst="straightConnector1">
            <a:avLst/>
          </a:prstGeom>
          <a:ln>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7315200" cy="990600"/>
          </a:xfrm>
        </p:spPr>
        <p:txBody>
          <a:bodyPr>
            <a:normAutofit fontScale="90000"/>
          </a:bodyPr>
          <a:lstStyle/>
          <a:p>
            <a:pPr>
              <a:defRPr/>
            </a:pPr>
            <a:r>
              <a:rPr lang="en-US" sz="4400" dirty="0" smtClean="0"/>
              <a:t>Anterior Cingulate Cortex</a:t>
            </a:r>
            <a:endParaRPr lang="en-US" sz="4400" dirty="0"/>
          </a:p>
        </p:txBody>
      </p:sp>
      <p:sp>
        <p:nvSpPr>
          <p:cNvPr id="71683" name="Content Placeholder 2"/>
          <p:cNvSpPr>
            <a:spLocks noGrp="1"/>
          </p:cNvSpPr>
          <p:nvPr>
            <p:ph idx="1"/>
          </p:nvPr>
        </p:nvSpPr>
        <p:spPr>
          <a:xfrm>
            <a:off x="685800" y="1143001"/>
            <a:ext cx="4343400" cy="5043488"/>
          </a:xfrm>
        </p:spPr>
        <p:txBody>
          <a:bodyPr>
            <a:normAutofit fontScale="92500" lnSpcReduction="10000"/>
          </a:bodyPr>
          <a:lstStyle/>
          <a:p>
            <a:pPr>
              <a:defRPr/>
            </a:pPr>
            <a:r>
              <a:rPr lang="en-US" dirty="0" smtClean="0">
                <a:solidFill>
                  <a:schemeClr val="accent2">
                    <a:lumMod val="50000"/>
                  </a:schemeClr>
                </a:solidFill>
              </a:rPr>
              <a:t>Located in the anterior cingulate </a:t>
            </a:r>
            <a:r>
              <a:rPr lang="en-US" dirty="0" err="1" smtClean="0">
                <a:solidFill>
                  <a:schemeClr val="accent2">
                    <a:lumMod val="50000"/>
                  </a:schemeClr>
                </a:solidFill>
              </a:rPr>
              <a:t>gyrus</a:t>
            </a:r>
            <a:r>
              <a:rPr lang="en-US" dirty="0" smtClean="0">
                <a:solidFill>
                  <a:schemeClr val="accent2">
                    <a:lumMod val="50000"/>
                  </a:schemeClr>
                </a:solidFill>
              </a:rPr>
              <a:t> (</a:t>
            </a:r>
            <a:r>
              <a:rPr lang="en-US" dirty="0" err="1" smtClean="0">
                <a:solidFill>
                  <a:schemeClr val="accent2">
                    <a:lumMod val="50000"/>
                  </a:schemeClr>
                </a:solidFill>
              </a:rPr>
              <a:t>Brodmann’s</a:t>
            </a:r>
            <a:r>
              <a:rPr lang="en-US" dirty="0" smtClean="0">
                <a:solidFill>
                  <a:schemeClr val="accent2">
                    <a:lumMod val="50000"/>
                  </a:schemeClr>
                </a:solidFill>
              </a:rPr>
              <a:t> areas 23, 24, and 30), this area has two distinct functions:</a:t>
            </a:r>
          </a:p>
          <a:p>
            <a:pPr lvl="1">
              <a:defRPr/>
            </a:pPr>
            <a:r>
              <a:rPr lang="en-US" dirty="0" smtClean="0">
                <a:solidFill>
                  <a:schemeClr val="accent2">
                    <a:lumMod val="50000"/>
                  </a:schemeClr>
                </a:solidFill>
              </a:rPr>
              <a:t>The dorsal portion of the ACC  (</a:t>
            </a:r>
            <a:r>
              <a:rPr lang="en-US" dirty="0" err="1" smtClean="0">
                <a:solidFill>
                  <a:schemeClr val="accent2">
                    <a:lumMod val="50000"/>
                  </a:schemeClr>
                </a:solidFill>
              </a:rPr>
              <a:t>Brodmann’s</a:t>
            </a:r>
            <a:r>
              <a:rPr lang="en-US" dirty="0" smtClean="0">
                <a:solidFill>
                  <a:schemeClr val="accent2">
                    <a:lumMod val="50000"/>
                  </a:schemeClr>
                </a:solidFill>
              </a:rPr>
              <a:t> area 32) is apparently involved in </a:t>
            </a:r>
            <a:r>
              <a:rPr lang="en-US" b="1" u="sng" dirty="0" smtClean="0">
                <a:solidFill>
                  <a:schemeClr val="accent2">
                    <a:lumMod val="50000"/>
                  </a:schemeClr>
                </a:solidFill>
              </a:rPr>
              <a:t>selective attention</a:t>
            </a:r>
            <a:r>
              <a:rPr lang="en-US" b="1" dirty="0" smtClean="0">
                <a:solidFill>
                  <a:schemeClr val="accent2">
                    <a:lumMod val="50000"/>
                  </a:schemeClr>
                </a:solidFill>
              </a:rPr>
              <a:t> </a:t>
            </a:r>
            <a:r>
              <a:rPr lang="en-US" dirty="0" smtClean="0">
                <a:solidFill>
                  <a:schemeClr val="accent2">
                    <a:lumMod val="50000"/>
                  </a:schemeClr>
                </a:solidFill>
              </a:rPr>
              <a:t>(e.g., in the </a:t>
            </a:r>
            <a:r>
              <a:rPr lang="en-US" dirty="0" err="1" smtClean="0">
                <a:solidFill>
                  <a:schemeClr val="accent2">
                    <a:lumMod val="50000"/>
                  </a:schemeClr>
                </a:solidFill>
              </a:rPr>
              <a:t>Stroop</a:t>
            </a:r>
            <a:r>
              <a:rPr lang="en-US" dirty="0" smtClean="0">
                <a:solidFill>
                  <a:schemeClr val="accent2">
                    <a:lumMod val="50000"/>
                  </a:schemeClr>
                </a:solidFill>
              </a:rPr>
              <a:t> task)</a:t>
            </a:r>
          </a:p>
          <a:p>
            <a:pPr lvl="1">
              <a:defRPr/>
            </a:pPr>
            <a:r>
              <a:rPr lang="en-US" dirty="0" smtClean="0">
                <a:solidFill>
                  <a:schemeClr val="accent2">
                    <a:lumMod val="50000"/>
                  </a:schemeClr>
                </a:solidFill>
              </a:rPr>
              <a:t>The ventral portion of the ACC (also called the </a:t>
            </a:r>
            <a:r>
              <a:rPr lang="en-US" dirty="0" err="1" smtClean="0">
                <a:solidFill>
                  <a:schemeClr val="accent2">
                    <a:lumMod val="50000"/>
                  </a:schemeClr>
                </a:solidFill>
              </a:rPr>
              <a:t>subgenual</a:t>
            </a:r>
            <a:r>
              <a:rPr lang="en-US" dirty="0" smtClean="0">
                <a:solidFill>
                  <a:schemeClr val="accent2">
                    <a:lumMod val="50000"/>
                  </a:schemeClr>
                </a:solidFill>
              </a:rPr>
              <a:t> ACC – </a:t>
            </a:r>
            <a:r>
              <a:rPr lang="en-US" dirty="0" err="1" smtClean="0">
                <a:solidFill>
                  <a:schemeClr val="accent2">
                    <a:lumMod val="50000"/>
                  </a:schemeClr>
                </a:solidFill>
              </a:rPr>
              <a:t>Brodmann’s</a:t>
            </a:r>
            <a:r>
              <a:rPr lang="en-US" dirty="0" smtClean="0">
                <a:solidFill>
                  <a:schemeClr val="accent2">
                    <a:lumMod val="50000"/>
                  </a:schemeClr>
                </a:solidFill>
              </a:rPr>
              <a:t> area 24) </a:t>
            </a:r>
            <a:r>
              <a:rPr lang="en-US" b="1" u="sng" dirty="0" smtClean="0">
                <a:solidFill>
                  <a:schemeClr val="accent2">
                    <a:lumMod val="50000"/>
                  </a:schemeClr>
                </a:solidFill>
              </a:rPr>
              <a:t>appears to regulate affect, especially depression and anxiety</a:t>
            </a:r>
          </a:p>
        </p:txBody>
      </p:sp>
      <p:sp>
        <p:nvSpPr>
          <p:cNvPr id="116740"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116741" name="Picture 2" descr="http://www.brainviews.com/abFiles/DrwMedlob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83163" y="1570038"/>
            <a:ext cx="4114800" cy="2392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742" name="Picture 4" descr="http://www.umich.edu/%7Ecogneuro/jpg/Brod_sagtl.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95900" y="3962400"/>
            <a:ext cx="3848100" cy="319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6743" name="Picture 4" descr="http://upload.wikimedia.org/wikipedia/commons/thumb/8/81/Brodmann_area_32_medial.jpg/120px-Brodmann_area_32_medial.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4102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Arrow Connector 18"/>
          <p:cNvCxnSpPr/>
          <p:nvPr/>
        </p:nvCxnSpPr>
        <p:spPr>
          <a:xfrm>
            <a:off x="4419600" y="4876800"/>
            <a:ext cx="1752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19600" y="3657600"/>
            <a:ext cx="1676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2">
              <a:lumMod val="20000"/>
              <a:lumOff val="80000"/>
            </a:schemeClr>
          </a:solidFill>
        </p:spPr>
        <p:txBody>
          <a:bodyPr>
            <a:normAutofit/>
          </a:bodyPr>
          <a:lstStyle/>
          <a:p>
            <a:pPr algn="ctr">
              <a:defRPr/>
            </a:pPr>
            <a:r>
              <a:rPr lang="en-US" sz="3200" dirty="0" smtClean="0"/>
              <a:t>CSTC: Dorsal ACC &amp; Selective Attention</a:t>
            </a:r>
            <a:endParaRPr lang="en-US" sz="3200" dirty="0"/>
          </a:p>
        </p:txBody>
      </p:sp>
      <p:sp>
        <p:nvSpPr>
          <p:cNvPr id="103427" name="Content Placeholder 2"/>
          <p:cNvSpPr>
            <a:spLocks noGrp="1"/>
          </p:cNvSpPr>
          <p:nvPr>
            <p:ph idx="1"/>
          </p:nvPr>
        </p:nvSpPr>
        <p:spPr>
          <a:xfrm>
            <a:off x="228600" y="1219200"/>
            <a:ext cx="3048000" cy="4906963"/>
          </a:xfrm>
        </p:spPr>
        <p:txBody>
          <a:bodyPr/>
          <a:lstStyle/>
          <a:p>
            <a:pPr>
              <a:defRPr/>
            </a:pPr>
            <a:r>
              <a:rPr lang="en-US" sz="2000" dirty="0" smtClean="0">
                <a:solidFill>
                  <a:schemeClr val="bg2">
                    <a:lumMod val="25000"/>
                  </a:schemeClr>
                </a:solidFill>
              </a:rPr>
              <a:t>Output from the dorsal ACC is relayed to the ventral caudate in the striatum, to the thalamus, and from there back to the dorsal ACC. </a:t>
            </a:r>
          </a:p>
          <a:p>
            <a:pPr>
              <a:defRPr/>
            </a:pPr>
            <a:r>
              <a:rPr lang="en-US" sz="2000" dirty="0" smtClean="0">
                <a:solidFill>
                  <a:schemeClr val="bg2">
                    <a:lumMod val="25000"/>
                  </a:schemeClr>
                </a:solidFill>
              </a:rPr>
              <a:t>All three sites are influenced by the monoamines, acetylcholine, and histamine from the brainstem.</a:t>
            </a:r>
          </a:p>
          <a:p>
            <a:pPr>
              <a:defRPr/>
            </a:pPr>
            <a:endParaRPr lang="en-US" sz="2000" dirty="0" smtClean="0">
              <a:solidFill>
                <a:schemeClr val="bg2">
                  <a:lumMod val="25000"/>
                </a:schemeClr>
              </a:solidFill>
            </a:endParaRPr>
          </a:p>
        </p:txBody>
      </p:sp>
      <p:sp>
        <p:nvSpPr>
          <p:cNvPr id="148484" name="Footer Placeholder 3"/>
          <p:cNvSpPr>
            <a:spLocks noGrp="1"/>
          </p:cNvSpPr>
          <p:nvPr>
            <p:ph type="ftr" sz="quarter" idx="11"/>
          </p:nvPr>
        </p:nvSpPr>
        <p:spPr bwMode="auto">
          <a:xfrm>
            <a:off x="0" y="6324600"/>
            <a:ext cx="4114800" cy="46194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l" eaLnBrk="1" hangingPunct="1"/>
            <a:r>
              <a:rPr lang="en-US" smtClean="0">
                <a:solidFill>
                  <a:srgbClr val="595959"/>
                </a:solidFill>
                <a:latin typeface="Century Gothic" pitchFamily="34" charset="0"/>
              </a:rPr>
              <a:t>Novel text copyright S. E. Ball &amp; L.H. Ball, All Rights Reserved</a:t>
            </a:r>
            <a:endParaRPr lang="en-US" dirty="0" smtClean="0">
              <a:solidFill>
                <a:srgbClr val="595959"/>
              </a:solidFill>
              <a:latin typeface="Century Gothic" pitchFamily="34" charset="0"/>
            </a:endParaRPr>
          </a:p>
        </p:txBody>
      </p:sp>
      <p:pic>
        <p:nvPicPr>
          <p:cNvPr id="148485" name="Picture 2" descr="http://brainmind.com/images/striatumHippocampus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0400" y="1355725"/>
            <a:ext cx="5851525" cy="567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Arrow 8"/>
          <p:cNvSpPr/>
          <p:nvPr/>
        </p:nvSpPr>
        <p:spPr>
          <a:xfrm rot="5926242">
            <a:off x="5369719" y="4337844"/>
            <a:ext cx="354013" cy="66675"/>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urved Right Arrow 14"/>
          <p:cNvSpPr/>
          <p:nvPr/>
        </p:nvSpPr>
        <p:spPr>
          <a:xfrm>
            <a:off x="4953000" y="2971800"/>
            <a:ext cx="581025" cy="12890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Curved Down Arrow 15"/>
          <p:cNvSpPr/>
          <p:nvPr/>
        </p:nvSpPr>
        <p:spPr>
          <a:xfrm rot="15951068">
            <a:off x="4286251" y="3495675"/>
            <a:ext cx="1636712" cy="592137"/>
          </a:xfrm>
          <a:prstGeom prst="curved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8" y="0"/>
            <a:ext cx="8580437" cy="1066800"/>
          </a:xfrm>
          <a:solidFill>
            <a:schemeClr val="accent1">
              <a:lumMod val="40000"/>
              <a:lumOff val="60000"/>
            </a:schemeClr>
          </a:solidFill>
        </p:spPr>
        <p:txBody>
          <a:bodyPr/>
          <a:lstStyle/>
          <a:p>
            <a:pPr algn="ctr" eaLnBrk="1" fontAlgn="auto" hangingPunct="1">
              <a:spcAft>
                <a:spcPts val="0"/>
              </a:spcAft>
              <a:defRPr/>
            </a:pPr>
            <a:r>
              <a:rPr lang="en-US" sz="2000" dirty="0" smtClean="0">
                <a:solidFill>
                  <a:schemeClr val="tx1"/>
                </a:solidFill>
              </a:rPr>
              <a:t>CSTC: Ventral (</a:t>
            </a:r>
            <a:r>
              <a:rPr lang="en-US" sz="2000" dirty="0" err="1" smtClean="0">
                <a:solidFill>
                  <a:schemeClr val="tx1"/>
                </a:solidFill>
              </a:rPr>
              <a:t>Subgenual</a:t>
            </a:r>
            <a:r>
              <a:rPr lang="en-US" sz="2000" dirty="0" smtClean="0">
                <a:solidFill>
                  <a:schemeClr val="tx1"/>
                </a:solidFill>
              </a:rPr>
              <a:t>) ACC &amp; </a:t>
            </a:r>
            <a:r>
              <a:rPr lang="en-US" sz="2000" dirty="0" smtClean="0">
                <a:solidFill>
                  <a:schemeClr val="tx1"/>
                </a:solidFill>
              </a:rPr>
              <a:t/>
            </a:r>
            <a:br>
              <a:rPr lang="en-US" sz="2000" dirty="0" smtClean="0">
                <a:solidFill>
                  <a:schemeClr val="tx1"/>
                </a:solidFill>
              </a:rPr>
            </a:br>
            <a:r>
              <a:rPr lang="en-US" sz="2000" dirty="0" err="1" smtClean="0">
                <a:solidFill>
                  <a:schemeClr val="tx1"/>
                </a:solidFill>
              </a:rPr>
              <a:t>Ventromedial</a:t>
            </a:r>
            <a:r>
              <a:rPr lang="en-US" sz="2000" dirty="0" smtClean="0">
                <a:solidFill>
                  <a:schemeClr val="tx1"/>
                </a:solidFill>
              </a:rPr>
              <a:t> </a:t>
            </a:r>
            <a:r>
              <a:rPr lang="en-US" sz="2000" dirty="0" smtClean="0">
                <a:solidFill>
                  <a:schemeClr val="tx1"/>
                </a:solidFill>
              </a:rPr>
              <a:t>PFC Regulation of Affect</a:t>
            </a:r>
            <a:endParaRPr lang="en-US" sz="2000" dirty="0">
              <a:solidFill>
                <a:schemeClr val="tx1"/>
              </a:solidFill>
            </a:endParaRPr>
          </a:p>
        </p:txBody>
      </p:sp>
      <p:sp>
        <p:nvSpPr>
          <p:cNvPr id="149507" name="Content Placeholder 2"/>
          <p:cNvSpPr>
            <a:spLocks noGrp="1"/>
          </p:cNvSpPr>
          <p:nvPr>
            <p:ph idx="1"/>
          </p:nvPr>
        </p:nvSpPr>
        <p:spPr>
          <a:xfrm>
            <a:off x="228600" y="1550988"/>
            <a:ext cx="2819400" cy="4906962"/>
          </a:xfrm>
          <a:solidFill>
            <a:schemeClr val="bg2"/>
          </a:solidFill>
        </p:spPr>
        <p:txBody>
          <a:bodyPr/>
          <a:lstStyle/>
          <a:p>
            <a:pPr eaLnBrk="1" hangingPunct="1"/>
            <a:r>
              <a:rPr lang="en-US" sz="1800" smtClean="0">
                <a:solidFill>
                  <a:schemeClr val="tx1"/>
                </a:solidFill>
              </a:rPr>
              <a:t>Output from the ventral ACC  and orbito-cortical PFC is relayed to the nucleus accumbens  near the striatum, to the thalamus, and from there back to the ventral ACC. </a:t>
            </a:r>
          </a:p>
          <a:p>
            <a:pPr eaLnBrk="1" hangingPunct="1"/>
            <a:r>
              <a:rPr lang="en-US" sz="1800" smtClean="0">
                <a:solidFill>
                  <a:schemeClr val="tx1"/>
                </a:solidFill>
              </a:rPr>
              <a:t>All three sites are influenced by the monoamines, acetylcholine, and histamine from the brainstem.</a:t>
            </a:r>
          </a:p>
          <a:p>
            <a:pPr eaLnBrk="1" hangingPunct="1"/>
            <a:endParaRPr lang="en-US" sz="1800" smtClean="0">
              <a:solidFill>
                <a:schemeClr val="tx1"/>
              </a:solidFill>
            </a:endParaRPr>
          </a:p>
        </p:txBody>
      </p:sp>
      <p:sp>
        <p:nvSpPr>
          <p:cNvPr id="149508" name="Footer Placeholder 3"/>
          <p:cNvSpPr>
            <a:spLocks noGrp="1"/>
          </p:cNvSpPr>
          <p:nvPr>
            <p:ph type="ftr" sz="quarter" idx="11"/>
          </p:nvPr>
        </p:nvSpPr>
        <p:spPr bwMode="auto">
          <a:xfrm>
            <a:off x="762000" y="6457950"/>
            <a:ext cx="22860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dirty="0" smtClean="0">
              <a:solidFill>
                <a:srgbClr val="595959"/>
              </a:solidFill>
              <a:latin typeface="Century Gothic" pitchFamily="34" charset="0"/>
            </a:endParaRPr>
          </a:p>
        </p:txBody>
      </p:sp>
      <p:pic>
        <p:nvPicPr>
          <p:cNvPr id="149509" name="Picture 2" descr="http://brainmind.com/images/striatumHippocampus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92475" y="1066800"/>
            <a:ext cx="5851525" cy="566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Arrow 8"/>
          <p:cNvSpPr/>
          <p:nvPr/>
        </p:nvSpPr>
        <p:spPr>
          <a:xfrm rot="5926242" flipV="1">
            <a:off x="5368132" y="4096544"/>
            <a:ext cx="309562" cy="1651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urved Right Arrow 11"/>
          <p:cNvSpPr/>
          <p:nvPr/>
        </p:nvSpPr>
        <p:spPr>
          <a:xfrm rot="18494979">
            <a:off x="5038725" y="3533775"/>
            <a:ext cx="225425" cy="796925"/>
          </a:xfrm>
          <a:prstGeom prst="curvedRightArrow">
            <a:avLst>
              <a:gd name="adj1" fmla="val 25000"/>
              <a:gd name="adj2" fmla="val 52979"/>
              <a:gd name="adj3" fmla="val 317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Curved Down Arrow 4"/>
          <p:cNvSpPr/>
          <p:nvPr/>
        </p:nvSpPr>
        <p:spPr>
          <a:xfrm rot="14164478">
            <a:off x="4351337" y="3757613"/>
            <a:ext cx="1304925" cy="457200"/>
          </a:xfrm>
          <a:prstGeom prst="curved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 name="Curved Up Arrow 2"/>
          <p:cNvSpPr/>
          <p:nvPr/>
        </p:nvSpPr>
        <p:spPr>
          <a:xfrm rot="10088840" flipH="1">
            <a:off x="3671888" y="3760788"/>
            <a:ext cx="1854200" cy="45561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bwMode="auto">
          <a:xfrm>
            <a:off x="457200" y="320040"/>
            <a:ext cx="7239000" cy="670560"/>
          </a:xfrm>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bodyPr>
          <a:lstStyle/>
          <a:p>
            <a:pPr eaLnBrk="1" hangingPunct="1"/>
            <a:r>
              <a:rPr lang="en-US" sz="4400" dirty="0" smtClean="0">
                <a:effectLst/>
              </a:rPr>
              <a:t>Introduction</a:t>
            </a:r>
          </a:p>
        </p:txBody>
      </p:sp>
      <p:sp>
        <p:nvSpPr>
          <p:cNvPr id="6148" name="Rectangle 3"/>
          <p:cNvSpPr>
            <a:spLocks noGrp="1"/>
          </p:cNvSpPr>
          <p:nvPr>
            <p:ph idx="1"/>
          </p:nvPr>
        </p:nvSpPr>
        <p:spPr>
          <a:xfrm>
            <a:off x="304800" y="1114425"/>
            <a:ext cx="7924800" cy="5133975"/>
          </a:xfrm>
        </p:spPr>
        <p:txBody>
          <a:bodyPr>
            <a:normAutofit/>
          </a:bodyPr>
          <a:lstStyle/>
          <a:p>
            <a:pPr eaLnBrk="1" hangingPunct="1">
              <a:lnSpc>
                <a:spcPct val="90000"/>
              </a:lnSpc>
              <a:defRPr/>
            </a:pPr>
            <a:r>
              <a:rPr lang="en-US" sz="3200" dirty="0" smtClean="0">
                <a:solidFill>
                  <a:schemeClr val="bg2">
                    <a:lumMod val="25000"/>
                  </a:schemeClr>
                </a:solidFill>
              </a:rPr>
              <a:t>Psychopharmacology is the study of the ways in which chemicals introduced from the outside of the body influence psychological functioning.</a:t>
            </a:r>
          </a:p>
          <a:p>
            <a:pPr eaLnBrk="1" hangingPunct="1">
              <a:lnSpc>
                <a:spcPct val="90000"/>
              </a:lnSpc>
              <a:defRPr/>
            </a:pPr>
            <a:r>
              <a:rPr lang="en-US" sz="2400" dirty="0" smtClean="0">
                <a:solidFill>
                  <a:schemeClr val="bg2">
                    <a:lumMod val="25000"/>
                  </a:schemeClr>
                </a:solidFill>
              </a:rPr>
              <a:t>We assume that most such actions are mediated (at least in part) by the direct action of the drug on a neurological substrate</a:t>
            </a:r>
          </a:p>
          <a:p>
            <a:pPr eaLnBrk="1" hangingPunct="1">
              <a:lnSpc>
                <a:spcPct val="90000"/>
              </a:lnSpc>
              <a:defRPr/>
            </a:pPr>
            <a:r>
              <a:rPr lang="en-US" sz="2000" dirty="0" smtClean="0">
                <a:solidFill>
                  <a:schemeClr val="bg2">
                    <a:lumMod val="25000"/>
                  </a:schemeClr>
                </a:solidFill>
              </a:rPr>
              <a:t>For simplicity, we will refer to all such chemicals as drugs, whether they are prescription (e.g., Lamictal), over-the-counter (e.g., phenylephrine), homeopathic/naturopathic (e.g., St. John’s </a:t>
            </a:r>
            <a:r>
              <a:rPr lang="en-US" sz="2000" dirty="0" err="1" smtClean="0">
                <a:solidFill>
                  <a:schemeClr val="bg2">
                    <a:lumMod val="25000"/>
                  </a:schemeClr>
                </a:solidFill>
              </a:rPr>
              <a:t>wort</a:t>
            </a:r>
            <a:r>
              <a:rPr lang="en-US" sz="2000" dirty="0" smtClean="0">
                <a:solidFill>
                  <a:schemeClr val="bg2">
                    <a:lumMod val="25000"/>
                  </a:schemeClr>
                </a:solidFill>
              </a:rPr>
              <a:t>), or illegal (non-prescription methamphetamine, hashish)</a:t>
            </a:r>
          </a:p>
        </p:txBody>
      </p:sp>
      <p:sp>
        <p:nvSpPr>
          <p:cNvPr id="2048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pic>
        <p:nvPicPr>
          <p:cNvPr id="20486" name="Picture 7" descr="ANd9GcQuMgm-hIPnmyHW_19x3dsV8Wwh40jiGpAGmFJauGchQ1Z7eBiq3CFu-i8">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5378161"/>
            <a:ext cx="11811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9" descr="ANd9GcSWvOFbO7Rr0LjQEp-FO7Rv3hDsqLlCGRegwOa4DW024vVk4wzK-hoojA">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5334000"/>
            <a:ext cx="1181100"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Picture 11" descr="ANd9GcQuJnay2-qM4Lc3Q_gXpHcVXYr0ray_OrjECirTXRszkz1i89GV_cK4OkFo">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76600" y="5191124"/>
            <a:ext cx="1219200"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017124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sz="3600" dirty="0" smtClean="0">
                <a:solidFill>
                  <a:schemeClr val="accent2">
                    <a:lumMod val="75000"/>
                  </a:schemeClr>
                </a:solidFill>
              </a:rPr>
              <a:t>CSTC Circuits: Take-away Point</a:t>
            </a:r>
            <a:endParaRPr lang="en-US" sz="3600" dirty="0">
              <a:solidFill>
                <a:schemeClr val="accent2">
                  <a:lumMod val="75000"/>
                </a:schemeClr>
              </a:solidFill>
            </a:endParaRPr>
          </a:p>
        </p:txBody>
      </p:sp>
      <p:sp>
        <p:nvSpPr>
          <p:cNvPr id="106499" name="Content Placeholder 2"/>
          <p:cNvSpPr>
            <a:spLocks noGrp="1"/>
          </p:cNvSpPr>
          <p:nvPr>
            <p:ph idx="1"/>
          </p:nvPr>
        </p:nvSpPr>
        <p:spPr>
          <a:xfrm>
            <a:off x="457200" y="1143000"/>
            <a:ext cx="7696200" cy="4983163"/>
          </a:xfrm>
        </p:spPr>
        <p:txBody>
          <a:bodyPr/>
          <a:lstStyle/>
          <a:p>
            <a:pPr>
              <a:defRPr/>
            </a:pPr>
            <a:r>
              <a:rPr lang="en-US" dirty="0" smtClean="0">
                <a:solidFill>
                  <a:schemeClr val="accent2">
                    <a:lumMod val="50000"/>
                  </a:schemeClr>
                </a:solidFill>
              </a:rPr>
              <a:t>These circuits are regulated and fine-tuned from “down under,” the brainstem monoamine, cholinergic, and histaminic neurotransmitter pathways.</a:t>
            </a:r>
          </a:p>
          <a:p>
            <a:pPr>
              <a:defRPr/>
            </a:pPr>
            <a:r>
              <a:rPr lang="en-US" dirty="0" smtClean="0">
                <a:solidFill>
                  <a:schemeClr val="accent2">
                    <a:lumMod val="50000"/>
                  </a:schemeClr>
                </a:solidFill>
              </a:rPr>
              <a:t>Cortical neurons excite through glutamate release and they are inhibited by surrounding </a:t>
            </a:r>
            <a:r>
              <a:rPr lang="en-US" dirty="0" err="1" smtClean="0">
                <a:solidFill>
                  <a:schemeClr val="accent2">
                    <a:lumMod val="50000"/>
                  </a:schemeClr>
                </a:solidFill>
              </a:rPr>
              <a:t>GABAergic</a:t>
            </a:r>
            <a:r>
              <a:rPr lang="en-US" dirty="0" smtClean="0">
                <a:solidFill>
                  <a:schemeClr val="accent2">
                    <a:lumMod val="50000"/>
                  </a:schemeClr>
                </a:solidFill>
              </a:rPr>
              <a:t> releasing neurons.</a:t>
            </a:r>
          </a:p>
          <a:p>
            <a:pPr>
              <a:defRPr/>
            </a:pPr>
            <a:r>
              <a:rPr lang="en-US" dirty="0" smtClean="0">
                <a:solidFill>
                  <a:schemeClr val="accent2">
                    <a:lumMod val="50000"/>
                  </a:schemeClr>
                </a:solidFill>
              </a:rPr>
              <a:t>Just so: these neurotransmitters are those whose actions are affected by the bulk of  psychopharmacological agents now in common use.</a:t>
            </a:r>
          </a:p>
        </p:txBody>
      </p:sp>
      <p:sp>
        <p:nvSpPr>
          <p:cNvPr id="150532"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Drug Classes &amp; How They Work</a:t>
            </a:r>
            <a:endParaRPr lang="en-US" dirty="0"/>
          </a:p>
        </p:txBody>
      </p:sp>
      <p:sp>
        <p:nvSpPr>
          <p:cNvPr id="3" name="Text Placeholder 2"/>
          <p:cNvSpPr>
            <a:spLocks noGrp="1"/>
          </p:cNvSpPr>
          <p:nvPr>
            <p:ph type="body" idx="1"/>
          </p:nvPr>
        </p:nvSpPr>
        <p:spPr/>
        <p:txBody>
          <a:bodyPr/>
          <a:lstStyle/>
          <a:p>
            <a:r>
              <a:rPr lang="en-US" dirty="0" smtClean="0"/>
              <a:t>Mechanisms, Actions, </a:t>
            </a:r>
            <a:r>
              <a:rPr lang="en-US" dirty="0" smtClean="0"/>
              <a:t>Adverse Effects, and Special Considerations for Children &amp; Adolescents</a:t>
            </a:r>
            <a:endParaRPr lang="en-US" dirty="0"/>
          </a:p>
        </p:txBody>
      </p:sp>
      <p:sp>
        <p:nvSpPr>
          <p:cNvPr id="4" name="Footer Placeholder 3"/>
          <p:cNvSpPr>
            <a:spLocks noGrp="1"/>
          </p:cNvSpPr>
          <p:nvPr>
            <p:ph type="ftr" sz="quarter" idx="11"/>
          </p:nvPr>
        </p:nvSpPr>
        <p:spPr>
          <a:xfrm>
            <a:off x="1143000" y="6629400"/>
            <a:ext cx="3487958" cy="156010"/>
          </a:xfrm>
        </p:spPr>
        <p:txBody>
          <a:bodyPr/>
          <a:lstStyle/>
          <a:p>
            <a:r>
              <a:rPr lang="en-US" smtClean="0"/>
              <a:t>Novel text copyright S. E. Ball &amp; L.H. Ball, All Rights Reserved</a:t>
            </a:r>
            <a:endParaRPr lang="en-US" dirty="0"/>
          </a:p>
        </p:txBody>
      </p:sp>
    </p:spTree>
    <p:extLst>
      <p:ext uri="{BB962C8B-B14F-4D97-AF65-F5344CB8AC3E}">
        <p14:creationId xmlns:p14="http://schemas.microsoft.com/office/powerpoint/2010/main" xmlns="" val="15881281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Attention-Deficit/ Hyperactivity Disorder</a:t>
            </a:r>
            <a:endParaRPr lang="en-US" dirty="0"/>
          </a:p>
        </p:txBody>
      </p:sp>
      <p:sp>
        <p:nvSpPr>
          <p:cNvPr id="6" name="Text Placeholder 5"/>
          <p:cNvSpPr>
            <a:spLocks noGrp="1"/>
          </p:cNvSpPr>
          <p:nvPr>
            <p:ph type="body" idx="1"/>
          </p:nvPr>
        </p:nvSpPr>
        <p:spPr/>
        <p:txBody>
          <a:bodyPr/>
          <a:lstStyle/>
          <a:p>
            <a:r>
              <a:rPr lang="en-US" dirty="0" smtClean="0"/>
              <a:t>Let’s Start With Something Simple</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ADHD:</a:t>
            </a:r>
            <a:br>
              <a:rPr lang="en-US" dirty="0" smtClean="0"/>
            </a:br>
            <a:r>
              <a:rPr lang="en-US" dirty="0" smtClean="0"/>
              <a:t>A Quick Reminder</a:t>
            </a:r>
            <a:endParaRPr lang="en-US" dirty="0"/>
          </a:p>
        </p:txBody>
      </p:sp>
      <p:sp>
        <p:nvSpPr>
          <p:cNvPr id="3" name="Content Placeholder 2"/>
          <p:cNvSpPr>
            <a:spLocks noGrp="1"/>
          </p:cNvSpPr>
          <p:nvPr>
            <p:ph idx="1"/>
          </p:nvPr>
        </p:nvSpPr>
        <p:spPr/>
        <p:txBody>
          <a:bodyPr>
            <a:normAutofit/>
          </a:bodyPr>
          <a:lstStyle/>
          <a:p>
            <a:r>
              <a:rPr lang="en-US" altLang="en-US" sz="2400" dirty="0" smtClean="0"/>
              <a:t>Maladaptive, age inappropriate </a:t>
            </a:r>
            <a:r>
              <a:rPr lang="en-US" altLang="en-US" sz="2400" dirty="0" smtClean="0"/>
              <a:t>inattention</a:t>
            </a:r>
          </a:p>
          <a:p>
            <a:pPr lvl="2">
              <a:lnSpc>
                <a:spcPct val="90000"/>
              </a:lnSpc>
            </a:pPr>
            <a:r>
              <a:rPr lang="en-US" altLang="en-US" dirty="0" smtClean="0"/>
              <a:t>Careless of detail</a:t>
            </a:r>
          </a:p>
          <a:p>
            <a:pPr lvl="2">
              <a:lnSpc>
                <a:spcPct val="90000"/>
              </a:lnSpc>
            </a:pPr>
            <a:r>
              <a:rPr lang="en-US" altLang="en-US" dirty="0" smtClean="0"/>
              <a:t>Poorly sustained attention in tasks or play</a:t>
            </a:r>
          </a:p>
          <a:p>
            <a:pPr lvl="2">
              <a:lnSpc>
                <a:spcPct val="90000"/>
              </a:lnSpc>
            </a:pPr>
            <a:r>
              <a:rPr lang="en-US" altLang="en-US" dirty="0" smtClean="0"/>
              <a:t>Doesn’t seem to listen to direct communication</a:t>
            </a:r>
          </a:p>
          <a:p>
            <a:pPr lvl="2">
              <a:lnSpc>
                <a:spcPct val="90000"/>
              </a:lnSpc>
            </a:pPr>
            <a:r>
              <a:rPr lang="en-US" altLang="en-US" dirty="0" smtClean="0"/>
              <a:t>Fails to follow through on instructions</a:t>
            </a:r>
          </a:p>
          <a:p>
            <a:pPr lvl="2">
              <a:lnSpc>
                <a:spcPct val="90000"/>
              </a:lnSpc>
            </a:pPr>
            <a:r>
              <a:rPr lang="en-US" altLang="en-US" dirty="0" smtClean="0"/>
              <a:t>Difficulty organizing tasks and activities</a:t>
            </a:r>
          </a:p>
          <a:p>
            <a:pPr lvl="2">
              <a:lnSpc>
                <a:spcPct val="90000"/>
              </a:lnSpc>
            </a:pPr>
            <a:r>
              <a:rPr lang="en-US" altLang="en-US" dirty="0" smtClean="0"/>
              <a:t>Avoids, dislikes, or is reluctant to enter tasks requiring sustained mental effort</a:t>
            </a:r>
          </a:p>
          <a:p>
            <a:pPr lvl="2">
              <a:lnSpc>
                <a:spcPct val="90000"/>
              </a:lnSpc>
            </a:pPr>
            <a:r>
              <a:rPr lang="en-US" altLang="en-US" dirty="0" smtClean="0"/>
              <a:t>Loses things necessary for tasks or activities</a:t>
            </a:r>
          </a:p>
          <a:p>
            <a:pPr lvl="2">
              <a:lnSpc>
                <a:spcPct val="90000"/>
              </a:lnSpc>
            </a:pPr>
            <a:r>
              <a:rPr lang="en-US" altLang="en-US" dirty="0" smtClean="0"/>
              <a:t>Easily distracted by extraneous stimuli</a:t>
            </a:r>
          </a:p>
          <a:p>
            <a:pPr lvl="2">
              <a:lnSpc>
                <a:spcPct val="90000"/>
              </a:lnSpc>
            </a:pPr>
            <a:r>
              <a:rPr lang="en-US" altLang="en-US" dirty="0" smtClean="0"/>
              <a:t>Forgetful in daily </a:t>
            </a:r>
            <a:r>
              <a:rPr lang="en-US" altLang="en-US" dirty="0" smtClean="0"/>
              <a:t>activities</a:t>
            </a:r>
            <a:endParaRPr lang="en-US" altLang="en-US" sz="2100" dirty="0" smtClean="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ADHD:</a:t>
            </a:r>
            <a:br>
              <a:rPr lang="en-US" dirty="0" smtClean="0"/>
            </a:br>
            <a:r>
              <a:rPr lang="en-US" dirty="0" smtClean="0"/>
              <a:t>A Quick Reminder</a:t>
            </a:r>
            <a:endParaRPr lang="en-US" dirty="0"/>
          </a:p>
        </p:txBody>
      </p:sp>
      <p:sp>
        <p:nvSpPr>
          <p:cNvPr id="3" name="Content Placeholder 2"/>
          <p:cNvSpPr>
            <a:spLocks noGrp="1"/>
          </p:cNvSpPr>
          <p:nvPr>
            <p:ph idx="1"/>
          </p:nvPr>
        </p:nvSpPr>
        <p:spPr/>
        <p:txBody>
          <a:bodyPr>
            <a:normAutofit/>
          </a:bodyPr>
          <a:lstStyle/>
          <a:p>
            <a:r>
              <a:rPr lang="en-US" altLang="en-US" sz="2400" dirty="0" smtClean="0"/>
              <a:t>Maladaptive</a:t>
            </a:r>
            <a:r>
              <a:rPr lang="en-US" altLang="en-US" sz="2400" dirty="0" smtClean="0"/>
              <a:t>, age inappropriate </a:t>
            </a:r>
            <a:r>
              <a:rPr lang="en-US" altLang="en-US" sz="2400" dirty="0" smtClean="0"/>
              <a:t>hyperactivity-impulsivity</a:t>
            </a:r>
          </a:p>
          <a:p>
            <a:pPr lvl="2"/>
            <a:r>
              <a:rPr lang="en-US" altLang="en-US" sz="1800" dirty="0" smtClean="0"/>
              <a:t>Fidgets with hands or feet or squirms in seat</a:t>
            </a:r>
          </a:p>
          <a:p>
            <a:pPr lvl="2"/>
            <a:r>
              <a:rPr lang="en-US" altLang="en-US" sz="1800" dirty="0" smtClean="0"/>
              <a:t>Leaves seat when remaining seated is expected</a:t>
            </a:r>
          </a:p>
          <a:p>
            <a:pPr lvl="2"/>
            <a:r>
              <a:rPr lang="en-US" altLang="en-US" sz="1800" dirty="0" smtClean="0"/>
              <a:t>Inappropriate excessive running or climbing (subjective restlessness in adults)</a:t>
            </a:r>
          </a:p>
          <a:p>
            <a:pPr lvl="2"/>
            <a:r>
              <a:rPr lang="en-US" altLang="en-US" sz="1800" dirty="0" smtClean="0"/>
              <a:t>Difficulty with playing or doing leisure activities quietly</a:t>
            </a:r>
          </a:p>
          <a:p>
            <a:pPr lvl="2"/>
            <a:r>
              <a:rPr lang="en-US" altLang="en-US" sz="1800" dirty="0" smtClean="0"/>
              <a:t>“On the go” or as if “driven by a motor”</a:t>
            </a:r>
          </a:p>
          <a:p>
            <a:pPr lvl="2"/>
            <a:r>
              <a:rPr lang="en-US" altLang="en-US" sz="1800" dirty="0" smtClean="0"/>
              <a:t>Talks excessively</a:t>
            </a:r>
          </a:p>
          <a:p>
            <a:pPr lvl="2"/>
            <a:r>
              <a:rPr lang="en-US" altLang="en-US" sz="1800" dirty="0" smtClean="0"/>
              <a:t>Impulsivity</a:t>
            </a:r>
          </a:p>
          <a:p>
            <a:pPr lvl="4"/>
            <a:r>
              <a:rPr lang="en-US" altLang="en-US" sz="1600" dirty="0" smtClean="0"/>
              <a:t>Blurts out answers before questions are completed</a:t>
            </a:r>
          </a:p>
          <a:p>
            <a:pPr lvl="4"/>
            <a:r>
              <a:rPr lang="en-US" altLang="en-US" sz="1600" dirty="0" smtClean="0"/>
              <a:t>Has difficulty awaiting turn</a:t>
            </a:r>
          </a:p>
          <a:p>
            <a:pPr lvl="4"/>
            <a:r>
              <a:rPr lang="en-US" altLang="en-US" sz="1600" dirty="0" smtClean="0"/>
              <a:t>Interrupts or intrudes on others</a:t>
            </a:r>
          </a:p>
          <a:p>
            <a:pPr lvl="1"/>
            <a:endParaRPr lang="en-US" sz="2100"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I suggest…</a:t>
            </a:r>
            <a:endParaRPr lang="en-US" dirty="0"/>
          </a:p>
        </p:txBody>
      </p:sp>
      <p:sp>
        <p:nvSpPr>
          <p:cNvPr id="3" name="Content Placeholder 2"/>
          <p:cNvSpPr>
            <a:spLocks noGrp="1"/>
          </p:cNvSpPr>
          <p:nvPr>
            <p:ph idx="1"/>
          </p:nvPr>
        </p:nvSpPr>
        <p:spPr/>
        <p:txBody>
          <a:bodyPr/>
          <a:lstStyle/>
          <a:p>
            <a:r>
              <a:rPr lang="en-US" dirty="0" smtClean="0"/>
              <a:t>That these difficulties are the quintessential characteristics of being out of attunement in the prefrontal cortex:</a:t>
            </a:r>
          </a:p>
          <a:p>
            <a:pPr lvl="1"/>
            <a:r>
              <a:rPr lang="en-US" dirty="0" smtClean="0"/>
              <a:t>Inadequate executive functioning</a:t>
            </a:r>
          </a:p>
          <a:p>
            <a:pPr lvl="1"/>
            <a:r>
              <a:rPr lang="en-US" dirty="0" smtClean="0"/>
              <a:t>Impulsivity</a:t>
            </a:r>
          </a:p>
          <a:p>
            <a:pPr lvl="1"/>
            <a:r>
              <a:rPr lang="en-US" dirty="0" smtClean="0"/>
              <a:t>Motor excess</a:t>
            </a:r>
          </a:p>
          <a:p>
            <a:r>
              <a:rPr lang="en-US" dirty="0" smtClean="0"/>
              <a:t>In general, this inference suggests </a:t>
            </a:r>
            <a:r>
              <a:rPr lang="en-US" dirty="0" err="1" smtClean="0"/>
              <a:t>underarousal</a:t>
            </a:r>
            <a:r>
              <a:rPr lang="en-US" dirty="0" smtClean="0"/>
              <a:t> coupled with </a:t>
            </a:r>
            <a:r>
              <a:rPr lang="en-US" dirty="0" err="1" smtClean="0"/>
              <a:t>disinhibition</a:t>
            </a:r>
            <a:r>
              <a:rPr lang="en-US" dirty="0" smtClean="0"/>
              <a:t> (in effect, </a:t>
            </a:r>
            <a:r>
              <a:rPr lang="en-US" dirty="0" err="1" smtClean="0"/>
              <a:t>underarousal</a:t>
            </a:r>
            <a:r>
              <a:rPr lang="en-US" dirty="0" smtClean="0"/>
              <a:t> of inhibitory systems)</a:t>
            </a:r>
          </a:p>
          <a:p>
            <a:pPr lvl="1"/>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fontScale="90000"/>
          </a:bodyPr>
          <a:lstStyle/>
          <a:p>
            <a:pPr eaLnBrk="1" fontAlgn="auto" hangingPunct="1">
              <a:spcAft>
                <a:spcPts val="0"/>
              </a:spcAft>
              <a:defRPr/>
            </a:pPr>
            <a:r>
              <a:rPr lang="en-US" dirty="0" smtClean="0"/>
              <a:t>Putative Neural Bases of ADHD</a:t>
            </a:r>
            <a:endParaRPr lang="en-US" dirty="0"/>
          </a:p>
        </p:txBody>
      </p:sp>
      <p:sp>
        <p:nvSpPr>
          <p:cNvPr id="14339" name="Content Placeholder 2"/>
          <p:cNvSpPr>
            <a:spLocks noGrp="1"/>
          </p:cNvSpPr>
          <p:nvPr>
            <p:ph idx="1"/>
          </p:nvPr>
        </p:nvSpPr>
        <p:spPr>
          <a:xfrm>
            <a:off x="457200" y="1358900"/>
            <a:ext cx="6248400" cy="5118100"/>
          </a:xfrm>
        </p:spPr>
        <p:txBody>
          <a:bodyPr>
            <a:normAutofit fontScale="92500" lnSpcReduction="20000"/>
          </a:bodyPr>
          <a:lstStyle/>
          <a:p>
            <a:pPr eaLnBrk="1" hangingPunct="1"/>
            <a:r>
              <a:rPr lang="en-US" altLang="en-US" dirty="0" smtClean="0"/>
              <a:t>The symptoms of ADHD, which can vary in measure somewhat independently, appear in the classic view to be based in </a:t>
            </a:r>
            <a:r>
              <a:rPr lang="en-US" altLang="en-US" dirty="0" err="1" smtClean="0"/>
              <a:t>underarousal</a:t>
            </a:r>
            <a:r>
              <a:rPr lang="en-US" altLang="en-US" dirty="0" smtClean="0"/>
              <a:t> of the prefrontal cortex – presumably owing to reduced stimulation of DA</a:t>
            </a:r>
            <a:r>
              <a:rPr lang="en-US" altLang="en-US" baseline="-25000" dirty="0" smtClean="0"/>
              <a:t>1</a:t>
            </a:r>
            <a:r>
              <a:rPr lang="en-US" altLang="en-US" dirty="0" smtClean="0"/>
              <a:t> receptors in the prefrontal cortex by brainstem </a:t>
            </a:r>
            <a:r>
              <a:rPr lang="en-US" altLang="en-US" dirty="0" err="1" smtClean="0"/>
              <a:t>mesocortical</a:t>
            </a:r>
            <a:r>
              <a:rPr lang="en-US" altLang="en-US" dirty="0" smtClean="0"/>
              <a:t> </a:t>
            </a:r>
            <a:r>
              <a:rPr lang="en-US" altLang="en-US" dirty="0" err="1" smtClean="0"/>
              <a:t>dopaminergic</a:t>
            </a:r>
            <a:r>
              <a:rPr lang="en-US" altLang="en-US" dirty="0" smtClean="0"/>
              <a:t> pathways. </a:t>
            </a:r>
            <a:endParaRPr lang="en-US" altLang="en-US" dirty="0" smtClean="0"/>
          </a:p>
          <a:p>
            <a:r>
              <a:rPr lang="en-US" altLang="en-US" dirty="0" smtClean="0"/>
              <a:t>In general, ADHD is a hypo-arousal disorder focused in the </a:t>
            </a:r>
            <a:r>
              <a:rPr lang="en-US" altLang="en-US" dirty="0" err="1" smtClean="0"/>
              <a:t>dorsolateral</a:t>
            </a:r>
            <a:r>
              <a:rPr lang="en-US" altLang="en-US" dirty="0" smtClean="0"/>
              <a:t> prefrontal cortex (sustaining attention, planning, &amp; cognitive flexibility), the dorsal anterior </a:t>
            </a:r>
            <a:r>
              <a:rPr lang="en-US" altLang="en-US" dirty="0" err="1" smtClean="0"/>
              <a:t>cingulate</a:t>
            </a:r>
            <a:r>
              <a:rPr lang="en-US" altLang="en-US" dirty="0" smtClean="0"/>
              <a:t> cortex (selective attention/ adequate information processing), and perhaps the </a:t>
            </a:r>
            <a:r>
              <a:rPr lang="en-US" altLang="en-US" dirty="0" err="1" smtClean="0"/>
              <a:t>orbitofrontal</a:t>
            </a:r>
            <a:r>
              <a:rPr lang="en-US" altLang="en-US" dirty="0" smtClean="0"/>
              <a:t> cortex (impulsivity)</a:t>
            </a:r>
          </a:p>
        </p:txBody>
      </p:sp>
      <p:sp>
        <p:nvSpPr>
          <p:cNvPr id="14340" name="Footer Placeholder 3"/>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US" altLang="en-US" smtClean="0">
                <a:solidFill>
                  <a:srgbClr val="FFFFFF"/>
                </a:solidFill>
              </a:rPr>
              <a:t>Novel text copyright S. E. Ball &amp; L.H. Ball, All Rights Reserved</a:t>
            </a:r>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FFFF00"/>
                </a:solidFill>
                <a:latin typeface="Century Gothic" pitchFamily="34" charset="0"/>
                <a:cs typeface="Arial" charset="0"/>
              </a:rPr>
              <a:t>Novel text copyright S. E. Ball &amp; L.H. Ball, All Rights Reserved</a:t>
            </a:r>
            <a:endParaRPr lang="en-US" altLang="en-US" smtClean="0">
              <a:solidFill>
                <a:srgbClr val="FFFF00"/>
              </a:solidFill>
              <a:latin typeface="Century Gothic" pitchFamily="34" charset="0"/>
              <a:cs typeface="Arial" charset="0"/>
            </a:endParaRPr>
          </a:p>
        </p:txBody>
      </p:sp>
      <p:pic>
        <p:nvPicPr>
          <p:cNvPr id="15365" name="Picture 5" descr="dorsolateral-prefrontal-cortex3"/>
          <p:cNvPicPr>
            <a:picLocks noChangeAspect="1" noChangeArrowheads="1"/>
          </p:cNvPicPr>
          <p:nvPr/>
        </p:nvPicPr>
        <p:blipFill>
          <a:blip r:embed="rId2" cstate="print"/>
          <a:srcRect/>
          <a:stretch>
            <a:fillRect/>
          </a:stretch>
        </p:blipFill>
        <p:spPr bwMode="auto">
          <a:xfrm>
            <a:off x="3048000" y="609600"/>
            <a:ext cx="3017838" cy="2806700"/>
          </a:xfrm>
          <a:prstGeom prst="rect">
            <a:avLst/>
          </a:prstGeom>
          <a:noFill/>
          <a:ln w="9525">
            <a:noFill/>
            <a:miter lim="800000"/>
            <a:headEnd/>
            <a:tailEnd/>
          </a:ln>
        </p:spPr>
      </p:pic>
      <p:pic>
        <p:nvPicPr>
          <p:cNvPr id="15366" name="Picture 8" descr="image27"/>
          <p:cNvPicPr>
            <a:picLocks noChangeAspect="1" noChangeArrowheads="1"/>
          </p:cNvPicPr>
          <p:nvPr/>
        </p:nvPicPr>
        <p:blipFill>
          <a:blip r:embed="rId3" cstate="print"/>
          <a:srcRect/>
          <a:stretch>
            <a:fillRect/>
          </a:stretch>
        </p:blipFill>
        <p:spPr bwMode="auto">
          <a:xfrm>
            <a:off x="1219200" y="3505200"/>
            <a:ext cx="3290888" cy="2287587"/>
          </a:xfrm>
          <a:prstGeom prst="rect">
            <a:avLst/>
          </a:prstGeom>
          <a:noFill/>
          <a:ln w="9525">
            <a:noFill/>
            <a:miter lim="800000"/>
            <a:headEnd/>
            <a:tailEnd/>
          </a:ln>
        </p:spPr>
      </p:pic>
      <p:sp>
        <p:nvSpPr>
          <p:cNvPr id="15367" name="Text Box 10"/>
          <p:cNvSpPr txBox="1">
            <a:spLocks noChangeArrowheads="1"/>
          </p:cNvSpPr>
          <p:nvPr/>
        </p:nvSpPr>
        <p:spPr bwMode="auto">
          <a:xfrm>
            <a:off x="762000" y="2971800"/>
            <a:ext cx="2057400" cy="274637"/>
          </a:xfrm>
          <a:prstGeom prst="rect">
            <a:avLst/>
          </a:prstGeom>
          <a:solidFill>
            <a:srgbClr val="EDF21A"/>
          </a:solidFill>
          <a:ln w="9525">
            <a:noFill/>
            <a:miter lim="800000"/>
            <a:headEnd/>
            <a:tailEnd/>
          </a:ln>
        </p:spPr>
        <p:txBody>
          <a:bodyPr>
            <a:spAutoFit/>
          </a:bodyPr>
          <a:lstStyle/>
          <a:p>
            <a:pPr algn="ctr">
              <a:spcBef>
                <a:spcPct val="50000"/>
              </a:spcBef>
            </a:pPr>
            <a:r>
              <a:rPr lang="en-US" altLang="en-US" sz="1200" dirty="0">
                <a:latin typeface="Palatino Linotype" pitchFamily="18" charset="0"/>
              </a:rPr>
              <a:t>Dorsal anterior </a:t>
            </a:r>
            <a:r>
              <a:rPr lang="en-US" altLang="en-US" sz="1200" dirty="0" err="1">
                <a:latin typeface="Palatino Linotype" pitchFamily="18" charset="0"/>
              </a:rPr>
              <a:t>cingulate</a:t>
            </a:r>
            <a:endParaRPr lang="en-US" altLang="en-US" sz="1200" dirty="0">
              <a:latin typeface="Palatino Linotype" pitchFamily="18" charset="0"/>
            </a:endParaRPr>
          </a:p>
        </p:txBody>
      </p:sp>
      <p:sp>
        <p:nvSpPr>
          <p:cNvPr id="15368" name="Line 11"/>
          <p:cNvSpPr>
            <a:spLocks noChangeShapeType="1"/>
          </p:cNvSpPr>
          <p:nvPr/>
        </p:nvSpPr>
        <p:spPr bwMode="auto">
          <a:xfrm>
            <a:off x="1371600" y="3276600"/>
            <a:ext cx="939800" cy="1154113"/>
          </a:xfrm>
          <a:prstGeom prst="line">
            <a:avLst/>
          </a:prstGeom>
          <a:noFill/>
          <a:ln w="9525">
            <a:solidFill>
              <a:schemeClr val="tx1"/>
            </a:solidFill>
            <a:round/>
            <a:headEnd/>
            <a:tailEnd type="triangle" w="med" len="med"/>
          </a:ln>
        </p:spPr>
        <p:txBody>
          <a:bodyPr/>
          <a:lstStyle/>
          <a:p>
            <a:endParaRPr lang="en-US"/>
          </a:p>
        </p:txBody>
      </p:sp>
      <p:sp>
        <p:nvSpPr>
          <p:cNvPr id="15369" name="Text Box 12"/>
          <p:cNvSpPr txBox="1">
            <a:spLocks noChangeArrowheads="1"/>
          </p:cNvSpPr>
          <p:nvPr/>
        </p:nvSpPr>
        <p:spPr bwMode="auto">
          <a:xfrm>
            <a:off x="2324100" y="6354763"/>
            <a:ext cx="2667000" cy="274637"/>
          </a:xfrm>
          <a:prstGeom prst="rect">
            <a:avLst/>
          </a:prstGeom>
          <a:solidFill>
            <a:srgbClr val="EDF21A"/>
          </a:solidFill>
          <a:ln w="9525">
            <a:noFill/>
            <a:miter lim="800000"/>
            <a:headEnd/>
            <a:tailEnd/>
          </a:ln>
        </p:spPr>
        <p:txBody>
          <a:bodyPr>
            <a:spAutoFit/>
          </a:bodyPr>
          <a:lstStyle/>
          <a:p>
            <a:pPr algn="ctr">
              <a:spcBef>
                <a:spcPct val="50000"/>
              </a:spcBef>
            </a:pPr>
            <a:r>
              <a:rPr lang="en-US" altLang="en-US" sz="1200">
                <a:latin typeface="Palatino Linotype" pitchFamily="18" charset="0"/>
              </a:rPr>
              <a:t>Orbitofrontal cortex</a:t>
            </a:r>
          </a:p>
        </p:txBody>
      </p:sp>
      <p:sp>
        <p:nvSpPr>
          <p:cNvPr id="15370" name="Line 13"/>
          <p:cNvSpPr>
            <a:spLocks noChangeShapeType="1"/>
          </p:cNvSpPr>
          <p:nvPr/>
        </p:nvSpPr>
        <p:spPr bwMode="auto">
          <a:xfrm flipH="1" flipV="1">
            <a:off x="1905000" y="5181600"/>
            <a:ext cx="2509838" cy="131127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883150" cy="990600"/>
          </a:xfrm>
          <a:solidFill>
            <a:schemeClr val="accent3">
              <a:lumMod val="40000"/>
              <a:lumOff val="60000"/>
            </a:schemeClr>
          </a:solidFill>
        </p:spPr>
        <p:txBody>
          <a:bodyPr/>
          <a:lstStyle/>
          <a:p>
            <a:pPr algn="ctr" eaLnBrk="1" fontAlgn="auto" hangingPunct="1">
              <a:spcAft>
                <a:spcPts val="0"/>
              </a:spcAft>
              <a:defRPr/>
            </a:pPr>
            <a:r>
              <a:rPr lang="en-US" sz="2400" dirty="0" smtClean="0"/>
              <a:t>Putative Neural Basis of Hyperactivity</a:t>
            </a:r>
            <a:endParaRPr lang="en-US" sz="2400" dirty="0"/>
          </a:p>
        </p:txBody>
      </p:sp>
      <p:sp>
        <p:nvSpPr>
          <p:cNvPr id="16387" name="Content Placeholder 2"/>
          <p:cNvSpPr>
            <a:spLocks noGrp="1"/>
          </p:cNvSpPr>
          <p:nvPr>
            <p:ph idx="1"/>
          </p:nvPr>
        </p:nvSpPr>
        <p:spPr>
          <a:xfrm>
            <a:off x="457200" y="1219200"/>
            <a:ext cx="4960938" cy="5334000"/>
          </a:xfrm>
        </p:spPr>
        <p:txBody>
          <a:bodyPr>
            <a:normAutofit/>
          </a:bodyPr>
          <a:lstStyle/>
          <a:p>
            <a:pPr eaLnBrk="1" hangingPunct="1"/>
            <a:r>
              <a:rPr lang="en-US" altLang="en-US" dirty="0" smtClean="0"/>
              <a:t>Disturbances in the regulation of motor activity (i.e., hyperactivity) appear to result from failure of </a:t>
            </a:r>
            <a:r>
              <a:rPr lang="en-US" altLang="en-US" dirty="0" err="1" smtClean="0"/>
              <a:t>dopaminergic</a:t>
            </a:r>
            <a:r>
              <a:rPr lang="en-US" altLang="en-US" dirty="0" smtClean="0"/>
              <a:t> and other pathways to control motor output from the </a:t>
            </a:r>
            <a:r>
              <a:rPr lang="en-US" altLang="en-US" dirty="0" err="1" smtClean="0"/>
              <a:t>premotor</a:t>
            </a:r>
            <a:r>
              <a:rPr lang="en-US" altLang="en-US" dirty="0" smtClean="0"/>
              <a:t> and supplementary motor areas. The normal control is presumably mediated by </a:t>
            </a:r>
            <a:r>
              <a:rPr lang="en-US" altLang="en-US" dirty="0" err="1" smtClean="0"/>
              <a:t>dopaminergic</a:t>
            </a:r>
            <a:r>
              <a:rPr lang="en-US" altLang="en-US" dirty="0" smtClean="0"/>
              <a:t> </a:t>
            </a:r>
            <a:r>
              <a:rPr lang="en-US" altLang="en-US" dirty="0" err="1" smtClean="0"/>
              <a:t>nigrostriatal</a:t>
            </a:r>
            <a:r>
              <a:rPr lang="en-US" altLang="en-US" dirty="0" smtClean="0"/>
              <a:t> pathways to the striatum, with relays to the </a:t>
            </a:r>
            <a:r>
              <a:rPr lang="en-US" altLang="en-US" dirty="0" err="1" smtClean="0"/>
              <a:t>neocortex</a:t>
            </a:r>
            <a:r>
              <a:rPr lang="en-US" altLang="en-US" dirty="0" smtClean="0"/>
              <a:t>. </a:t>
            </a:r>
          </a:p>
        </p:txBody>
      </p:sp>
      <p:sp>
        <p:nvSpPr>
          <p:cNvPr id="16388" name="Footer Placeholder 3"/>
          <p:cNvSpPr>
            <a:spLocks noGrp="1"/>
          </p:cNvSpPr>
          <p:nvPr>
            <p:ph type="ftr" sz="quarter" idx="11"/>
          </p:nvPr>
        </p:nvSpPr>
        <p:spPr bwMode="auto">
          <a:xfrm>
            <a:off x="0" y="0"/>
            <a:ext cx="4114800" cy="3286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US" altLang="en-US" smtClean="0">
                <a:solidFill>
                  <a:srgbClr val="FFFFFF"/>
                </a:solidFill>
              </a:rPr>
              <a:t>Novel text copyright S. E. Ball &amp; L.H. Ball, All Rights Reserved</a:t>
            </a:r>
            <a:endParaRPr lang="en-US" altLang="en-US" smtClean="0">
              <a:solidFill>
                <a:srgbClr val="FFFFFF"/>
              </a:solidFill>
            </a:endParaRPr>
          </a:p>
        </p:txBody>
      </p:sp>
      <p:pic>
        <p:nvPicPr>
          <p:cNvPr id="16389" name="Picture 2" descr="http://thebrain.mcgill.ca/flash/a/a_06/a_06_cr/a_06_cr_mou/a_06_cr_mou_1a.jpg"/>
          <p:cNvPicPr>
            <a:picLocks noChangeAspect="1" noChangeArrowheads="1"/>
          </p:cNvPicPr>
          <p:nvPr/>
        </p:nvPicPr>
        <p:blipFill>
          <a:blip r:embed="rId2" cstate="print"/>
          <a:srcRect/>
          <a:stretch>
            <a:fillRect/>
          </a:stretch>
        </p:blipFill>
        <p:spPr bwMode="auto">
          <a:xfrm>
            <a:off x="6022975" y="2506663"/>
            <a:ext cx="2833688" cy="2397125"/>
          </a:xfrm>
          <a:prstGeom prst="rect">
            <a:avLst/>
          </a:prstGeom>
          <a:noFill/>
          <a:ln w="9525">
            <a:noFill/>
            <a:miter lim="800000"/>
            <a:headEnd/>
            <a:tailEnd/>
          </a:ln>
        </p:spPr>
      </p:pic>
      <p:pic>
        <p:nvPicPr>
          <p:cNvPr id="16390" name="Picture 4" descr="http://itismeseshadri.files.wordpress.com/2012/05/brain_3.jpg?w=560&amp;h=342"/>
          <p:cNvPicPr>
            <a:picLocks noChangeAspect="1" noChangeArrowheads="1"/>
          </p:cNvPicPr>
          <p:nvPr/>
        </p:nvPicPr>
        <p:blipFill>
          <a:blip r:embed="rId3" cstate="print"/>
          <a:srcRect/>
          <a:stretch>
            <a:fillRect/>
          </a:stretch>
        </p:blipFill>
        <p:spPr bwMode="auto">
          <a:xfrm>
            <a:off x="5838825" y="4903788"/>
            <a:ext cx="3200400" cy="1954212"/>
          </a:xfrm>
          <a:prstGeom prst="rect">
            <a:avLst/>
          </a:prstGeom>
          <a:noFill/>
          <a:ln w="9525">
            <a:noFill/>
            <a:miter lim="800000"/>
            <a:headEnd/>
            <a:tailEnd/>
          </a:ln>
        </p:spPr>
      </p:pic>
      <p:pic>
        <p:nvPicPr>
          <p:cNvPr id="16391" name="Picture 6" descr="https://encrypted-tbn1.gstatic.com/images?q=tbn:ANd9GcQdCcLX5DbWBhaBH2ffWGZGJotwYw02XFSQb5BGhlXRs6fK-18"/>
          <p:cNvPicPr>
            <a:picLocks noChangeAspect="1" noChangeArrowheads="1"/>
          </p:cNvPicPr>
          <p:nvPr/>
        </p:nvPicPr>
        <p:blipFill>
          <a:blip r:embed="rId4" cstate="print"/>
          <a:srcRect/>
          <a:stretch>
            <a:fillRect/>
          </a:stretch>
        </p:blipFill>
        <p:spPr bwMode="auto">
          <a:xfrm>
            <a:off x="6407150" y="563563"/>
            <a:ext cx="234315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smtClean="0"/>
              <a:t>Wanna</a:t>
            </a:r>
            <a:r>
              <a:rPr lang="en-US" sz="2800" dirty="0" smtClean="0"/>
              <a:t> Ramp Up The Prefrontal Cortex? Stimulant Drugs Work Well</a:t>
            </a:r>
            <a:endParaRPr lang="en-US" sz="2800" dirty="0"/>
          </a:p>
        </p:txBody>
      </p:sp>
      <p:sp>
        <p:nvSpPr>
          <p:cNvPr id="3" name="Content Placeholder 2"/>
          <p:cNvSpPr>
            <a:spLocks noGrp="1"/>
          </p:cNvSpPr>
          <p:nvPr>
            <p:ph idx="1"/>
          </p:nvPr>
        </p:nvSpPr>
        <p:spPr/>
        <p:txBody>
          <a:bodyPr/>
          <a:lstStyle/>
          <a:p>
            <a:r>
              <a:rPr lang="en-US" dirty="0" smtClean="0"/>
              <a:t>Drugs that directly or indirectly increase activity in the PFC are stimulant drugs</a:t>
            </a:r>
          </a:p>
          <a:p>
            <a:r>
              <a:rPr lang="en-US" dirty="0" smtClean="0"/>
              <a:t>With the exception of a few other approaches these drugs are well a well established means of regulating ADHD symptoms</a:t>
            </a:r>
          </a:p>
          <a:p>
            <a:r>
              <a:rPr lang="en-US" dirty="0" smtClean="0"/>
              <a:t>Pharmacokinetics to ensure non-</a:t>
            </a:r>
            <a:r>
              <a:rPr lang="en-US" dirty="0" err="1" smtClean="0"/>
              <a:t>pulsatile</a:t>
            </a:r>
            <a:r>
              <a:rPr lang="en-US" dirty="0" smtClean="0"/>
              <a:t> influx to the brain are now more important than </a:t>
            </a:r>
            <a:r>
              <a:rPr lang="en-US" dirty="0" err="1" smtClean="0"/>
              <a:t>pharmacodynamics</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a:bodyPr>
          <a:lstStyle/>
          <a:p>
            <a:r>
              <a:rPr lang="en-US" sz="4400" dirty="0" err="1" smtClean="0">
                <a:effectLst/>
              </a:rPr>
              <a:t>Pharmacodynamics</a:t>
            </a:r>
            <a:endParaRPr lang="en-US" sz="4400" dirty="0" smtClean="0">
              <a:effectLst/>
            </a:endParaRPr>
          </a:p>
        </p:txBody>
      </p:sp>
      <p:sp>
        <p:nvSpPr>
          <p:cNvPr id="6148" name="Rectangle 3"/>
          <p:cNvSpPr>
            <a:spLocks noGrp="1"/>
          </p:cNvSpPr>
          <p:nvPr>
            <p:ph idx="1"/>
          </p:nvPr>
        </p:nvSpPr>
        <p:spPr>
          <a:xfrm>
            <a:off x="457200" y="1600200"/>
            <a:ext cx="7696200" cy="4572000"/>
          </a:xfrm>
        </p:spPr>
        <p:txBody>
          <a:bodyPr>
            <a:normAutofit/>
          </a:bodyPr>
          <a:lstStyle/>
          <a:p>
            <a:pPr>
              <a:lnSpc>
                <a:spcPct val="90000"/>
              </a:lnSpc>
              <a:defRPr/>
            </a:pPr>
            <a:r>
              <a:rPr lang="en-US" sz="2800" dirty="0" smtClean="0">
                <a:solidFill>
                  <a:schemeClr val="bg2">
                    <a:lumMod val="25000"/>
                  </a:schemeClr>
                </a:solidFill>
              </a:rPr>
              <a:t>Pharmacodynamics focuses on the way in which drugs affect the body, especially, of course, brain functioning (e.g., the way in which cocaine produces dopaminergic activity in the nucleus accumbens – the brain’s principal “pleasure center”). In a word, </a:t>
            </a:r>
            <a:r>
              <a:rPr lang="en-US" sz="2800" dirty="0" err="1" smtClean="0">
                <a:solidFill>
                  <a:schemeClr val="bg2">
                    <a:lumMod val="25000"/>
                  </a:schemeClr>
                </a:solidFill>
              </a:rPr>
              <a:t>pharmacodynamic</a:t>
            </a:r>
            <a:r>
              <a:rPr lang="en-US" sz="2800" dirty="0" smtClean="0">
                <a:solidFill>
                  <a:schemeClr val="bg2">
                    <a:lumMod val="25000"/>
                  </a:schemeClr>
                </a:solidFill>
              </a:rPr>
              <a:t> analysis focuses on the mechanisms by which drugs change the activities of neural structures, which can in turn have lasting effect on the structure and life of the neuron. </a:t>
            </a:r>
          </a:p>
        </p:txBody>
      </p:sp>
      <p:sp>
        <p:nvSpPr>
          <p:cNvPr id="2048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Tree>
    <p:extLst>
      <p:ext uri="{BB962C8B-B14F-4D97-AF65-F5344CB8AC3E}">
        <p14:creationId xmlns:p14="http://schemas.microsoft.com/office/powerpoint/2010/main" xmlns="" val="3092854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08547" name="Rectangle 2"/>
          <p:cNvSpPr>
            <a:spLocks noGrp="1" noChangeArrowheads="1"/>
          </p:cNvSpPr>
          <p:nvPr>
            <p:ph type="title" idx="4294967295"/>
          </p:nvPr>
        </p:nvSpPr>
        <p:spPr bwMode="auto">
          <a:xfrm>
            <a:off x="525463" y="315913"/>
            <a:ext cx="7747000" cy="9064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a:bodyPr>
          <a:lstStyle/>
          <a:p>
            <a:pPr algn="ctr" eaLnBrk="1" fontAlgn="auto" hangingPunct="1">
              <a:spcAft>
                <a:spcPts val="0"/>
              </a:spcAft>
              <a:defRPr/>
            </a:pPr>
            <a:r>
              <a:rPr lang="en-US" sz="2400" dirty="0" smtClean="0"/>
              <a:t>ADHD Stimulant Medication: Pharmacokinetic Control of Abuse Potential</a:t>
            </a:r>
          </a:p>
        </p:txBody>
      </p:sp>
      <p:sp>
        <p:nvSpPr>
          <p:cNvPr id="21508" name="Rectangle 3"/>
          <p:cNvSpPr>
            <a:spLocks noGrp="1" noChangeArrowheads="1"/>
          </p:cNvSpPr>
          <p:nvPr>
            <p:ph type="body" sz="half" idx="4294967295"/>
          </p:nvPr>
        </p:nvSpPr>
        <p:spPr>
          <a:xfrm>
            <a:off x="538163" y="1273175"/>
            <a:ext cx="7683500" cy="4975225"/>
          </a:xfrm>
        </p:spPr>
        <p:txBody>
          <a:bodyPr>
            <a:normAutofit fontScale="92500" lnSpcReduction="10000"/>
          </a:bodyPr>
          <a:lstStyle/>
          <a:p>
            <a:pPr eaLnBrk="1" hangingPunct="1">
              <a:lnSpc>
                <a:spcPct val="90000"/>
              </a:lnSpc>
            </a:pPr>
            <a:r>
              <a:rPr lang="en-US" altLang="en-US" dirty="0" smtClean="0"/>
              <a:t>In these drugs, the newer innovations focus on how the body delivers and metabolizes stimulant drugs (pharmacokinetics) not so much any longer the way the drugs affect the brain (</a:t>
            </a:r>
            <a:r>
              <a:rPr lang="en-US" altLang="en-US" dirty="0" err="1" smtClean="0"/>
              <a:t>pharmacodynamics</a:t>
            </a:r>
            <a:r>
              <a:rPr lang="en-US" altLang="en-US" dirty="0" smtClean="0"/>
              <a:t>).</a:t>
            </a:r>
          </a:p>
          <a:p>
            <a:pPr lvl="1" eaLnBrk="1" hangingPunct="1">
              <a:lnSpc>
                <a:spcPct val="90000"/>
              </a:lnSpc>
            </a:pPr>
            <a:r>
              <a:rPr lang="en-US" altLang="en-US" dirty="0" err="1" smtClean="0"/>
              <a:t>Concerta</a:t>
            </a:r>
            <a:r>
              <a:rPr lang="en-US" altLang="en-US" dirty="0" smtClean="0"/>
              <a:t> is an extended release methylphenidate.</a:t>
            </a:r>
          </a:p>
          <a:p>
            <a:pPr lvl="1" eaLnBrk="1" hangingPunct="1">
              <a:lnSpc>
                <a:spcPct val="90000"/>
              </a:lnSpc>
            </a:pPr>
            <a:r>
              <a:rPr lang="en-US" altLang="en-US" dirty="0" err="1" smtClean="0"/>
              <a:t>Focalin</a:t>
            </a:r>
            <a:r>
              <a:rPr lang="en-US" altLang="en-US" dirty="0" smtClean="0"/>
              <a:t> is a more potent </a:t>
            </a:r>
            <a:r>
              <a:rPr lang="en-US" altLang="en-US" dirty="0" err="1" smtClean="0"/>
              <a:t>enantiomer</a:t>
            </a:r>
            <a:r>
              <a:rPr lang="en-US" altLang="en-US" dirty="0" smtClean="0"/>
              <a:t> (one of two mirror images of the molecule) of methylphenidate (</a:t>
            </a:r>
            <a:r>
              <a:rPr lang="en-US" altLang="en-US" dirty="0" err="1" smtClean="0"/>
              <a:t>dextro</a:t>
            </a:r>
            <a:r>
              <a:rPr lang="en-US" altLang="en-US" dirty="0" smtClean="0"/>
              <a:t>-methylphenidate). It also comes in extended release form.</a:t>
            </a:r>
          </a:p>
          <a:p>
            <a:pPr lvl="1" eaLnBrk="1" hangingPunct="1">
              <a:lnSpc>
                <a:spcPct val="90000"/>
              </a:lnSpc>
            </a:pPr>
            <a:r>
              <a:rPr lang="en-US" altLang="en-US" dirty="0" err="1" smtClean="0"/>
              <a:t>Daytrana</a:t>
            </a:r>
            <a:r>
              <a:rPr lang="en-US" altLang="en-US" dirty="0" smtClean="0"/>
              <a:t> patches deliver methylphenidate through the skin.</a:t>
            </a:r>
          </a:p>
          <a:p>
            <a:pPr lvl="1" eaLnBrk="1" hangingPunct="1">
              <a:lnSpc>
                <a:spcPct val="90000"/>
              </a:lnSpc>
            </a:pPr>
            <a:r>
              <a:rPr lang="en-US" altLang="en-US" dirty="0" err="1" smtClean="0"/>
              <a:t>Vyvanse</a:t>
            </a:r>
            <a:r>
              <a:rPr lang="en-US" altLang="en-US" dirty="0" smtClean="0"/>
              <a:t> is a </a:t>
            </a:r>
            <a:r>
              <a:rPr lang="en-US" altLang="en-US" dirty="0" err="1" smtClean="0"/>
              <a:t>prodrug</a:t>
            </a:r>
            <a:r>
              <a:rPr lang="en-US" altLang="en-US" dirty="0" smtClean="0"/>
              <a:t>, which is metabolized in the body into </a:t>
            </a:r>
            <a:r>
              <a:rPr lang="en-US" altLang="en-US" dirty="0" err="1" smtClean="0"/>
              <a:t>dextroamphetamine</a:t>
            </a:r>
            <a:r>
              <a:rPr lang="en-US" altLang="en-US" dirty="0" smtClean="0"/>
              <a:t>.</a:t>
            </a:r>
          </a:p>
          <a:p>
            <a:pPr lvl="1" eaLnBrk="1" hangingPunct="1">
              <a:lnSpc>
                <a:spcPct val="90000"/>
              </a:lnSpc>
            </a:pPr>
            <a:r>
              <a:rPr lang="en-US" altLang="en-US" dirty="0" err="1" smtClean="0"/>
              <a:t>Adderall</a:t>
            </a:r>
            <a:r>
              <a:rPr lang="en-US" altLang="en-US" dirty="0" smtClean="0"/>
              <a:t> is a combination of two salts each of amphetamine and </a:t>
            </a:r>
            <a:r>
              <a:rPr lang="en-US" altLang="en-US" dirty="0" err="1" smtClean="0"/>
              <a:t>dextroamphetamine</a:t>
            </a:r>
            <a:r>
              <a:rPr lang="en-US" altLang="en-US" dirty="0" smtClean="0"/>
              <a:t>, which allows for a more controlled release into the brain. In addition it comes in an extended release form.</a:t>
            </a:r>
          </a:p>
        </p:txBody>
      </p:sp>
      <p:sp>
        <p:nvSpPr>
          <p:cNvPr id="21509" name="Text Box 4"/>
          <p:cNvSpPr txBox="1">
            <a:spLocks noChangeArrowheads="1"/>
          </p:cNvSpPr>
          <p:nvPr/>
        </p:nvSpPr>
        <p:spPr bwMode="auto">
          <a:xfrm>
            <a:off x="990600" y="5410200"/>
            <a:ext cx="16764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07523" name="Rectangle 2"/>
          <p:cNvSpPr>
            <a:spLocks noGrp="1" noChangeArrowheads="1"/>
          </p:cNvSpPr>
          <p:nvPr>
            <p:ph type="title" idx="4294967295"/>
          </p:nvPr>
        </p:nvSpPr>
        <p:spPr bwMode="auto">
          <a:xfrm>
            <a:off x="457200" y="222250"/>
            <a:ext cx="4071938" cy="6921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fontAlgn="auto" hangingPunct="1">
              <a:spcAft>
                <a:spcPts val="0"/>
              </a:spcAft>
              <a:defRPr/>
            </a:pPr>
            <a:r>
              <a:rPr lang="en-US" sz="3200" dirty="0" smtClean="0"/>
              <a:t>ADHD Medication</a:t>
            </a:r>
          </a:p>
        </p:txBody>
      </p:sp>
      <p:sp>
        <p:nvSpPr>
          <p:cNvPr id="19460" name="Rectangle 3"/>
          <p:cNvSpPr>
            <a:spLocks noGrp="1" noChangeArrowheads="1"/>
          </p:cNvSpPr>
          <p:nvPr>
            <p:ph type="body" sz="half" idx="4294967295"/>
          </p:nvPr>
        </p:nvSpPr>
        <p:spPr>
          <a:xfrm>
            <a:off x="134938" y="1038225"/>
            <a:ext cx="4429125" cy="5514975"/>
          </a:xfrm>
        </p:spPr>
        <p:txBody>
          <a:bodyPr/>
          <a:lstStyle/>
          <a:p>
            <a:pPr eaLnBrk="1" hangingPunct="1">
              <a:lnSpc>
                <a:spcPct val="90000"/>
              </a:lnSpc>
            </a:pPr>
            <a:r>
              <a:rPr lang="en-US" altLang="en-US" smtClean="0"/>
              <a:t>Stimulants</a:t>
            </a:r>
          </a:p>
          <a:p>
            <a:pPr lvl="1" eaLnBrk="1" hangingPunct="1">
              <a:lnSpc>
                <a:spcPct val="90000"/>
              </a:lnSpc>
            </a:pPr>
            <a:r>
              <a:rPr lang="en-US" altLang="en-US" sz="2400" smtClean="0"/>
              <a:t>Biphetamine (amphetamine resin complex)</a:t>
            </a:r>
          </a:p>
          <a:p>
            <a:pPr lvl="1" eaLnBrk="1" hangingPunct="1">
              <a:lnSpc>
                <a:spcPct val="90000"/>
              </a:lnSpc>
            </a:pPr>
            <a:r>
              <a:rPr lang="en-US" altLang="en-US" sz="2400" smtClean="0"/>
              <a:t>Desoxyn (methamphetamine)</a:t>
            </a:r>
          </a:p>
          <a:p>
            <a:pPr lvl="1" eaLnBrk="1" hangingPunct="1">
              <a:lnSpc>
                <a:spcPct val="90000"/>
              </a:lnSpc>
            </a:pPr>
            <a:r>
              <a:rPr lang="en-US" altLang="en-US" sz="2400" smtClean="0"/>
              <a:t>Dexadrine (dextroamphetamine)</a:t>
            </a:r>
          </a:p>
          <a:p>
            <a:pPr lvl="1" eaLnBrk="1" hangingPunct="1">
              <a:lnSpc>
                <a:spcPct val="90000"/>
              </a:lnSpc>
            </a:pPr>
            <a:r>
              <a:rPr lang="en-US" altLang="en-US" sz="2400" smtClean="0"/>
              <a:t>Ritalin, Concerta (methylphenidate)</a:t>
            </a:r>
          </a:p>
          <a:p>
            <a:pPr lvl="1" eaLnBrk="1" hangingPunct="1">
              <a:lnSpc>
                <a:spcPct val="90000"/>
              </a:lnSpc>
            </a:pPr>
            <a:r>
              <a:rPr lang="en-US" altLang="en-US" sz="2400" smtClean="0"/>
              <a:t>Adderall (amphetamine + dextroamphetamine)</a:t>
            </a:r>
          </a:p>
          <a:p>
            <a:pPr lvl="1" eaLnBrk="1" hangingPunct="1">
              <a:lnSpc>
                <a:spcPct val="90000"/>
              </a:lnSpc>
            </a:pPr>
            <a:r>
              <a:rPr lang="en-US" altLang="en-US" sz="2400" smtClean="0"/>
              <a:t>Cylert (magnesium pemoline)</a:t>
            </a:r>
          </a:p>
        </p:txBody>
      </p:sp>
      <p:pic>
        <p:nvPicPr>
          <p:cNvPr id="19461" name="Picture 5"/>
          <p:cNvPicPr>
            <a:picLocks noChangeAspect="1" noChangeArrowheads="1"/>
          </p:cNvPicPr>
          <p:nvPr>
            <p:ph sz="quarter" idx="4294967295"/>
          </p:nvPr>
        </p:nvPicPr>
        <p:blipFill>
          <a:blip r:embed="rId3" cstate="print"/>
          <a:srcRect/>
          <a:stretch>
            <a:fillRect/>
          </a:stretch>
        </p:blipFill>
        <p:spPr>
          <a:xfrm>
            <a:off x="5378450" y="846138"/>
            <a:ext cx="1984375" cy="839787"/>
          </a:xfrm>
          <a:noFill/>
        </p:spPr>
      </p:pic>
      <p:sp>
        <p:nvSpPr>
          <p:cNvPr id="19462" name="Text Box 4"/>
          <p:cNvSpPr txBox="1">
            <a:spLocks noChangeArrowheads="1"/>
          </p:cNvSpPr>
          <p:nvPr/>
        </p:nvSpPr>
        <p:spPr bwMode="auto">
          <a:xfrm>
            <a:off x="990600" y="5410200"/>
            <a:ext cx="16764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pic>
        <p:nvPicPr>
          <p:cNvPr id="19463" name="Picture 7"/>
          <p:cNvPicPr>
            <a:picLocks noChangeAspect="1" noChangeArrowheads="1"/>
          </p:cNvPicPr>
          <p:nvPr>
            <p:ph sz="quarter" idx="4294967295"/>
          </p:nvPr>
        </p:nvPicPr>
        <p:blipFill>
          <a:blip r:embed="rId4" cstate="print"/>
          <a:srcRect/>
          <a:stretch>
            <a:fillRect/>
          </a:stretch>
        </p:blipFill>
        <p:spPr>
          <a:xfrm>
            <a:off x="4826000" y="1704975"/>
            <a:ext cx="1879600" cy="1082675"/>
          </a:xfrm>
          <a:noFill/>
        </p:spPr>
      </p:pic>
      <p:pic>
        <p:nvPicPr>
          <p:cNvPr id="19464" name="Picture 9"/>
          <p:cNvPicPr>
            <a:picLocks noChangeAspect="1" noChangeArrowheads="1"/>
          </p:cNvPicPr>
          <p:nvPr/>
        </p:nvPicPr>
        <p:blipFill>
          <a:blip r:embed="rId5" cstate="print"/>
          <a:srcRect/>
          <a:stretch>
            <a:fillRect/>
          </a:stretch>
        </p:blipFill>
        <p:spPr bwMode="auto">
          <a:xfrm>
            <a:off x="4933950" y="2938463"/>
            <a:ext cx="2057400" cy="1143000"/>
          </a:xfrm>
          <a:prstGeom prst="rect">
            <a:avLst/>
          </a:prstGeom>
          <a:noFill/>
          <a:ln w="9525">
            <a:noFill/>
            <a:miter lim="800000"/>
            <a:headEnd/>
            <a:tailEnd/>
          </a:ln>
        </p:spPr>
      </p:pic>
      <p:pic>
        <p:nvPicPr>
          <p:cNvPr id="19465" name="Picture 11"/>
          <p:cNvPicPr>
            <a:picLocks noChangeAspect="1" noChangeArrowheads="1"/>
          </p:cNvPicPr>
          <p:nvPr/>
        </p:nvPicPr>
        <p:blipFill>
          <a:blip r:embed="rId6" cstate="print"/>
          <a:srcRect/>
          <a:stretch>
            <a:fillRect/>
          </a:stretch>
        </p:blipFill>
        <p:spPr bwMode="auto">
          <a:xfrm>
            <a:off x="4383088" y="3962400"/>
            <a:ext cx="2322512" cy="1236663"/>
          </a:xfrm>
          <a:prstGeom prst="rect">
            <a:avLst/>
          </a:prstGeom>
          <a:noFill/>
          <a:ln w="9525">
            <a:noFill/>
            <a:miter lim="800000"/>
            <a:headEnd/>
            <a:tailEnd/>
          </a:ln>
        </p:spPr>
      </p:pic>
      <p:pic>
        <p:nvPicPr>
          <p:cNvPr id="19466" name="Picture 12" descr="ANd9GcTfbaOzniEBy4LfZcDsNaj3S9vCt_XRIcz-u9WS2lNgbObS0C87bwMSyA">
            <a:hlinkClick r:id="rId7"/>
          </p:cNvPr>
          <p:cNvPicPr>
            <a:picLocks noChangeAspect="1" noChangeArrowheads="1"/>
          </p:cNvPicPr>
          <p:nvPr/>
        </p:nvPicPr>
        <p:blipFill>
          <a:blip r:embed="rId8" cstate="print"/>
          <a:srcRect/>
          <a:stretch>
            <a:fillRect/>
          </a:stretch>
        </p:blipFill>
        <p:spPr bwMode="auto">
          <a:xfrm>
            <a:off x="6934200" y="1981200"/>
            <a:ext cx="1123950" cy="657225"/>
          </a:xfrm>
          <a:prstGeom prst="rect">
            <a:avLst/>
          </a:prstGeom>
          <a:noFill/>
          <a:ln w="9525">
            <a:noFill/>
            <a:miter lim="800000"/>
            <a:headEnd/>
            <a:tailEnd/>
          </a:ln>
        </p:spPr>
      </p:pic>
      <p:pic>
        <p:nvPicPr>
          <p:cNvPr id="19467" name="Picture 14" descr="ANd9GcTsFjB10wpgIyXc4ZyHO6b8cw7VJGdM3pSjXLxAfOiZpYyrI385qMM1k8s">
            <a:hlinkClick r:id="rId9"/>
          </p:cNvPr>
          <p:cNvPicPr>
            <a:picLocks noChangeAspect="1" noChangeArrowheads="1"/>
          </p:cNvPicPr>
          <p:nvPr/>
        </p:nvPicPr>
        <p:blipFill>
          <a:blip r:embed="rId10" cstate="print"/>
          <a:srcRect/>
          <a:stretch>
            <a:fillRect/>
          </a:stretch>
        </p:blipFill>
        <p:spPr bwMode="auto">
          <a:xfrm>
            <a:off x="7667625" y="76200"/>
            <a:ext cx="1095375" cy="962025"/>
          </a:xfrm>
          <a:prstGeom prst="rect">
            <a:avLst/>
          </a:prstGeom>
          <a:noFill/>
          <a:ln w="9525">
            <a:noFill/>
            <a:miter lim="800000"/>
            <a:headEnd/>
            <a:tailEnd/>
          </a:ln>
        </p:spPr>
      </p:pic>
      <p:pic>
        <p:nvPicPr>
          <p:cNvPr id="19468" name="Picture 16" descr="ANd9GcSegWRqjMk8GgMKZv4NE1j5GsWasvNib9aGLFRqgkhQoZM8vVucInoBBZY">
            <a:hlinkClick r:id="rId11"/>
          </p:cNvPr>
          <p:cNvPicPr>
            <a:picLocks noChangeAspect="1" noChangeArrowheads="1"/>
          </p:cNvPicPr>
          <p:nvPr/>
        </p:nvPicPr>
        <p:blipFill>
          <a:blip r:embed="rId12" cstate="print"/>
          <a:srcRect/>
          <a:stretch>
            <a:fillRect/>
          </a:stretch>
        </p:blipFill>
        <p:spPr bwMode="auto">
          <a:xfrm>
            <a:off x="7658100" y="1143000"/>
            <a:ext cx="1104900" cy="561975"/>
          </a:xfrm>
          <a:prstGeom prst="rect">
            <a:avLst/>
          </a:prstGeom>
          <a:noFill/>
          <a:ln w="9525">
            <a:noFill/>
            <a:miter lim="800000"/>
            <a:headEnd/>
            <a:tailEnd/>
          </a:ln>
        </p:spPr>
      </p:pic>
      <p:pic>
        <p:nvPicPr>
          <p:cNvPr id="19469" name="Picture 18" descr="ANd9GcQYNRMLSouqlO1qj7xThgDc57EhD4nKDN62c4FAfXO4cLJtmRCixsn7vks">
            <a:hlinkClick r:id="rId13"/>
          </p:cNvPr>
          <p:cNvPicPr>
            <a:picLocks noChangeAspect="1" noChangeArrowheads="1"/>
          </p:cNvPicPr>
          <p:nvPr/>
        </p:nvPicPr>
        <p:blipFill>
          <a:blip r:embed="rId14" cstate="print"/>
          <a:srcRect/>
          <a:stretch>
            <a:fillRect/>
          </a:stretch>
        </p:blipFill>
        <p:spPr bwMode="auto">
          <a:xfrm>
            <a:off x="7362825" y="3138488"/>
            <a:ext cx="1095375" cy="581025"/>
          </a:xfrm>
          <a:prstGeom prst="rect">
            <a:avLst/>
          </a:prstGeom>
          <a:noFill/>
          <a:ln w="9525">
            <a:noFill/>
            <a:miter lim="800000"/>
            <a:headEnd/>
            <a:tailEnd/>
          </a:ln>
        </p:spPr>
      </p:pic>
      <p:pic>
        <p:nvPicPr>
          <p:cNvPr id="19470" name="Picture 20" descr="ANd9GcTgJvrjgEODarODeqDdex03OGDlpOKINlyLPU2VPI_xgJiq-qG68PXy3ac">
            <a:hlinkClick r:id="rId15"/>
          </p:cNvPr>
          <p:cNvPicPr>
            <a:picLocks noChangeAspect="1" noChangeArrowheads="1"/>
          </p:cNvPicPr>
          <p:nvPr/>
        </p:nvPicPr>
        <p:blipFill>
          <a:blip r:embed="rId16" cstate="print"/>
          <a:srcRect/>
          <a:stretch>
            <a:fillRect/>
          </a:stretch>
        </p:blipFill>
        <p:spPr bwMode="auto">
          <a:xfrm>
            <a:off x="6991350" y="4267200"/>
            <a:ext cx="1009650" cy="704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bwMode="auto">
          <a:xfrm>
            <a:off x="5516563" y="6418263"/>
            <a:ext cx="3413125"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07523" name="Rectangle 2"/>
          <p:cNvSpPr>
            <a:spLocks noGrp="1" noChangeArrowheads="1"/>
          </p:cNvSpPr>
          <p:nvPr>
            <p:ph type="title" idx="4294967295"/>
          </p:nvPr>
        </p:nvSpPr>
        <p:spPr bwMode="auto">
          <a:xfrm>
            <a:off x="457200" y="0"/>
            <a:ext cx="5122863" cy="12049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fontAlgn="auto" hangingPunct="1">
              <a:spcAft>
                <a:spcPts val="0"/>
              </a:spcAft>
              <a:defRPr/>
            </a:pPr>
            <a:r>
              <a:rPr lang="en-US" sz="3200" dirty="0" smtClean="0"/>
              <a:t>ADHD Medication</a:t>
            </a:r>
          </a:p>
        </p:txBody>
      </p:sp>
      <p:sp>
        <p:nvSpPr>
          <p:cNvPr id="20484" name="Rectangle 3"/>
          <p:cNvSpPr>
            <a:spLocks noGrp="1" noChangeArrowheads="1"/>
          </p:cNvSpPr>
          <p:nvPr>
            <p:ph type="body" sz="half" idx="4294967295"/>
          </p:nvPr>
        </p:nvSpPr>
        <p:spPr>
          <a:xfrm>
            <a:off x="203200" y="1214438"/>
            <a:ext cx="4429125" cy="5410200"/>
          </a:xfrm>
        </p:spPr>
        <p:txBody>
          <a:bodyPr>
            <a:normAutofit/>
          </a:bodyPr>
          <a:lstStyle/>
          <a:p>
            <a:pPr eaLnBrk="1" hangingPunct="1">
              <a:lnSpc>
                <a:spcPct val="90000"/>
              </a:lnSpc>
            </a:pPr>
            <a:r>
              <a:rPr lang="en-US" altLang="en-US" dirty="0" smtClean="0"/>
              <a:t>Stimulants</a:t>
            </a:r>
          </a:p>
          <a:p>
            <a:pPr lvl="1" eaLnBrk="1" hangingPunct="1">
              <a:lnSpc>
                <a:spcPct val="90000"/>
              </a:lnSpc>
            </a:pPr>
            <a:r>
              <a:rPr lang="en-US" altLang="en-US" dirty="0" err="1" smtClean="0"/>
              <a:t>Biphetamine</a:t>
            </a:r>
            <a:r>
              <a:rPr lang="en-US" altLang="en-US" dirty="0" smtClean="0"/>
              <a:t> (amphetamine resin complex)</a:t>
            </a:r>
          </a:p>
          <a:p>
            <a:pPr lvl="1" eaLnBrk="1" hangingPunct="1">
              <a:lnSpc>
                <a:spcPct val="90000"/>
              </a:lnSpc>
            </a:pPr>
            <a:r>
              <a:rPr lang="en-US" altLang="en-US" dirty="0" err="1" smtClean="0"/>
              <a:t>Dexadrine</a:t>
            </a:r>
            <a:r>
              <a:rPr lang="en-US" altLang="en-US" dirty="0" smtClean="0"/>
              <a:t> (</a:t>
            </a:r>
            <a:r>
              <a:rPr lang="en-US" altLang="en-US" dirty="0" err="1" smtClean="0"/>
              <a:t>dextroamphetamine</a:t>
            </a:r>
            <a:r>
              <a:rPr lang="en-US" altLang="en-US" dirty="0" smtClean="0"/>
              <a:t>)</a:t>
            </a:r>
          </a:p>
          <a:p>
            <a:pPr lvl="1" eaLnBrk="1" hangingPunct="1">
              <a:lnSpc>
                <a:spcPct val="90000"/>
              </a:lnSpc>
            </a:pPr>
            <a:r>
              <a:rPr lang="en-US" altLang="en-US" dirty="0" err="1" smtClean="0"/>
              <a:t>Desoxyn</a:t>
            </a:r>
            <a:r>
              <a:rPr lang="en-US" altLang="en-US" dirty="0" smtClean="0"/>
              <a:t> (methamphetamine)</a:t>
            </a:r>
          </a:p>
          <a:p>
            <a:pPr lvl="1" eaLnBrk="1" hangingPunct="1">
              <a:lnSpc>
                <a:spcPct val="90000"/>
              </a:lnSpc>
            </a:pPr>
            <a:r>
              <a:rPr lang="en-US" altLang="en-US" dirty="0" smtClean="0"/>
              <a:t>Ritalin, </a:t>
            </a:r>
            <a:r>
              <a:rPr lang="en-US" altLang="en-US" dirty="0" err="1" smtClean="0"/>
              <a:t>Concerta</a:t>
            </a:r>
            <a:r>
              <a:rPr lang="en-US" altLang="en-US" dirty="0" smtClean="0"/>
              <a:t> (methylphenidate)</a:t>
            </a:r>
          </a:p>
          <a:p>
            <a:pPr lvl="1" eaLnBrk="1" hangingPunct="1">
              <a:lnSpc>
                <a:spcPct val="90000"/>
              </a:lnSpc>
            </a:pPr>
            <a:r>
              <a:rPr lang="en-US" altLang="en-US" dirty="0" err="1" smtClean="0"/>
              <a:t>Focalin</a:t>
            </a:r>
            <a:r>
              <a:rPr lang="en-US" altLang="en-US" dirty="0" smtClean="0"/>
              <a:t> (</a:t>
            </a:r>
            <a:r>
              <a:rPr lang="en-US" altLang="en-US" dirty="0" err="1" smtClean="0"/>
              <a:t>dextromethylphenidate</a:t>
            </a:r>
            <a:r>
              <a:rPr lang="en-US" altLang="en-US" dirty="0" smtClean="0"/>
              <a:t>)</a:t>
            </a:r>
          </a:p>
          <a:p>
            <a:pPr lvl="1" eaLnBrk="1" hangingPunct="1">
              <a:lnSpc>
                <a:spcPct val="90000"/>
              </a:lnSpc>
            </a:pPr>
            <a:r>
              <a:rPr lang="en-US" altLang="en-US" dirty="0" err="1" smtClean="0"/>
              <a:t>Adderall</a:t>
            </a:r>
            <a:r>
              <a:rPr lang="en-US" altLang="en-US" dirty="0" smtClean="0"/>
              <a:t> </a:t>
            </a:r>
            <a:r>
              <a:rPr lang="en-US" altLang="en-US" dirty="0" smtClean="0"/>
              <a:t>(amphetamine + </a:t>
            </a:r>
            <a:r>
              <a:rPr lang="en-US" altLang="en-US" dirty="0" err="1" smtClean="0"/>
              <a:t>dextroamphetamine</a:t>
            </a:r>
            <a:r>
              <a:rPr lang="en-US" altLang="en-US" dirty="0" smtClean="0"/>
              <a:t>)</a:t>
            </a:r>
          </a:p>
          <a:p>
            <a:pPr lvl="1" eaLnBrk="1" hangingPunct="1">
              <a:lnSpc>
                <a:spcPct val="90000"/>
              </a:lnSpc>
            </a:pPr>
            <a:r>
              <a:rPr lang="en-US" altLang="en-US" dirty="0" err="1" smtClean="0"/>
              <a:t>Cylert</a:t>
            </a:r>
            <a:r>
              <a:rPr lang="en-US" altLang="en-US" dirty="0" smtClean="0"/>
              <a:t> (magnesium </a:t>
            </a:r>
            <a:r>
              <a:rPr lang="en-US" altLang="en-US" dirty="0" err="1" smtClean="0"/>
              <a:t>pemoline</a:t>
            </a:r>
            <a:r>
              <a:rPr lang="en-US" altLang="en-US" dirty="0" smtClean="0"/>
              <a:t>)</a:t>
            </a:r>
          </a:p>
        </p:txBody>
      </p:sp>
      <p:pic>
        <p:nvPicPr>
          <p:cNvPr id="20485" name="Picture 5"/>
          <p:cNvPicPr>
            <a:picLocks noChangeAspect="1" noChangeArrowheads="1"/>
          </p:cNvPicPr>
          <p:nvPr>
            <p:ph sz="quarter" idx="4294967295"/>
          </p:nvPr>
        </p:nvPicPr>
        <p:blipFill>
          <a:blip r:embed="rId3" cstate="print"/>
          <a:srcRect/>
          <a:stretch>
            <a:fillRect/>
          </a:stretch>
        </p:blipFill>
        <p:spPr>
          <a:xfrm>
            <a:off x="4616450" y="1003300"/>
            <a:ext cx="1984375" cy="839788"/>
          </a:xfrm>
          <a:noFill/>
        </p:spPr>
      </p:pic>
      <p:sp>
        <p:nvSpPr>
          <p:cNvPr id="20486" name="Text Box 4"/>
          <p:cNvSpPr txBox="1">
            <a:spLocks noChangeArrowheads="1"/>
          </p:cNvSpPr>
          <p:nvPr/>
        </p:nvSpPr>
        <p:spPr bwMode="auto">
          <a:xfrm>
            <a:off x="990600" y="5410200"/>
            <a:ext cx="16764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pic>
        <p:nvPicPr>
          <p:cNvPr id="20487" name="Picture 7"/>
          <p:cNvPicPr>
            <a:picLocks noChangeAspect="1" noChangeArrowheads="1"/>
          </p:cNvPicPr>
          <p:nvPr>
            <p:ph sz="quarter" idx="4294967295"/>
          </p:nvPr>
        </p:nvPicPr>
        <p:blipFill>
          <a:blip r:embed="rId4" cstate="print"/>
          <a:srcRect/>
          <a:stretch>
            <a:fillRect/>
          </a:stretch>
        </p:blipFill>
        <p:spPr>
          <a:xfrm>
            <a:off x="4381500" y="2544763"/>
            <a:ext cx="1027113" cy="684212"/>
          </a:xfrm>
          <a:noFill/>
        </p:spPr>
      </p:pic>
      <p:pic>
        <p:nvPicPr>
          <p:cNvPr id="20488" name="Picture 9"/>
          <p:cNvPicPr>
            <a:picLocks noChangeAspect="1" noChangeArrowheads="1"/>
          </p:cNvPicPr>
          <p:nvPr/>
        </p:nvPicPr>
        <p:blipFill>
          <a:blip r:embed="rId5" cstate="print"/>
          <a:srcRect/>
          <a:stretch>
            <a:fillRect/>
          </a:stretch>
        </p:blipFill>
        <p:spPr bwMode="auto">
          <a:xfrm>
            <a:off x="3810000" y="3276600"/>
            <a:ext cx="1189038" cy="660400"/>
          </a:xfrm>
          <a:prstGeom prst="rect">
            <a:avLst/>
          </a:prstGeom>
          <a:noFill/>
          <a:ln w="9525">
            <a:noFill/>
            <a:miter lim="800000"/>
            <a:headEnd/>
            <a:tailEnd/>
          </a:ln>
        </p:spPr>
      </p:pic>
      <p:pic>
        <p:nvPicPr>
          <p:cNvPr id="20489" name="Picture 11"/>
          <p:cNvPicPr>
            <a:picLocks noChangeAspect="1" noChangeArrowheads="1"/>
          </p:cNvPicPr>
          <p:nvPr/>
        </p:nvPicPr>
        <p:blipFill>
          <a:blip r:embed="rId6" cstate="print"/>
          <a:srcRect/>
          <a:stretch>
            <a:fillRect/>
          </a:stretch>
        </p:blipFill>
        <p:spPr bwMode="auto">
          <a:xfrm>
            <a:off x="4268788" y="5638800"/>
            <a:ext cx="1462087" cy="779463"/>
          </a:xfrm>
          <a:prstGeom prst="rect">
            <a:avLst/>
          </a:prstGeom>
          <a:noFill/>
          <a:ln w="9525">
            <a:noFill/>
            <a:miter lim="800000"/>
            <a:headEnd/>
            <a:tailEnd/>
          </a:ln>
        </p:spPr>
      </p:pic>
      <p:pic>
        <p:nvPicPr>
          <p:cNvPr id="20490" name="Picture 12" descr="ANd9GcTfbaOzniEBy4LfZcDsNaj3S9vCt_XRIcz-u9WS2lNgbObS0C87bwMSyA">
            <a:hlinkClick r:id="rId7"/>
          </p:cNvPr>
          <p:cNvPicPr>
            <a:picLocks noChangeAspect="1" noChangeArrowheads="1"/>
          </p:cNvPicPr>
          <p:nvPr/>
        </p:nvPicPr>
        <p:blipFill>
          <a:blip r:embed="rId8" cstate="print"/>
          <a:srcRect/>
          <a:stretch>
            <a:fillRect/>
          </a:stretch>
        </p:blipFill>
        <p:spPr bwMode="auto">
          <a:xfrm>
            <a:off x="5478463" y="2728913"/>
            <a:ext cx="822325" cy="481012"/>
          </a:xfrm>
          <a:prstGeom prst="rect">
            <a:avLst/>
          </a:prstGeom>
          <a:noFill/>
          <a:ln w="9525">
            <a:noFill/>
            <a:miter lim="800000"/>
            <a:headEnd/>
            <a:tailEnd/>
          </a:ln>
        </p:spPr>
      </p:pic>
      <p:pic>
        <p:nvPicPr>
          <p:cNvPr id="20491" name="Picture 14" descr="ANd9GcTsFjB10wpgIyXc4ZyHO6b8cw7VJGdM3pSjXLxAfOiZpYyrI385qMM1k8s">
            <a:hlinkClick r:id="rId9"/>
          </p:cNvPr>
          <p:cNvPicPr>
            <a:picLocks noChangeAspect="1" noChangeArrowheads="1"/>
          </p:cNvPicPr>
          <p:nvPr/>
        </p:nvPicPr>
        <p:blipFill>
          <a:blip r:embed="rId10" cstate="print"/>
          <a:srcRect/>
          <a:stretch>
            <a:fillRect/>
          </a:stretch>
        </p:blipFill>
        <p:spPr bwMode="auto">
          <a:xfrm>
            <a:off x="6767513" y="503238"/>
            <a:ext cx="731837" cy="642937"/>
          </a:xfrm>
          <a:prstGeom prst="rect">
            <a:avLst/>
          </a:prstGeom>
          <a:noFill/>
          <a:ln w="9525">
            <a:noFill/>
            <a:miter lim="800000"/>
            <a:headEnd/>
            <a:tailEnd/>
          </a:ln>
        </p:spPr>
      </p:pic>
      <p:pic>
        <p:nvPicPr>
          <p:cNvPr id="20492" name="Picture 16" descr="ANd9GcSegWRqjMk8GgMKZv4NE1j5GsWasvNib9aGLFRqgkhQoZM8vVucInoBBZY">
            <a:hlinkClick r:id="rId11"/>
          </p:cNvPr>
          <p:cNvPicPr>
            <a:picLocks noChangeAspect="1" noChangeArrowheads="1"/>
          </p:cNvPicPr>
          <p:nvPr/>
        </p:nvPicPr>
        <p:blipFill>
          <a:blip r:embed="rId12" cstate="print"/>
          <a:srcRect/>
          <a:stretch>
            <a:fillRect/>
          </a:stretch>
        </p:blipFill>
        <p:spPr bwMode="auto">
          <a:xfrm>
            <a:off x="6735763" y="1236663"/>
            <a:ext cx="914400" cy="465137"/>
          </a:xfrm>
          <a:prstGeom prst="rect">
            <a:avLst/>
          </a:prstGeom>
          <a:noFill/>
          <a:ln w="9525">
            <a:noFill/>
            <a:miter lim="800000"/>
            <a:headEnd/>
            <a:tailEnd/>
          </a:ln>
        </p:spPr>
      </p:pic>
      <p:pic>
        <p:nvPicPr>
          <p:cNvPr id="20493" name="Picture 18" descr="ANd9GcQYNRMLSouqlO1qj7xThgDc57EhD4nKDN62c4FAfXO4cLJtmRCixsn7vks">
            <a:hlinkClick r:id="rId13"/>
          </p:cNvPr>
          <p:cNvPicPr>
            <a:picLocks noChangeAspect="1" noChangeArrowheads="1"/>
          </p:cNvPicPr>
          <p:nvPr/>
        </p:nvPicPr>
        <p:blipFill>
          <a:blip r:embed="rId14" cstate="print"/>
          <a:srcRect/>
          <a:stretch>
            <a:fillRect/>
          </a:stretch>
        </p:blipFill>
        <p:spPr bwMode="auto">
          <a:xfrm>
            <a:off x="5060950" y="3267075"/>
            <a:ext cx="1095375" cy="581025"/>
          </a:xfrm>
          <a:prstGeom prst="rect">
            <a:avLst/>
          </a:prstGeom>
          <a:noFill/>
          <a:ln w="9525">
            <a:noFill/>
            <a:miter lim="800000"/>
            <a:headEnd/>
            <a:tailEnd/>
          </a:ln>
        </p:spPr>
      </p:pic>
      <p:pic>
        <p:nvPicPr>
          <p:cNvPr id="20494" name="Picture 20" descr="ANd9GcTgJvrjgEODarODeqDdex03OGDlpOKINlyLPU2VPI_xgJiq-qG68PXy3ac">
            <a:hlinkClick r:id="rId15"/>
          </p:cNvPr>
          <p:cNvPicPr>
            <a:picLocks noChangeAspect="1" noChangeArrowheads="1"/>
          </p:cNvPicPr>
          <p:nvPr/>
        </p:nvPicPr>
        <p:blipFill>
          <a:blip r:embed="rId16" cstate="print"/>
          <a:srcRect/>
          <a:stretch>
            <a:fillRect/>
          </a:stretch>
        </p:blipFill>
        <p:spPr bwMode="auto">
          <a:xfrm>
            <a:off x="6000750" y="5638800"/>
            <a:ext cx="1009650" cy="704850"/>
          </a:xfrm>
          <a:prstGeom prst="rect">
            <a:avLst/>
          </a:prstGeom>
          <a:noFill/>
          <a:ln w="9525">
            <a:noFill/>
            <a:miter lim="800000"/>
            <a:headEnd/>
            <a:tailEnd/>
          </a:ln>
        </p:spPr>
      </p:pic>
      <p:pic>
        <p:nvPicPr>
          <p:cNvPr id="20495" name="Picture 16" descr="https://encrypted-tbn2.gstatic.com/images?q=tbn:ANd9GcRaP0OsJQbcrBT4BcrKxUFS-ik66aMdYbpl4hFxUQtMWq3Uby0w"/>
          <p:cNvPicPr>
            <a:picLocks noChangeAspect="1" noChangeArrowheads="1"/>
          </p:cNvPicPr>
          <p:nvPr/>
        </p:nvPicPr>
        <p:blipFill>
          <a:blip r:embed="rId17" cstate="print"/>
          <a:srcRect/>
          <a:stretch>
            <a:fillRect/>
          </a:stretch>
        </p:blipFill>
        <p:spPr bwMode="auto">
          <a:xfrm>
            <a:off x="5257800" y="4953000"/>
            <a:ext cx="1239837" cy="549275"/>
          </a:xfrm>
          <a:prstGeom prst="rect">
            <a:avLst/>
          </a:prstGeom>
          <a:noFill/>
          <a:ln w="9525">
            <a:noFill/>
            <a:miter lim="800000"/>
            <a:headEnd/>
            <a:tailEnd/>
          </a:ln>
        </p:spPr>
      </p:pic>
      <p:pic>
        <p:nvPicPr>
          <p:cNvPr id="20496" name="Picture 18" descr="http://www.pdr.net/c100repos%5CVersionB/images/pills/P12313C2.jpg"/>
          <p:cNvPicPr>
            <a:picLocks noChangeAspect="1" noChangeArrowheads="1"/>
          </p:cNvPicPr>
          <p:nvPr/>
        </p:nvPicPr>
        <p:blipFill>
          <a:blip r:embed="rId18" cstate="print"/>
          <a:srcRect/>
          <a:stretch>
            <a:fillRect/>
          </a:stretch>
        </p:blipFill>
        <p:spPr bwMode="auto">
          <a:xfrm>
            <a:off x="4572000" y="4038600"/>
            <a:ext cx="3011488" cy="914400"/>
          </a:xfrm>
          <a:prstGeom prst="rect">
            <a:avLst/>
          </a:prstGeom>
          <a:noFill/>
          <a:ln w="9525">
            <a:noFill/>
            <a:miter lim="800000"/>
            <a:headEnd/>
            <a:tailEnd/>
          </a:ln>
        </p:spPr>
      </p:pic>
      <p:pic>
        <p:nvPicPr>
          <p:cNvPr id="20497" name="Picture 2" descr="https://encrypted-tbn1.gstatic.com/images?q=tbn:ANd9GcRK8hnsX9_ns9C3N8TkBw9Bmd1sTEl0VsrgTXlluQTVxjEnYnhS"/>
          <p:cNvPicPr>
            <a:picLocks noChangeAspect="1" noChangeArrowheads="1"/>
          </p:cNvPicPr>
          <p:nvPr/>
        </p:nvPicPr>
        <p:blipFill>
          <a:blip r:embed="rId19" cstate="print"/>
          <a:srcRect/>
          <a:stretch>
            <a:fillRect/>
          </a:stretch>
        </p:blipFill>
        <p:spPr bwMode="auto">
          <a:xfrm>
            <a:off x="4529138" y="1981200"/>
            <a:ext cx="731837" cy="549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09571" name="Rectangle 4"/>
          <p:cNvSpPr>
            <a:spLocks noGrp="1"/>
          </p:cNvSpPr>
          <p:nvPr>
            <p:ph type="title"/>
          </p:nvPr>
        </p:nvSpPr>
        <p:spPr bwMode="auto">
          <a:xfrm>
            <a:off x="762000" y="0"/>
            <a:ext cx="7391400" cy="9906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normAutofit/>
          </a:bodyPr>
          <a:lstStyle/>
          <a:p>
            <a:pPr algn="ctr" eaLnBrk="1" fontAlgn="auto" hangingPunct="1">
              <a:spcAft>
                <a:spcPts val="0"/>
              </a:spcAft>
              <a:defRPr/>
            </a:pPr>
            <a:r>
              <a:rPr lang="en-US" sz="3200" dirty="0" smtClean="0"/>
              <a:t>Tricks of the ADHD Trade: </a:t>
            </a:r>
            <a:r>
              <a:rPr lang="en-US" sz="3200" dirty="0" smtClean="0"/>
              <a:t/>
            </a:r>
            <a:br>
              <a:rPr lang="en-US" sz="3200" dirty="0" smtClean="0"/>
            </a:br>
            <a:r>
              <a:rPr lang="en-US" sz="3200" dirty="0" err="1" smtClean="0"/>
              <a:t>Daytrana</a:t>
            </a:r>
            <a:r>
              <a:rPr lang="en-US" sz="3200" dirty="0" smtClean="0"/>
              <a:t> </a:t>
            </a:r>
            <a:r>
              <a:rPr lang="en-US" sz="3200" dirty="0" smtClean="0"/>
              <a:t>Patch</a:t>
            </a:r>
          </a:p>
        </p:txBody>
      </p:sp>
      <p:pic>
        <p:nvPicPr>
          <p:cNvPr id="22532" name="Picture 8" descr="daytrana_patch"/>
          <p:cNvPicPr>
            <a:picLocks noChangeAspect="1" noChangeArrowheads="1"/>
          </p:cNvPicPr>
          <p:nvPr/>
        </p:nvPicPr>
        <p:blipFill>
          <a:blip r:embed="rId2" cstate="print"/>
          <a:srcRect/>
          <a:stretch>
            <a:fillRect/>
          </a:stretch>
        </p:blipFill>
        <p:spPr bwMode="auto">
          <a:xfrm>
            <a:off x="914400" y="2362200"/>
            <a:ext cx="1276350" cy="1362075"/>
          </a:xfrm>
          <a:prstGeom prst="rect">
            <a:avLst/>
          </a:prstGeom>
          <a:noFill/>
          <a:ln w="9525">
            <a:noFill/>
            <a:miter lim="800000"/>
            <a:headEnd/>
            <a:tailEnd/>
          </a:ln>
        </p:spPr>
      </p:pic>
      <p:pic>
        <p:nvPicPr>
          <p:cNvPr id="22533" name="Picture 12" descr="image"/>
          <p:cNvPicPr>
            <a:picLocks noChangeAspect="1" noChangeArrowheads="1"/>
          </p:cNvPicPr>
          <p:nvPr/>
        </p:nvPicPr>
        <p:blipFill>
          <a:blip r:embed="rId3" cstate="print"/>
          <a:srcRect/>
          <a:stretch>
            <a:fillRect/>
          </a:stretch>
        </p:blipFill>
        <p:spPr bwMode="auto">
          <a:xfrm>
            <a:off x="2352675" y="3657600"/>
            <a:ext cx="6029325" cy="2876550"/>
          </a:xfrm>
          <a:prstGeom prst="rect">
            <a:avLst/>
          </a:prstGeom>
          <a:noFill/>
          <a:ln w="9525">
            <a:noFill/>
            <a:miter lim="800000"/>
            <a:headEnd/>
            <a:tailEnd/>
          </a:ln>
        </p:spPr>
      </p:pic>
      <p:pic>
        <p:nvPicPr>
          <p:cNvPr id="22534" name="Picture 14" descr="image"/>
          <p:cNvPicPr>
            <a:picLocks noChangeAspect="1" noChangeArrowheads="1"/>
          </p:cNvPicPr>
          <p:nvPr/>
        </p:nvPicPr>
        <p:blipFill>
          <a:blip r:embed="rId4" cstate="print"/>
          <a:srcRect/>
          <a:stretch>
            <a:fillRect/>
          </a:stretch>
        </p:blipFill>
        <p:spPr bwMode="auto">
          <a:xfrm>
            <a:off x="4714875" y="1676400"/>
            <a:ext cx="2295525" cy="192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10595" name="Rectangle 2"/>
          <p:cNvSpPr>
            <a:spLocks noGrp="1" noChangeArrowheads="1"/>
          </p:cNvSpPr>
          <p:nvPr>
            <p:ph type="title" idx="429496729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a:bodyPr>
          <a:lstStyle/>
          <a:p>
            <a:pPr eaLnBrk="1" fontAlgn="auto" hangingPunct="1">
              <a:spcAft>
                <a:spcPts val="0"/>
              </a:spcAft>
              <a:defRPr/>
            </a:pPr>
            <a:r>
              <a:rPr lang="en-US" sz="3600" smtClean="0"/>
              <a:t>Vyvanse (lisdexamfetamine/</a:t>
            </a:r>
            <a:br>
              <a:rPr lang="en-US" sz="3600" smtClean="0"/>
            </a:br>
            <a:r>
              <a:rPr lang="en-US" sz="3600" baseline="-25000" smtClean="0"/>
              <a:t>L</a:t>
            </a:r>
            <a:r>
              <a:rPr lang="en-US" sz="3600" smtClean="0"/>
              <a:t>-lysine-d-amphetamine)</a:t>
            </a:r>
          </a:p>
        </p:txBody>
      </p:sp>
      <p:sp>
        <p:nvSpPr>
          <p:cNvPr id="23556" name="Rectangle 3"/>
          <p:cNvSpPr>
            <a:spLocks noGrp="1" noChangeArrowheads="1"/>
          </p:cNvSpPr>
          <p:nvPr>
            <p:ph type="body" sz="half" idx="4294967295"/>
          </p:nvPr>
        </p:nvSpPr>
        <p:spPr>
          <a:xfrm>
            <a:off x="228600" y="1600200"/>
            <a:ext cx="4724400" cy="4525963"/>
          </a:xfrm>
        </p:spPr>
        <p:txBody>
          <a:bodyPr>
            <a:normAutofit lnSpcReduction="10000"/>
          </a:bodyPr>
          <a:lstStyle/>
          <a:p>
            <a:pPr eaLnBrk="1" hangingPunct="1"/>
            <a:r>
              <a:rPr lang="en-US" altLang="en-US" smtClean="0"/>
              <a:t>A prodrug (must be ingested to act effectively): It is transformed into an active form of the drug by the actions of the body’s enzymes on it. Vyvanse is converted to dextroamphetamine in the body.</a:t>
            </a:r>
          </a:p>
          <a:p>
            <a:pPr eaLnBrk="1" hangingPunct="1"/>
            <a:r>
              <a:rPr lang="en-US" altLang="en-US" smtClean="0"/>
              <a:t>Can be taken in the morning.</a:t>
            </a:r>
          </a:p>
        </p:txBody>
      </p:sp>
      <p:pic>
        <p:nvPicPr>
          <p:cNvPr id="23557" name="Picture 6"/>
          <p:cNvPicPr>
            <a:picLocks noChangeAspect="1" noChangeArrowheads="1"/>
          </p:cNvPicPr>
          <p:nvPr>
            <p:ph sz="quarter" idx="4294967295"/>
          </p:nvPr>
        </p:nvPicPr>
        <p:blipFill>
          <a:blip r:embed="rId3" cstate="print"/>
          <a:srcRect/>
          <a:stretch>
            <a:fillRect/>
          </a:stretch>
        </p:blipFill>
        <p:spPr>
          <a:xfrm>
            <a:off x="6019800" y="1752600"/>
            <a:ext cx="2381250" cy="1789113"/>
          </a:xfrm>
          <a:noFill/>
        </p:spPr>
      </p:pic>
      <p:pic>
        <p:nvPicPr>
          <p:cNvPr id="23558" name="Picture 8"/>
          <p:cNvPicPr>
            <a:picLocks noChangeAspect="1" noChangeArrowheads="1"/>
          </p:cNvPicPr>
          <p:nvPr>
            <p:ph sz="quarter" idx="4294967295"/>
          </p:nvPr>
        </p:nvPicPr>
        <p:blipFill>
          <a:blip r:embed="rId4" cstate="print"/>
          <a:srcRect/>
          <a:stretch>
            <a:fillRect/>
          </a:stretch>
        </p:blipFill>
        <p:spPr>
          <a:xfrm>
            <a:off x="5029200" y="3657600"/>
            <a:ext cx="3581400" cy="2819400"/>
          </a:xfr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Novel text copyright S. E. Ball &amp; L.H. Ball, All Rights Reserved</a:t>
            </a:r>
            <a:endParaRPr lang="en-US"/>
          </a:p>
        </p:txBody>
      </p:sp>
      <p:pic>
        <p:nvPicPr>
          <p:cNvPr id="83970" name="Picture 2" descr="http://www.freeallimages.com/wp-content/uploads/2014/09/chris-davis-3.jpg"/>
          <p:cNvPicPr>
            <a:picLocks noChangeAspect="1" noChangeArrowheads="1"/>
          </p:cNvPicPr>
          <p:nvPr/>
        </p:nvPicPr>
        <p:blipFill>
          <a:blip r:embed="rId2" cstate="print"/>
          <a:srcRect/>
          <a:stretch>
            <a:fillRect/>
          </a:stretch>
        </p:blipFill>
        <p:spPr bwMode="auto">
          <a:xfrm>
            <a:off x="1600200" y="1981200"/>
            <a:ext cx="2819400" cy="4229101"/>
          </a:xfrm>
          <a:prstGeom prst="rect">
            <a:avLst/>
          </a:prstGeom>
          <a:noFill/>
        </p:spPr>
      </p:pic>
      <p:sp>
        <p:nvSpPr>
          <p:cNvPr id="4" name="Oval Callout 3"/>
          <p:cNvSpPr/>
          <p:nvPr/>
        </p:nvSpPr>
        <p:spPr>
          <a:xfrm>
            <a:off x="2819400" y="457200"/>
            <a:ext cx="1981200" cy="1295400"/>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Love me some </a:t>
            </a:r>
            <a:r>
              <a:rPr lang="en-US" dirty="0" err="1" smtClean="0">
                <a:solidFill>
                  <a:schemeClr val="tx1">
                    <a:lumMod val="75000"/>
                    <a:lumOff val="25000"/>
                  </a:schemeClr>
                </a:solidFill>
              </a:rPr>
              <a:t>prodrugs</a:t>
            </a:r>
            <a:r>
              <a:rPr lang="en-US" dirty="0" smtClean="0">
                <a:solidFill>
                  <a:schemeClr val="tx1">
                    <a:lumMod val="75000"/>
                    <a:lumOff val="25000"/>
                  </a:schemeClr>
                </a:solidFill>
              </a:rPr>
              <a:t>, dude!</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12643" name="Rectangle 2"/>
          <p:cNvSpPr>
            <a:spLocks noGrp="1"/>
          </p:cNvSpPr>
          <p:nvPr>
            <p:ph type="title"/>
          </p:nvPr>
        </p:nvSpPr>
        <p:spPr bwMode="auto">
          <a:xfrm>
            <a:off x="457200" y="1"/>
            <a:ext cx="7315200" cy="914400"/>
          </a:xfrm>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bodyPr>
          <a:lstStyle/>
          <a:p>
            <a:pPr algn="ctr" eaLnBrk="1" fontAlgn="auto" hangingPunct="1">
              <a:spcAft>
                <a:spcPts val="0"/>
              </a:spcAft>
              <a:defRPr/>
            </a:pPr>
            <a:r>
              <a:rPr lang="en-US" dirty="0" smtClean="0"/>
              <a:t>Stimulant Side Effects</a:t>
            </a:r>
          </a:p>
        </p:txBody>
      </p:sp>
      <p:sp>
        <p:nvSpPr>
          <p:cNvPr id="25604" name="Rectangle 3"/>
          <p:cNvSpPr>
            <a:spLocks noGrp="1"/>
          </p:cNvSpPr>
          <p:nvPr>
            <p:ph type="body" idx="1"/>
          </p:nvPr>
        </p:nvSpPr>
        <p:spPr>
          <a:xfrm>
            <a:off x="457200" y="1066800"/>
            <a:ext cx="7467600" cy="5486400"/>
          </a:xfrm>
        </p:spPr>
        <p:txBody>
          <a:bodyPr>
            <a:normAutofit lnSpcReduction="10000"/>
          </a:bodyPr>
          <a:lstStyle/>
          <a:p>
            <a:pPr eaLnBrk="1" hangingPunct="1"/>
            <a:r>
              <a:rPr lang="en-US" altLang="en-US" dirty="0" smtClean="0"/>
              <a:t>Reduced growth rate in some children and adolescents.</a:t>
            </a:r>
          </a:p>
          <a:p>
            <a:pPr eaLnBrk="1" hangingPunct="1"/>
            <a:r>
              <a:rPr lang="en-US" altLang="en-US" dirty="0" smtClean="0"/>
              <a:t>Occasional increases in anger and aggression.</a:t>
            </a:r>
          </a:p>
          <a:p>
            <a:pPr eaLnBrk="1" hangingPunct="1"/>
            <a:r>
              <a:rPr lang="en-US" altLang="en-US" dirty="0" smtClean="0"/>
              <a:t>Difficulty in going to sleep.</a:t>
            </a:r>
          </a:p>
          <a:p>
            <a:pPr eaLnBrk="1" hangingPunct="1"/>
            <a:r>
              <a:rPr lang="en-US" altLang="en-US" dirty="0" smtClean="0"/>
              <a:t>Psychological addiction (but usually not in people with ADHD – most anyone else for that matter).</a:t>
            </a:r>
          </a:p>
          <a:p>
            <a:pPr eaLnBrk="1" hangingPunct="1"/>
            <a:r>
              <a:rPr lang="en-US" altLang="en-US" dirty="0" err="1" smtClean="0"/>
              <a:t>Cylert</a:t>
            </a:r>
            <a:r>
              <a:rPr lang="en-US" altLang="en-US" dirty="0" smtClean="0"/>
              <a:t> may produce toxicity in the liver, which can be fatal.</a:t>
            </a:r>
          </a:p>
          <a:p>
            <a:pPr eaLnBrk="1" hangingPunct="1"/>
            <a:r>
              <a:rPr lang="en-US" altLang="en-US" dirty="0" smtClean="0"/>
              <a:t>And remember, in strong and rapid </a:t>
            </a:r>
            <a:r>
              <a:rPr lang="en-US" altLang="en-US" dirty="0" err="1" smtClean="0"/>
              <a:t>pulsatile</a:t>
            </a:r>
            <a:r>
              <a:rPr lang="en-US" altLang="en-US" dirty="0" smtClean="0"/>
              <a:t> dosages, the stimulants block the reuptake of norepinephrine and dopamine (including in the nucleus </a:t>
            </a:r>
            <a:r>
              <a:rPr lang="en-US" altLang="en-US" dirty="0" err="1" smtClean="0"/>
              <a:t>accumbens</a:t>
            </a:r>
            <a:r>
              <a:rPr lang="en-US" altLang="en-US" dirty="0" smtClean="0"/>
              <a:t>, producing a rush of pleasure and the potential for addiction)</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13667" name="Rectangle 2"/>
          <p:cNvSpPr>
            <a:spLocks noGrp="1" noChangeArrowheads="1"/>
          </p:cNvSpPr>
          <p:nvPr>
            <p:ph type="title" idx="4294967295"/>
          </p:nvPr>
        </p:nvSpPr>
        <p:spPr bwMode="auto">
          <a:xfrm>
            <a:off x="457200" y="-228600"/>
            <a:ext cx="7315200" cy="914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algn="ctr" eaLnBrk="1" fontAlgn="auto" hangingPunct="1">
              <a:spcAft>
                <a:spcPts val="0"/>
              </a:spcAft>
              <a:defRPr/>
            </a:pPr>
            <a:r>
              <a:rPr lang="en-US" sz="3200" dirty="0" smtClean="0"/>
              <a:t>ADHD Medication: A Non-Stimulant</a:t>
            </a:r>
          </a:p>
        </p:txBody>
      </p:sp>
      <p:sp>
        <p:nvSpPr>
          <p:cNvPr id="26628" name="Rectangle 3"/>
          <p:cNvSpPr>
            <a:spLocks noGrp="1" noChangeArrowheads="1"/>
          </p:cNvSpPr>
          <p:nvPr>
            <p:ph type="body" sz="half" idx="4294967295"/>
          </p:nvPr>
        </p:nvSpPr>
        <p:spPr>
          <a:xfrm>
            <a:off x="457200" y="1066800"/>
            <a:ext cx="5029200" cy="5486400"/>
          </a:xfrm>
        </p:spPr>
        <p:txBody>
          <a:bodyPr/>
          <a:lstStyle/>
          <a:p>
            <a:pPr eaLnBrk="1" hangingPunct="1">
              <a:lnSpc>
                <a:spcPct val="90000"/>
              </a:lnSpc>
            </a:pPr>
            <a:r>
              <a:rPr lang="en-US" altLang="en-US" sz="3200" dirty="0" smtClean="0"/>
              <a:t>Norepinephrine reuptake blocker</a:t>
            </a:r>
          </a:p>
          <a:p>
            <a:pPr lvl="1" eaLnBrk="1" hangingPunct="1">
              <a:lnSpc>
                <a:spcPct val="90000"/>
              </a:lnSpc>
            </a:pPr>
            <a:r>
              <a:rPr lang="en-US" altLang="en-US" sz="2800" dirty="0" smtClean="0"/>
              <a:t>Strattera  (atomoxetine </a:t>
            </a:r>
            <a:r>
              <a:rPr lang="en-US" altLang="en-US" sz="2800" dirty="0" err="1" smtClean="0"/>
              <a:t>HCl</a:t>
            </a:r>
            <a:r>
              <a:rPr lang="en-US" altLang="en-US" sz="2800" dirty="0" smtClean="0"/>
              <a:t>)</a:t>
            </a:r>
          </a:p>
          <a:p>
            <a:pPr lvl="1" eaLnBrk="1" hangingPunct="1">
              <a:lnSpc>
                <a:spcPct val="90000"/>
              </a:lnSpc>
            </a:pPr>
            <a:r>
              <a:rPr lang="en-US" altLang="en-US" sz="2800" dirty="0" smtClean="0"/>
              <a:t>Unlike stimulants (which can be abused in some forms), Strattera is not a controlled substance.</a:t>
            </a:r>
          </a:p>
          <a:p>
            <a:pPr lvl="1" eaLnBrk="1" hangingPunct="1">
              <a:lnSpc>
                <a:spcPct val="90000"/>
              </a:lnSpc>
            </a:pPr>
            <a:r>
              <a:rPr lang="en-US" altLang="en-US" sz="2800" dirty="0" smtClean="0"/>
              <a:t>Like the stimulants, or any drug that facilitates available </a:t>
            </a:r>
            <a:r>
              <a:rPr lang="en-US" altLang="en-US" sz="2800" dirty="0" smtClean="0"/>
              <a:t>norepinephrine</a:t>
            </a:r>
            <a:r>
              <a:rPr lang="en-US" altLang="en-US" sz="2800" dirty="0" smtClean="0"/>
              <a:t>, it sometimes increases anger and aggression</a:t>
            </a:r>
          </a:p>
          <a:p>
            <a:pPr lvl="1" eaLnBrk="1" hangingPunct="1">
              <a:lnSpc>
                <a:spcPct val="90000"/>
              </a:lnSpc>
            </a:pPr>
            <a:endParaRPr lang="en-US" altLang="en-US" sz="2400" dirty="0" smtClean="0"/>
          </a:p>
        </p:txBody>
      </p:sp>
      <p:pic>
        <p:nvPicPr>
          <p:cNvPr id="157704" name="Picture 8"/>
          <p:cNvPicPr>
            <a:picLocks noChangeAspect="1" noChangeArrowheads="1"/>
          </p:cNvPicPr>
          <p:nvPr>
            <p:ph sz="quarter" idx="4294967295"/>
          </p:nvPr>
        </p:nvPicPr>
        <p:blipFill>
          <a:blip r:embed="rId3" cstate="print"/>
          <a:srcRect/>
          <a:stretch>
            <a:fillRect/>
          </a:stretch>
        </p:blipFill>
        <p:spPr>
          <a:xfrm>
            <a:off x="5843588" y="2063750"/>
            <a:ext cx="1651000" cy="1258888"/>
          </a:xfrm>
          <a:noFill/>
        </p:spPr>
      </p:pic>
      <p:sp>
        <p:nvSpPr>
          <p:cNvPr id="26630" name="Text Box 4"/>
          <p:cNvSpPr txBox="1">
            <a:spLocks noChangeArrowheads="1"/>
          </p:cNvSpPr>
          <p:nvPr/>
        </p:nvSpPr>
        <p:spPr bwMode="auto">
          <a:xfrm>
            <a:off x="990600" y="5410200"/>
            <a:ext cx="16764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pic>
        <p:nvPicPr>
          <p:cNvPr id="26631" name="Picture 9" descr="4213strattera"/>
          <p:cNvPicPr>
            <a:picLocks noChangeAspect="1" noChangeArrowheads="1"/>
          </p:cNvPicPr>
          <p:nvPr/>
        </p:nvPicPr>
        <p:blipFill>
          <a:blip r:embed="rId4" cstate="print"/>
          <a:srcRect/>
          <a:stretch>
            <a:fillRect/>
          </a:stretch>
        </p:blipFill>
        <p:spPr bwMode="auto">
          <a:xfrm>
            <a:off x="6400800" y="3957638"/>
            <a:ext cx="868363" cy="16049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57704"/>
                                        </p:tgtEl>
                                        <p:attrNameLst>
                                          <p:attrName>style.visibility</p:attrName>
                                        </p:attrNameLst>
                                      </p:cBhvr>
                                      <p:to>
                                        <p:strVal val="visible"/>
                                      </p:to>
                                    </p:set>
                                    <p:animEffect transition="in" filter="checkerboard(across)">
                                      <p:cBhvr>
                                        <p:cTn id="7" dur="5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Special Considerations with Children &amp; Adolescents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en-US" smtClean="0">
                <a:solidFill>
                  <a:srgbClr val="595959"/>
                </a:solidFill>
                <a:latin typeface="Century Gothic" pitchFamily="34" charset="0"/>
                <a:cs typeface="Arial" charset="0"/>
              </a:rPr>
              <a:t>Novel text copyright S. E. Ball &amp; L.H. Ball, All Rights Reserved</a:t>
            </a:r>
            <a:endParaRPr lang="en-US" altLang="en-US" smtClean="0">
              <a:solidFill>
                <a:srgbClr val="595959"/>
              </a:solidFill>
              <a:latin typeface="Century Gothic" pitchFamily="34" charset="0"/>
              <a:cs typeface="Arial" charset="0"/>
            </a:endParaRPr>
          </a:p>
        </p:txBody>
      </p:sp>
      <p:sp>
        <p:nvSpPr>
          <p:cNvPr id="114691" name="Rectangle 2"/>
          <p:cNvSpPr>
            <a:spLocks noGrp="1"/>
          </p:cNvSpPr>
          <p:nvPr>
            <p:ph type="title"/>
          </p:nvPr>
        </p:nvSpPr>
        <p:spPr bwMode="auto">
          <a:xfrm>
            <a:off x="0" y="347869"/>
            <a:ext cx="7964557" cy="990600"/>
          </a:xfrm>
          <a:solidFill>
            <a:schemeClr val="accent1">
              <a:lumMod val="20000"/>
              <a:lumOff val="80000"/>
            </a:schemeClr>
          </a:solidFill>
        </p:spPr>
        <p:txBody>
          <a:bodyPr wrap="square" numCol="1" anchorCtr="0" compatLnSpc="1">
            <a:prstTxWarp prst="textNoShape">
              <a:avLst/>
            </a:prstTxWarp>
            <a:noAutofit/>
          </a:bodyPr>
          <a:lstStyle/>
          <a:p>
            <a:pPr algn="ctr" eaLnBrk="1" fontAlgn="auto" hangingPunct="1">
              <a:spcAft>
                <a:spcPts val="0"/>
              </a:spcAft>
              <a:defRPr/>
            </a:pPr>
            <a:r>
              <a:rPr lang="en-US" sz="3000" dirty="0">
                <a:sym typeface="Symbol" pitchFamily="18" charset="2"/>
              </a:rPr>
              <a:t></a:t>
            </a:r>
            <a:r>
              <a:rPr lang="en-US" sz="3000" baseline="-25000" dirty="0">
                <a:sym typeface="Symbol" pitchFamily="18" charset="2"/>
              </a:rPr>
              <a:t>2</a:t>
            </a:r>
            <a:r>
              <a:rPr lang="en-US" sz="3000" baseline="-25000" dirty="0">
                <a:latin typeface="+mn-lt"/>
                <a:cs typeface="Times New Roman"/>
                <a:sym typeface="Symbol" pitchFamily="18" charset="2"/>
              </a:rPr>
              <a:t>A</a:t>
            </a:r>
            <a:r>
              <a:rPr lang="en-US" sz="3000" dirty="0">
                <a:latin typeface="+mn-lt"/>
                <a:sym typeface="Symbol" pitchFamily="18" charset="2"/>
              </a:rPr>
              <a:t> </a:t>
            </a:r>
            <a:r>
              <a:rPr lang="en-US" sz="3000" dirty="0" smtClean="0">
                <a:latin typeface="+mn-lt"/>
                <a:sym typeface="Symbol" pitchFamily="18" charset="2"/>
              </a:rPr>
              <a:t>Agonists: </a:t>
            </a:r>
            <a:r>
              <a:rPr lang="en-US" sz="3000" dirty="0" smtClean="0"/>
              <a:t>Guanfacine (</a:t>
            </a:r>
            <a:r>
              <a:rPr lang="en-US" sz="3000" dirty="0" err="1" smtClean="0"/>
              <a:t>Tenex</a:t>
            </a:r>
            <a:r>
              <a:rPr lang="en-US" sz="3000" dirty="0" smtClean="0"/>
              <a:t>) </a:t>
            </a:r>
            <a:r>
              <a:rPr lang="en-US" sz="3000" dirty="0" smtClean="0"/>
              <a:t/>
            </a:r>
            <a:br>
              <a:rPr lang="en-US" sz="3000" dirty="0" smtClean="0"/>
            </a:br>
            <a:r>
              <a:rPr lang="en-US" sz="3000" dirty="0" smtClean="0"/>
              <a:t>&amp; </a:t>
            </a:r>
            <a:r>
              <a:rPr lang="en-US" sz="3000" dirty="0" err="1" smtClean="0"/>
              <a:t>Clonidine</a:t>
            </a:r>
            <a:r>
              <a:rPr lang="en-US" sz="3000" dirty="0" smtClean="0"/>
              <a:t> </a:t>
            </a:r>
            <a:r>
              <a:rPr lang="en-US" sz="3000" dirty="0" smtClean="0"/>
              <a:t>(</a:t>
            </a:r>
            <a:r>
              <a:rPr lang="en-US" sz="3000" dirty="0" err="1" smtClean="0"/>
              <a:t>Catapres</a:t>
            </a:r>
            <a:r>
              <a:rPr lang="en-US" sz="3000" dirty="0" smtClean="0"/>
              <a:t>)</a:t>
            </a:r>
          </a:p>
        </p:txBody>
      </p:sp>
      <p:sp>
        <p:nvSpPr>
          <p:cNvPr id="112644" name="Rectangle 3"/>
          <p:cNvSpPr>
            <a:spLocks noGrp="1"/>
          </p:cNvSpPr>
          <p:nvPr>
            <p:ph type="body" idx="1"/>
          </p:nvPr>
        </p:nvSpPr>
        <p:spPr>
          <a:xfrm>
            <a:off x="357809" y="1484313"/>
            <a:ext cx="6881191" cy="4916487"/>
          </a:xfrm>
        </p:spPr>
        <p:txBody>
          <a:bodyPr rtlCol="0">
            <a:normAutofit fontScale="92500" lnSpcReduction="10000"/>
          </a:bodyPr>
          <a:lstStyle/>
          <a:p>
            <a:pPr marL="182880" indent="-182880" eaLnBrk="1" fontAlgn="auto" hangingPunct="1">
              <a:spcAft>
                <a:spcPts val="0"/>
              </a:spcAft>
              <a:defRPr/>
            </a:pPr>
            <a:r>
              <a:rPr lang="en-US" dirty="0" smtClean="0"/>
              <a:t>Guanfacine is an adrenergic (NE) </a:t>
            </a:r>
            <a:r>
              <a:rPr lang="en-US" dirty="0" smtClean="0"/>
              <a:t>agonist that occupies postsynaptic </a:t>
            </a:r>
            <a:r>
              <a:rPr lang="en-US" dirty="0" smtClean="0">
                <a:sym typeface="Symbol" pitchFamily="18" charset="2"/>
              </a:rPr>
              <a:t>receptors in prefrontal cortex (for ADHD), and CNS </a:t>
            </a:r>
            <a:r>
              <a:rPr lang="en-US" baseline="-25000" dirty="0" smtClean="0">
                <a:sym typeface="Symbol" pitchFamily="18" charset="2"/>
              </a:rPr>
              <a:t>2a </a:t>
            </a:r>
            <a:r>
              <a:rPr lang="en-US" dirty="0" err="1" smtClean="0">
                <a:sym typeface="Symbol" pitchFamily="18" charset="2"/>
              </a:rPr>
              <a:t>autoreceptors</a:t>
            </a:r>
            <a:r>
              <a:rPr lang="en-US" dirty="0" smtClean="0">
                <a:sym typeface="Symbol" pitchFamily="18" charset="2"/>
              </a:rPr>
              <a:t> to reduce sympathetic outflow (reduces blood pressure). </a:t>
            </a:r>
          </a:p>
          <a:p>
            <a:pPr indent="-182880">
              <a:defRPr/>
            </a:pPr>
            <a:r>
              <a:rPr lang="en-US" dirty="0" smtClean="0">
                <a:sym typeface="Symbol" pitchFamily="18" charset="2"/>
              </a:rPr>
              <a:t>The important effect from the standpoint of this </a:t>
            </a:r>
            <a:r>
              <a:rPr lang="en-US" dirty="0" smtClean="0">
                <a:sym typeface="Symbol" pitchFamily="18" charset="2"/>
              </a:rPr>
              <a:t>class is the </a:t>
            </a:r>
            <a:r>
              <a:rPr lang="en-US" dirty="0" err="1" smtClean="0">
                <a:sym typeface="Symbol" pitchFamily="18" charset="2"/>
              </a:rPr>
              <a:t>agonism</a:t>
            </a:r>
            <a:r>
              <a:rPr lang="en-US" dirty="0" smtClean="0">
                <a:sym typeface="Symbol" pitchFamily="18" charset="2"/>
              </a:rPr>
              <a:t> of </a:t>
            </a:r>
            <a:r>
              <a:rPr lang="en-US" dirty="0" err="1" smtClean="0">
                <a:sym typeface="Symbol" pitchFamily="18" charset="2"/>
              </a:rPr>
              <a:t>heteroreceptors</a:t>
            </a:r>
            <a:r>
              <a:rPr lang="en-US" dirty="0" smtClean="0">
                <a:sym typeface="Symbol" pitchFamily="18" charset="2"/>
              </a:rPr>
              <a:t> in the prefrontal cortex</a:t>
            </a:r>
            <a:endParaRPr lang="en-US" dirty="0" smtClean="0">
              <a:sym typeface="Symbol" pitchFamily="18" charset="2"/>
            </a:endParaRPr>
          </a:p>
          <a:p>
            <a:pPr marL="182880" indent="-182880" eaLnBrk="1" fontAlgn="auto" hangingPunct="1">
              <a:spcAft>
                <a:spcPts val="0"/>
              </a:spcAft>
              <a:defRPr/>
            </a:pPr>
            <a:r>
              <a:rPr lang="en-US" dirty="0" smtClean="0">
                <a:sym typeface="Symbol" pitchFamily="18" charset="2"/>
              </a:rPr>
              <a:t>Clonidine (</a:t>
            </a:r>
            <a:r>
              <a:rPr lang="en-US" dirty="0" err="1" smtClean="0">
                <a:sym typeface="Symbol" pitchFamily="18" charset="2"/>
              </a:rPr>
              <a:t>Catapres</a:t>
            </a:r>
            <a:r>
              <a:rPr lang="en-US" dirty="0" smtClean="0">
                <a:sym typeface="Symbol" pitchFamily="18" charset="2"/>
              </a:rPr>
              <a:t>, </a:t>
            </a:r>
            <a:r>
              <a:rPr lang="en-US" dirty="0" err="1" smtClean="0">
                <a:sym typeface="Symbol" pitchFamily="18" charset="2"/>
              </a:rPr>
              <a:t>Dixarit</a:t>
            </a:r>
            <a:r>
              <a:rPr lang="en-US" dirty="0" smtClean="0">
                <a:sym typeface="Symbol" pitchFamily="18" charset="2"/>
              </a:rPr>
              <a:t>) has a similar action, but it is more general, occupying not only </a:t>
            </a:r>
            <a:r>
              <a:rPr lang="en-US" dirty="0">
                <a:sym typeface="Symbol" pitchFamily="18" charset="2"/>
              </a:rPr>
              <a:t></a:t>
            </a:r>
            <a:r>
              <a:rPr lang="en-US" baseline="-25000" dirty="0" smtClean="0">
                <a:sym typeface="Symbol" pitchFamily="18" charset="2"/>
              </a:rPr>
              <a:t>2a </a:t>
            </a:r>
            <a:r>
              <a:rPr lang="en-US" dirty="0" smtClean="0">
                <a:sym typeface="Symbol" pitchFamily="18" charset="2"/>
              </a:rPr>
              <a:t>receptors but also other receptors, which may produce more side effects</a:t>
            </a:r>
          </a:p>
          <a:p>
            <a:pPr lvl="1" indent="-182880" eaLnBrk="1" fontAlgn="auto" hangingPunct="1">
              <a:spcAft>
                <a:spcPts val="0"/>
              </a:spcAft>
              <a:defRPr/>
            </a:pPr>
            <a:r>
              <a:rPr lang="en-US" dirty="0" smtClean="0">
                <a:sym typeface="Symbol" pitchFamily="18" charset="2"/>
              </a:rPr>
              <a:t>Constipation, dry mouth, light-headedness, </a:t>
            </a:r>
            <a:r>
              <a:rPr lang="en-US" dirty="0" smtClean="0">
                <a:sym typeface="Symbol" pitchFamily="18" charset="2"/>
              </a:rPr>
              <a:t>hypotension</a:t>
            </a:r>
            <a:endParaRPr lang="en-US" dirty="0" smtClean="0">
              <a:sym typeface="Symbol" pitchFamily="18" charset="2"/>
            </a:endParaRPr>
          </a:p>
        </p:txBody>
      </p:sp>
      <p:pic>
        <p:nvPicPr>
          <p:cNvPr id="27653" name="Picture 5"/>
          <p:cNvPicPr>
            <a:picLocks noChangeAspect="1" noChangeArrowheads="1"/>
          </p:cNvPicPr>
          <p:nvPr/>
        </p:nvPicPr>
        <p:blipFill>
          <a:blip r:embed="rId2" cstate="print"/>
          <a:srcRect/>
          <a:stretch>
            <a:fillRect/>
          </a:stretch>
        </p:blipFill>
        <p:spPr bwMode="auto">
          <a:xfrm>
            <a:off x="7467600" y="1711325"/>
            <a:ext cx="1096963" cy="1084263"/>
          </a:xfrm>
          <a:prstGeom prst="rect">
            <a:avLst/>
          </a:prstGeom>
          <a:noFill/>
          <a:ln w="9525">
            <a:noFill/>
            <a:miter lim="800000"/>
            <a:headEnd/>
            <a:tailEnd/>
          </a:ln>
        </p:spPr>
      </p:pic>
      <p:pic>
        <p:nvPicPr>
          <p:cNvPr id="27654" name="Picture 8" descr="https://encrypted-tbn0.gstatic.com/images?q=tbn:ANd9GcS4kESCadZ8GaiWzy1cvxWzP1ZRl66NRosBDrhc3-cENZ3jkRsR"/>
          <p:cNvPicPr>
            <a:picLocks noChangeAspect="1" noChangeArrowheads="1"/>
          </p:cNvPicPr>
          <p:nvPr/>
        </p:nvPicPr>
        <p:blipFill>
          <a:blip r:embed="rId3" cstate="print"/>
          <a:srcRect/>
          <a:stretch>
            <a:fillRect/>
          </a:stretch>
        </p:blipFill>
        <p:spPr bwMode="auto">
          <a:xfrm>
            <a:off x="7620000" y="4724400"/>
            <a:ext cx="1096962" cy="739775"/>
          </a:xfrm>
          <a:prstGeom prst="rect">
            <a:avLst/>
          </a:prstGeom>
          <a:noFill/>
          <a:ln w="9525">
            <a:noFill/>
            <a:miter lim="800000"/>
            <a:headEnd/>
            <a:tailEnd/>
          </a:ln>
        </p:spPr>
      </p:pic>
      <p:pic>
        <p:nvPicPr>
          <p:cNvPr id="27655" name="Picture 10" descr="https://encrypted-tbn3.gstatic.com/images?q=tbn:ANd9GcTVLocHdLXPxzplCzYmkon-FK3dphhxGxy12BWHUvGDdgttOP3GSA"/>
          <p:cNvPicPr>
            <a:picLocks noChangeAspect="1" noChangeArrowheads="1"/>
          </p:cNvPicPr>
          <p:nvPr/>
        </p:nvPicPr>
        <p:blipFill>
          <a:blip r:embed="rId4" cstate="print"/>
          <a:srcRect/>
          <a:stretch>
            <a:fillRect/>
          </a:stretch>
        </p:blipFill>
        <p:spPr bwMode="auto">
          <a:xfrm>
            <a:off x="7429500" y="5715000"/>
            <a:ext cx="1714500" cy="1143000"/>
          </a:xfrm>
          <a:prstGeom prst="rect">
            <a:avLst/>
          </a:prstGeom>
          <a:noFill/>
          <a:ln w="9525">
            <a:noFill/>
            <a:miter lim="800000"/>
            <a:headEnd/>
            <a:tailEnd/>
          </a:ln>
        </p:spPr>
      </p:pic>
      <p:pic>
        <p:nvPicPr>
          <p:cNvPr id="27656" name="Picture 12" descr="https://encrypted-tbn0.gstatic.com/images?q=tbn:ANd9GcRGV8-ELItPrEtkgyvRDTGJWWi3BnGSOacBBLqIfpAokTv-scA4"/>
          <p:cNvPicPr>
            <a:picLocks noChangeAspect="1" noChangeArrowheads="1"/>
          </p:cNvPicPr>
          <p:nvPr/>
        </p:nvPicPr>
        <p:blipFill>
          <a:blip r:embed="rId5" cstate="print"/>
          <a:srcRect/>
          <a:stretch>
            <a:fillRect/>
          </a:stretch>
        </p:blipFill>
        <p:spPr bwMode="auto">
          <a:xfrm>
            <a:off x="7239000" y="3087688"/>
            <a:ext cx="1554163" cy="1103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Lst>
        </p:spPr>
        <p:txBody>
          <a:bodyPr wrap="square" numCol="1" anchorCtr="0" compatLnSpc="1">
            <a:prstTxWarp prst="textNoShape">
              <a:avLst/>
            </a:prstTxWarp>
          </a:bodyPr>
          <a:lstStyle/>
          <a:p>
            <a:pPr eaLnBrk="1" hangingPunct="1"/>
            <a:r>
              <a:rPr lang="en-US" sz="4400" dirty="0" smtClean="0">
                <a:effectLst/>
              </a:rPr>
              <a:t>Pharmacokinetics</a:t>
            </a:r>
          </a:p>
        </p:txBody>
      </p:sp>
      <p:sp>
        <p:nvSpPr>
          <p:cNvPr id="6148" name="Rectangle 3"/>
          <p:cNvSpPr>
            <a:spLocks noGrp="1"/>
          </p:cNvSpPr>
          <p:nvPr>
            <p:ph idx="1"/>
          </p:nvPr>
        </p:nvSpPr>
        <p:spPr>
          <a:xfrm>
            <a:off x="457200" y="1600200"/>
            <a:ext cx="7772400" cy="5105400"/>
          </a:xfrm>
        </p:spPr>
        <p:txBody>
          <a:bodyPr>
            <a:normAutofit/>
          </a:bodyPr>
          <a:lstStyle/>
          <a:p>
            <a:pPr>
              <a:lnSpc>
                <a:spcPct val="90000"/>
              </a:lnSpc>
              <a:defRPr/>
            </a:pPr>
            <a:r>
              <a:rPr lang="en-US" sz="2800" dirty="0" smtClean="0">
                <a:solidFill>
                  <a:schemeClr val="bg2">
                    <a:lumMod val="25000"/>
                  </a:schemeClr>
                </a:solidFill>
              </a:rPr>
              <a:t>Pharmacokinetics focuses on the way in which the body affects the drugs once they are in the body (e.g., the rate at which the drug is permitted to enter the bloodstream and the brain, the rate at which enzymes in the body break down the drug and excrete it, etc.). You could say that in pharmacokinetic analysis we are interested in the way that the body allows the drug to work and persist.</a:t>
            </a:r>
          </a:p>
        </p:txBody>
      </p:sp>
      <p:sp>
        <p:nvSpPr>
          <p:cNvPr id="2048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smtClean="0">
                <a:solidFill>
                  <a:srgbClr val="595959"/>
                </a:solidFill>
                <a:latin typeface="Century Gothic" pitchFamily="34" charset="0"/>
              </a:rPr>
              <a:t>Novel text copyright S. E. Ball &amp; L.H. Ball, All Rights Reserved</a:t>
            </a:r>
            <a:endParaRPr lang="en-US" smtClean="0">
              <a:solidFill>
                <a:srgbClr val="595959"/>
              </a:solidFill>
              <a:latin typeface="Century Gothic" pitchFamily="34" charset="0"/>
            </a:endParaRPr>
          </a:p>
        </p:txBody>
      </p:sp>
    </p:spTree>
    <p:extLst>
      <p:ext uri="{BB962C8B-B14F-4D97-AF65-F5344CB8AC3E}">
        <p14:creationId xmlns:p14="http://schemas.microsoft.com/office/powerpoint/2010/main" xmlns="" val="95694416"/>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Anti-Anxiety Drugs</a:t>
            </a:r>
            <a:endParaRPr lang="en-US" dirty="0"/>
          </a:p>
        </p:txBody>
      </p:sp>
      <p:sp>
        <p:nvSpPr>
          <p:cNvPr id="3" name="Text Placeholder 2"/>
          <p:cNvSpPr>
            <a:spLocks noGrp="1"/>
          </p:cNvSpPr>
          <p:nvPr>
            <p:ph type="body" idx="1"/>
          </p:nvPr>
        </p:nvSpPr>
        <p:spPr/>
        <p:txBody>
          <a:bodyPr/>
          <a:lstStyle/>
          <a:p>
            <a:r>
              <a:rPr lang="en-US" dirty="0" smtClean="0"/>
              <a:t>An Emotional &amp; Cognitive Complex</a:t>
            </a: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66" y="0"/>
            <a:ext cx="4995034" cy="898117"/>
          </a:xfrm>
          <a:solidFill>
            <a:schemeClr val="accent3">
              <a:lumMod val="40000"/>
              <a:lumOff val="60000"/>
            </a:schemeClr>
          </a:solidFill>
        </p:spPr>
        <p:txBody>
          <a:bodyPr>
            <a:normAutofit/>
          </a:bodyPr>
          <a:lstStyle/>
          <a:p>
            <a:r>
              <a:rPr lang="en-US" sz="2800" dirty="0" smtClean="0">
                <a:solidFill>
                  <a:schemeClr val="accent1">
                    <a:lumMod val="50000"/>
                  </a:schemeClr>
                </a:solidFill>
              </a:rPr>
              <a:t>A Negligibly Non-Neural Model of Fear &amp; Anxiety</a:t>
            </a:r>
            <a:endParaRPr lang="en-US" sz="2800" dirty="0">
              <a:solidFill>
                <a:schemeClr val="accent1">
                  <a:lumMod val="50000"/>
                </a:schemeClr>
              </a:solidFill>
            </a:endParaRPr>
          </a:p>
        </p:txBody>
      </p:sp>
      <p:sp>
        <p:nvSpPr>
          <p:cNvPr id="3" name="Footer Placeholder 2"/>
          <p:cNvSpPr>
            <a:spLocks noGrp="1"/>
          </p:cNvSpPr>
          <p:nvPr>
            <p:ph type="ftr" sz="quarter" idx="11"/>
          </p:nvPr>
        </p:nvSpPr>
        <p:spPr>
          <a:xfrm>
            <a:off x="3519055" y="6492875"/>
            <a:ext cx="5624945" cy="365125"/>
          </a:xfrm>
        </p:spPr>
        <p:txBody>
          <a:bodyPr/>
          <a:lstStyle/>
          <a:p>
            <a:pPr>
              <a:defRPr/>
            </a:pPr>
            <a:r>
              <a:rPr lang="en-US" smtClean="0">
                <a:solidFill>
                  <a:schemeClr val="accent1">
                    <a:lumMod val="50000"/>
                  </a:schemeClr>
                </a:solidFill>
              </a:rPr>
              <a:t>Novel text copyright S. E. Ball &amp; L.H. Ball, All Rights Reserved</a:t>
            </a:r>
            <a:endParaRPr lang="en-US" dirty="0">
              <a:solidFill>
                <a:schemeClr val="accent1">
                  <a:lumMod val="50000"/>
                </a:schemeClr>
              </a:solidFill>
            </a:endParaRPr>
          </a:p>
        </p:txBody>
      </p:sp>
      <p:sp>
        <p:nvSpPr>
          <p:cNvPr id="5" name="Right Arrow 4"/>
          <p:cNvSpPr/>
          <p:nvPr/>
        </p:nvSpPr>
        <p:spPr>
          <a:xfrm>
            <a:off x="803554" y="2881745"/>
            <a:ext cx="1205345" cy="346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948327">
            <a:off x="1718844" y="3817503"/>
            <a:ext cx="3429788" cy="375153"/>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131494">
            <a:off x="1811017" y="2306487"/>
            <a:ext cx="2852154" cy="346364"/>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6759" y="2881745"/>
            <a:ext cx="1080654" cy="369332"/>
          </a:xfrm>
          <a:prstGeom prst="rect">
            <a:avLst/>
          </a:prstGeom>
          <a:solidFill>
            <a:schemeClr val="accent2">
              <a:lumMod val="20000"/>
              <a:lumOff val="80000"/>
            </a:schemeClr>
          </a:solidFill>
        </p:spPr>
        <p:txBody>
          <a:bodyPr wrap="square" rtlCol="0">
            <a:spAutoFit/>
          </a:bodyPr>
          <a:lstStyle/>
          <a:p>
            <a:r>
              <a:rPr lang="en-US" dirty="0" smtClean="0"/>
              <a:t>events</a:t>
            </a:r>
            <a:endParaRPr lang="en-US" dirty="0"/>
          </a:p>
        </p:txBody>
      </p:sp>
      <p:sp>
        <p:nvSpPr>
          <p:cNvPr id="6" name="Oval 5"/>
          <p:cNvSpPr/>
          <p:nvPr/>
        </p:nvSpPr>
        <p:spPr>
          <a:xfrm flipH="1">
            <a:off x="1886254" y="2653145"/>
            <a:ext cx="1039090" cy="80356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56797" y="2951110"/>
            <a:ext cx="898003" cy="276999"/>
          </a:xfrm>
          <a:prstGeom prst="rect">
            <a:avLst/>
          </a:prstGeom>
          <a:noFill/>
        </p:spPr>
        <p:txBody>
          <a:bodyPr wrap="none" rtlCol="0">
            <a:spAutoFit/>
          </a:bodyPr>
          <a:lstStyle/>
          <a:p>
            <a:r>
              <a:rPr lang="en-US" sz="1200" dirty="0" smtClean="0"/>
              <a:t>thalamus</a:t>
            </a:r>
            <a:endParaRPr lang="en-US" sz="1200" dirty="0"/>
          </a:p>
        </p:txBody>
      </p:sp>
      <p:sp>
        <p:nvSpPr>
          <p:cNvPr id="10" name="Oval 9"/>
          <p:cNvSpPr/>
          <p:nvPr/>
        </p:nvSpPr>
        <p:spPr>
          <a:xfrm>
            <a:off x="4495800" y="1274618"/>
            <a:ext cx="1205345" cy="103909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95800" y="1720186"/>
            <a:ext cx="1191491" cy="276999"/>
          </a:xfrm>
          <a:prstGeom prst="rect">
            <a:avLst/>
          </a:prstGeom>
          <a:noFill/>
        </p:spPr>
        <p:txBody>
          <a:bodyPr wrap="square" rtlCol="0">
            <a:spAutoFit/>
          </a:bodyPr>
          <a:lstStyle/>
          <a:p>
            <a:pPr algn="ctr"/>
            <a:r>
              <a:rPr lang="en-US" sz="1200" dirty="0" smtClean="0"/>
              <a:t>amygdala</a:t>
            </a:r>
            <a:endParaRPr lang="en-US" sz="1200" dirty="0"/>
          </a:p>
        </p:txBody>
      </p:sp>
      <p:sp>
        <p:nvSpPr>
          <p:cNvPr id="12" name="Oval 11"/>
          <p:cNvSpPr/>
          <p:nvPr/>
        </p:nvSpPr>
        <p:spPr>
          <a:xfrm>
            <a:off x="4711006" y="4321391"/>
            <a:ext cx="1791911" cy="220984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38925" y="5195481"/>
            <a:ext cx="1136073" cy="461665"/>
          </a:xfrm>
          <a:prstGeom prst="rect">
            <a:avLst/>
          </a:prstGeom>
          <a:noFill/>
        </p:spPr>
        <p:txBody>
          <a:bodyPr wrap="square" rtlCol="0">
            <a:spAutoFit/>
          </a:bodyPr>
          <a:lstStyle/>
          <a:p>
            <a:pPr algn="ctr"/>
            <a:r>
              <a:rPr lang="en-US" sz="1200" dirty="0"/>
              <a:t>n</a:t>
            </a:r>
            <a:r>
              <a:rPr lang="en-US" sz="1200" dirty="0" smtClean="0"/>
              <a:t>eocortex</a:t>
            </a:r>
          </a:p>
          <a:p>
            <a:pPr algn="ctr"/>
            <a:r>
              <a:rPr lang="en-US" sz="1200" dirty="0" smtClean="0"/>
              <a:t>&amp; cognition</a:t>
            </a:r>
            <a:endParaRPr lang="en-US" sz="1200" dirty="0"/>
          </a:p>
        </p:txBody>
      </p:sp>
      <p:sp>
        <p:nvSpPr>
          <p:cNvPr id="14" name="Oval 13"/>
          <p:cNvSpPr/>
          <p:nvPr/>
        </p:nvSpPr>
        <p:spPr>
          <a:xfrm>
            <a:off x="6414655" y="3629500"/>
            <a:ext cx="1981200" cy="128847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87836" y="4090558"/>
            <a:ext cx="1634837" cy="461665"/>
          </a:xfrm>
          <a:prstGeom prst="rect">
            <a:avLst/>
          </a:prstGeom>
          <a:noFill/>
        </p:spPr>
        <p:txBody>
          <a:bodyPr wrap="square" rtlCol="0">
            <a:spAutoFit/>
          </a:bodyPr>
          <a:lstStyle/>
          <a:p>
            <a:pPr algn="ctr"/>
            <a:r>
              <a:rPr lang="en-US" sz="1200" dirty="0"/>
              <a:t>e</a:t>
            </a:r>
            <a:r>
              <a:rPr lang="en-US" sz="1200" dirty="0" smtClean="0"/>
              <a:t>ntorhinal cortex</a:t>
            </a:r>
          </a:p>
          <a:p>
            <a:pPr algn="ctr"/>
            <a:r>
              <a:rPr lang="en-US" sz="1200" dirty="0" smtClean="0"/>
              <a:t>insula</a:t>
            </a:r>
            <a:endParaRPr lang="en-US" sz="1200" dirty="0"/>
          </a:p>
        </p:txBody>
      </p:sp>
      <p:sp>
        <p:nvSpPr>
          <p:cNvPr id="16" name="Curved Right Arrow 15"/>
          <p:cNvSpPr/>
          <p:nvPr/>
        </p:nvSpPr>
        <p:spPr>
          <a:xfrm rot="7881913">
            <a:off x="6068469" y="-295122"/>
            <a:ext cx="2350159" cy="4032517"/>
          </a:xfrm>
          <a:prstGeom prst="curvedRightArrow">
            <a:avLst>
              <a:gd name="adj1" fmla="val 25000"/>
              <a:gd name="adj2" fmla="val 53818"/>
              <a:gd name="adj3" fmla="val 250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6726380" y="794633"/>
            <a:ext cx="1357745" cy="461665"/>
          </a:xfrm>
          <a:prstGeom prst="rect">
            <a:avLst/>
          </a:prstGeom>
          <a:solidFill>
            <a:schemeClr val="bg2"/>
          </a:solidFill>
          <a:ln>
            <a:solidFill>
              <a:schemeClr val="accent1"/>
            </a:solidFill>
          </a:ln>
        </p:spPr>
        <p:txBody>
          <a:bodyPr wrap="square" rtlCol="0">
            <a:spAutoFit/>
          </a:bodyPr>
          <a:lstStyle/>
          <a:p>
            <a:pPr algn="ctr"/>
            <a:r>
              <a:rPr lang="en-US" sz="1200" dirty="0"/>
              <a:t>h</a:t>
            </a:r>
            <a:r>
              <a:rPr lang="en-US" sz="1200" dirty="0" smtClean="0"/>
              <a:t>ippocampal formation</a:t>
            </a:r>
            <a:endParaRPr lang="en-US" sz="1200" dirty="0"/>
          </a:p>
        </p:txBody>
      </p:sp>
      <p:sp>
        <p:nvSpPr>
          <p:cNvPr id="18" name="Right Arrow 17"/>
          <p:cNvSpPr/>
          <p:nvPr/>
        </p:nvSpPr>
        <p:spPr>
          <a:xfrm rot="20190284">
            <a:off x="5987361" y="4314762"/>
            <a:ext cx="566442" cy="288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58091" y="4641273"/>
            <a:ext cx="1747708" cy="152746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23455" y="5127392"/>
            <a:ext cx="1801091" cy="461665"/>
          </a:xfrm>
          <a:prstGeom prst="rect">
            <a:avLst/>
          </a:prstGeom>
          <a:noFill/>
        </p:spPr>
        <p:txBody>
          <a:bodyPr wrap="square" rtlCol="0">
            <a:spAutoFit/>
          </a:bodyPr>
          <a:lstStyle/>
          <a:p>
            <a:pPr algn="ctr"/>
            <a:r>
              <a:rPr lang="en-US" sz="1200" dirty="0"/>
              <a:t>o</a:t>
            </a:r>
            <a:r>
              <a:rPr lang="en-US" sz="1200" dirty="0" smtClean="0"/>
              <a:t>rbito-frontal and ventromedial PFC</a:t>
            </a:r>
            <a:endParaRPr lang="en-US" sz="1200" dirty="0"/>
          </a:p>
        </p:txBody>
      </p:sp>
      <p:sp>
        <p:nvSpPr>
          <p:cNvPr id="21" name="Left-Right Arrow 20"/>
          <p:cNvSpPr/>
          <p:nvPr/>
        </p:nvSpPr>
        <p:spPr>
          <a:xfrm rot="18897660">
            <a:off x="1528399" y="3312347"/>
            <a:ext cx="3785485" cy="358642"/>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46038" y="2216727"/>
            <a:ext cx="2323682" cy="1384995"/>
          </a:xfrm>
          <a:prstGeom prst="rect">
            <a:avLst/>
          </a:prstGeom>
          <a:solidFill>
            <a:schemeClr val="accent3">
              <a:lumMod val="75000"/>
            </a:schemeClr>
          </a:solidFill>
        </p:spPr>
        <p:txBody>
          <a:bodyPr wrap="square" rtlCol="0">
            <a:spAutoFit/>
          </a:bodyPr>
          <a:lstStyle/>
          <a:p>
            <a:pPr algn="ctr"/>
            <a:r>
              <a:rPr lang="en-US" sz="1400" b="1" u="sng" dirty="0" smtClean="0">
                <a:solidFill>
                  <a:srgbClr val="FFFF00"/>
                </a:solidFill>
              </a:rPr>
              <a:t>fear output:</a:t>
            </a:r>
            <a:r>
              <a:rPr lang="en-US" sz="1400" dirty="0" smtClean="0">
                <a:solidFill>
                  <a:srgbClr val="FFFF00"/>
                </a:solidFill>
              </a:rPr>
              <a:t> hypothalamus, </a:t>
            </a:r>
            <a:r>
              <a:rPr lang="en-US" sz="1400" dirty="0" err="1" smtClean="0">
                <a:solidFill>
                  <a:srgbClr val="FFFF00"/>
                </a:solidFill>
              </a:rPr>
              <a:t>periacquductal</a:t>
            </a:r>
            <a:r>
              <a:rPr lang="en-US" sz="1400" dirty="0" smtClean="0">
                <a:solidFill>
                  <a:srgbClr val="FFFF00"/>
                </a:solidFill>
              </a:rPr>
              <a:t> gray, </a:t>
            </a:r>
            <a:r>
              <a:rPr lang="en-US" sz="1400" dirty="0" err="1" smtClean="0">
                <a:solidFill>
                  <a:srgbClr val="FFFF00"/>
                </a:solidFill>
              </a:rPr>
              <a:t>parabrachial</a:t>
            </a:r>
            <a:r>
              <a:rPr lang="en-US" sz="1400" dirty="0" smtClean="0">
                <a:solidFill>
                  <a:srgbClr val="FFFF00"/>
                </a:solidFill>
              </a:rPr>
              <a:t> nuclei, locus </a:t>
            </a:r>
            <a:r>
              <a:rPr lang="en-US" sz="1400" dirty="0" err="1" smtClean="0">
                <a:solidFill>
                  <a:srgbClr val="FFFF00"/>
                </a:solidFill>
              </a:rPr>
              <a:t>coeruleus</a:t>
            </a:r>
            <a:r>
              <a:rPr lang="en-US" sz="1400" dirty="0" smtClean="0">
                <a:solidFill>
                  <a:srgbClr val="FFFF00"/>
                </a:solidFill>
              </a:rPr>
              <a:t>,</a:t>
            </a:r>
          </a:p>
          <a:p>
            <a:pPr algn="ctr"/>
            <a:r>
              <a:rPr lang="en-US" sz="1400" dirty="0" smtClean="0">
                <a:solidFill>
                  <a:srgbClr val="FFFF00"/>
                </a:solidFill>
              </a:rPr>
              <a:t>nucleus accumbens </a:t>
            </a:r>
            <a:endParaRPr lang="en-US" sz="1400" dirty="0">
              <a:solidFill>
                <a:srgbClr val="FFFF00"/>
              </a:solidFill>
            </a:endParaRPr>
          </a:p>
        </p:txBody>
      </p:sp>
      <p:sp>
        <p:nvSpPr>
          <p:cNvPr id="23" name="Left-Right Arrow 22"/>
          <p:cNvSpPr/>
          <p:nvPr/>
        </p:nvSpPr>
        <p:spPr>
          <a:xfrm rot="2611446">
            <a:off x="5521372" y="2022759"/>
            <a:ext cx="554183" cy="1939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22218" y="1256298"/>
            <a:ext cx="2114876" cy="46388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65256" y="1366768"/>
            <a:ext cx="1828800" cy="276999"/>
          </a:xfrm>
          <a:prstGeom prst="rect">
            <a:avLst/>
          </a:prstGeom>
          <a:noFill/>
        </p:spPr>
        <p:txBody>
          <a:bodyPr wrap="square" rtlCol="0">
            <a:spAutoFit/>
          </a:bodyPr>
          <a:lstStyle/>
          <a:p>
            <a:pPr algn="ctr"/>
            <a:r>
              <a:rPr lang="en-US" sz="1200" dirty="0" smtClean="0"/>
              <a:t>anterior cingulate</a:t>
            </a:r>
            <a:endParaRPr lang="en-US" sz="1200" dirty="0"/>
          </a:p>
        </p:txBody>
      </p:sp>
      <p:sp>
        <p:nvSpPr>
          <p:cNvPr id="26" name="Left-Right Arrow 25"/>
          <p:cNvSpPr/>
          <p:nvPr/>
        </p:nvSpPr>
        <p:spPr>
          <a:xfrm>
            <a:off x="3094055" y="1366768"/>
            <a:ext cx="1626215" cy="276999"/>
          </a:xfrm>
          <a:prstGeom prst="lef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20228421">
            <a:off x="2613989" y="2313709"/>
            <a:ext cx="1378548" cy="261610"/>
          </a:xfrm>
          <a:prstGeom prst="rect">
            <a:avLst/>
          </a:prstGeom>
          <a:noFill/>
        </p:spPr>
        <p:txBody>
          <a:bodyPr wrap="square" rtlCol="0">
            <a:spAutoFit/>
          </a:bodyPr>
          <a:lstStyle/>
          <a:p>
            <a:pPr algn="ctr"/>
            <a:r>
              <a:rPr lang="en-US" sz="1100" dirty="0"/>
              <a:t>l</a:t>
            </a:r>
            <a:r>
              <a:rPr lang="en-US" sz="1100" dirty="0" smtClean="0"/>
              <a:t>ow road</a:t>
            </a:r>
            <a:endParaRPr lang="en-US" sz="1100" dirty="0"/>
          </a:p>
        </p:txBody>
      </p:sp>
      <p:sp>
        <p:nvSpPr>
          <p:cNvPr id="28" name="TextBox 27"/>
          <p:cNvSpPr txBox="1"/>
          <p:nvPr/>
        </p:nvSpPr>
        <p:spPr>
          <a:xfrm rot="1910520">
            <a:off x="2745415" y="3804701"/>
            <a:ext cx="1161747" cy="261610"/>
          </a:xfrm>
          <a:prstGeom prst="rect">
            <a:avLst/>
          </a:prstGeom>
          <a:noFill/>
        </p:spPr>
        <p:txBody>
          <a:bodyPr wrap="square" rtlCol="0">
            <a:spAutoFit/>
          </a:bodyPr>
          <a:lstStyle/>
          <a:p>
            <a:pPr algn="ctr"/>
            <a:r>
              <a:rPr lang="en-US" sz="1100" dirty="0" smtClean="0"/>
              <a:t>high road</a:t>
            </a:r>
            <a:endParaRPr lang="en-US" sz="1100" dirty="0"/>
          </a:p>
        </p:txBody>
      </p:sp>
      <p:sp>
        <p:nvSpPr>
          <p:cNvPr id="29" name="Right Arrow 28"/>
          <p:cNvSpPr/>
          <p:nvPr/>
        </p:nvSpPr>
        <p:spPr>
          <a:xfrm rot="19187394">
            <a:off x="5091546" y="1256299"/>
            <a:ext cx="595746" cy="248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587836" y="4957663"/>
            <a:ext cx="1974273" cy="1077218"/>
          </a:xfrm>
          <a:prstGeom prst="rect">
            <a:avLst/>
          </a:prstGeom>
          <a:solidFill>
            <a:schemeClr val="accent3">
              <a:lumMod val="50000"/>
            </a:schemeClr>
          </a:solidFill>
        </p:spPr>
        <p:txBody>
          <a:bodyPr wrap="square" rtlCol="0">
            <a:spAutoFit/>
          </a:bodyPr>
          <a:lstStyle/>
          <a:p>
            <a:pPr algn="ctr"/>
            <a:r>
              <a:rPr lang="en-US" sz="1600" dirty="0" smtClean="0">
                <a:solidFill>
                  <a:srgbClr val="FFFF00"/>
                </a:solidFill>
              </a:rPr>
              <a:t>You fill in the phenomenology, okay… ‘ cause it’s there</a:t>
            </a:r>
            <a:endParaRPr lang="en-US" sz="1600" dirty="0">
              <a:solidFill>
                <a:srgbClr val="FFFF00"/>
              </a:solidFill>
            </a:endParaRPr>
          </a:p>
        </p:txBody>
      </p:sp>
      <p:pic>
        <p:nvPicPr>
          <p:cNvPr id="1026" name="Picture 2" descr="http://geocities.internetarchaeology.org/HotSprings/3468/9/brain-limbi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36" y="3251077"/>
            <a:ext cx="1737360" cy="1551968"/>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ttp://accweb.itr.maryville.edu/myu/Bio321/..%5Cimage%5Chemispher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24546" y="4917973"/>
            <a:ext cx="2194560" cy="1872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Oval 30"/>
          <p:cNvSpPr/>
          <p:nvPr/>
        </p:nvSpPr>
        <p:spPr>
          <a:xfrm rot="20187560">
            <a:off x="3708977" y="2322910"/>
            <a:ext cx="1167575" cy="187487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713019" y="2801502"/>
            <a:ext cx="906088" cy="707886"/>
          </a:xfrm>
          <a:prstGeom prst="rect">
            <a:avLst/>
          </a:prstGeom>
          <a:noFill/>
        </p:spPr>
        <p:txBody>
          <a:bodyPr wrap="square" rtlCol="0">
            <a:spAutoFit/>
          </a:bodyPr>
          <a:lstStyle/>
          <a:p>
            <a:pPr algn="ctr"/>
            <a:r>
              <a:rPr lang="en-US" sz="1000" dirty="0" smtClean="0"/>
              <a:t>Bed nucleus of the stria terminalis</a:t>
            </a:r>
            <a:endParaRPr lang="en-US" sz="1000" dirty="0"/>
          </a:p>
        </p:txBody>
      </p:sp>
      <p:cxnSp>
        <p:nvCxnSpPr>
          <p:cNvPr id="35" name="Straight Arrow Connector 34"/>
          <p:cNvCxnSpPr/>
          <p:nvPr/>
        </p:nvCxnSpPr>
        <p:spPr>
          <a:xfrm flipH="1">
            <a:off x="4070184" y="2119741"/>
            <a:ext cx="650086" cy="59792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95800" y="2801502"/>
            <a:ext cx="541089" cy="69016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50644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519056" y="304801"/>
            <a:ext cx="4481944" cy="2895600"/>
          </a:xfrm>
        </p:spPr>
        <p:txBody>
          <a:bodyPr>
            <a:noAutofit/>
          </a:bodyPr>
          <a:lstStyle/>
          <a:p>
            <a:pPr algn="ctr" eaLnBrk="1" fontAlgn="auto" hangingPunct="1">
              <a:spcAft>
                <a:spcPts val="0"/>
              </a:spcAft>
              <a:defRPr/>
            </a:pPr>
            <a:r>
              <a:rPr lang="en-US" dirty="0" smtClean="0">
                <a:solidFill>
                  <a:schemeClr val="accent1">
                    <a:lumMod val="50000"/>
                  </a:schemeClr>
                </a:solidFill>
                <a:cs typeface="Trebuchet MS" pitchFamily="34" charset="0"/>
              </a:rPr>
              <a:t>Focal Components of Anxiety from </a:t>
            </a:r>
            <a:r>
              <a:rPr lang="en-US" dirty="0" smtClean="0">
                <a:solidFill>
                  <a:schemeClr val="accent1">
                    <a:lumMod val="50000"/>
                  </a:schemeClr>
                </a:solidFill>
                <a:cs typeface="Trebuchet MS" pitchFamily="34" charset="0"/>
              </a:rPr>
              <a:t>A Psychiatric </a:t>
            </a:r>
            <a:r>
              <a:rPr lang="en-US" dirty="0" smtClean="0">
                <a:solidFill>
                  <a:schemeClr val="accent1">
                    <a:lumMod val="50000"/>
                  </a:schemeClr>
                </a:solidFill>
                <a:cs typeface="Trebuchet MS" pitchFamily="34" charset="0"/>
              </a:rPr>
              <a:t>Perspective</a:t>
            </a:r>
          </a:p>
        </p:txBody>
      </p:sp>
      <p:sp>
        <p:nvSpPr>
          <p:cNvPr id="11267" name="Content Placeholder 5"/>
          <p:cNvSpPr>
            <a:spLocks noGrp="1"/>
          </p:cNvSpPr>
          <p:nvPr>
            <p:ph sz="quarter" idx="4294967295"/>
          </p:nvPr>
        </p:nvSpPr>
        <p:spPr>
          <a:xfrm>
            <a:off x="425740" y="262518"/>
            <a:ext cx="2857787" cy="3390900"/>
          </a:xfrm>
          <a:prstGeom prst="rect">
            <a:avLst/>
          </a:prstGeom>
          <a:solidFill>
            <a:schemeClr val="accent3">
              <a:lumMod val="20000"/>
              <a:lumOff val="80000"/>
            </a:schemeClr>
          </a:solidFill>
        </p:spPr>
        <p:txBody>
          <a:bodyPr rtlCol="0">
            <a:normAutofit lnSpcReduction="10000"/>
          </a:bodyPr>
          <a:lstStyle/>
          <a:p>
            <a:pPr eaLnBrk="1" fontAlgn="auto" hangingPunct="1">
              <a:spcAft>
                <a:spcPts val="0"/>
              </a:spcAft>
              <a:buClr>
                <a:schemeClr val="tx1">
                  <a:lumMod val="50000"/>
                  <a:lumOff val="50000"/>
                </a:schemeClr>
              </a:buClr>
              <a:defRPr/>
            </a:pPr>
            <a:r>
              <a:rPr lang="en-US" sz="2000" b="1" dirty="0" smtClean="0">
                <a:solidFill>
                  <a:schemeClr val="tx1">
                    <a:lumMod val="85000"/>
                  </a:schemeClr>
                </a:solidFill>
              </a:rPr>
              <a:t>Core Affective (phasic): </a:t>
            </a:r>
            <a:r>
              <a:rPr lang="en-US" sz="2000" dirty="0" smtClean="0">
                <a:solidFill>
                  <a:schemeClr val="tx1">
                    <a:lumMod val="85000"/>
                  </a:schemeClr>
                </a:solidFill>
              </a:rPr>
              <a:t>Fear/Anxiety/ Panic</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Irritability</a:t>
            </a:r>
          </a:p>
          <a:p>
            <a:pPr eaLnBrk="1" fontAlgn="auto" hangingPunct="1">
              <a:spcAft>
                <a:spcPts val="0"/>
              </a:spcAft>
              <a:buClr>
                <a:schemeClr val="tx1">
                  <a:lumMod val="50000"/>
                  <a:lumOff val="50000"/>
                </a:schemeClr>
              </a:buClr>
              <a:defRPr/>
            </a:pPr>
            <a:r>
              <a:rPr lang="en-US" sz="2000" b="1" dirty="0" smtClean="0">
                <a:solidFill>
                  <a:schemeClr val="tx1">
                    <a:lumMod val="85000"/>
                  </a:schemeClr>
                </a:solidFill>
              </a:rPr>
              <a:t>Core Cognitive (tonic): </a:t>
            </a:r>
            <a:r>
              <a:rPr lang="en-US" sz="2000" dirty="0" smtClean="0">
                <a:solidFill>
                  <a:schemeClr val="tx1">
                    <a:lumMod val="85000"/>
                  </a:schemeClr>
                </a:solidFill>
              </a:rPr>
              <a:t>Worry/rumination</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Concentration </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Obsessions and compulsions</a:t>
            </a:r>
          </a:p>
        </p:txBody>
      </p:sp>
      <p:sp>
        <p:nvSpPr>
          <p:cNvPr id="11268" name="Content Placeholder 6"/>
          <p:cNvSpPr>
            <a:spLocks noGrp="1"/>
          </p:cNvSpPr>
          <p:nvPr>
            <p:ph sz="quarter" idx="4294967295"/>
          </p:nvPr>
        </p:nvSpPr>
        <p:spPr>
          <a:xfrm>
            <a:off x="449263" y="3678238"/>
            <a:ext cx="2867025" cy="3021012"/>
          </a:xfrm>
          <a:prstGeom prst="rect">
            <a:avLst/>
          </a:prstGeom>
          <a:solidFill>
            <a:schemeClr val="accent4">
              <a:lumMod val="20000"/>
              <a:lumOff val="80000"/>
            </a:schemeClr>
          </a:solidFill>
        </p:spPr>
        <p:txBody>
          <a:bodyPr rtlCol="0">
            <a:normAutofit fontScale="92500" lnSpcReduction="10000"/>
          </a:bodyPr>
          <a:lstStyle/>
          <a:p>
            <a:pPr eaLnBrk="1" fontAlgn="auto" hangingPunct="1">
              <a:spcAft>
                <a:spcPts val="0"/>
              </a:spcAft>
              <a:buClr>
                <a:schemeClr val="tx1">
                  <a:lumMod val="50000"/>
                  <a:lumOff val="50000"/>
                </a:schemeClr>
              </a:buClr>
              <a:defRPr/>
            </a:pPr>
            <a:endParaRPr lang="en-US" sz="2000" dirty="0" smtClean="0">
              <a:solidFill>
                <a:schemeClr val="tx1">
                  <a:lumMod val="85000"/>
                </a:schemeClr>
              </a:solidFill>
            </a:endParaRPr>
          </a:p>
          <a:p>
            <a:pPr eaLnBrk="1" fontAlgn="auto" hangingPunct="1">
              <a:spcAft>
                <a:spcPts val="0"/>
              </a:spcAft>
              <a:buClr>
                <a:schemeClr val="tx1">
                  <a:lumMod val="50000"/>
                  <a:lumOff val="50000"/>
                </a:schemeClr>
              </a:buClr>
              <a:defRPr/>
            </a:pPr>
            <a:r>
              <a:rPr lang="en-US" sz="2000" b="1" dirty="0" smtClean="0">
                <a:solidFill>
                  <a:schemeClr val="tx1">
                    <a:lumMod val="85000"/>
                  </a:schemeClr>
                </a:solidFill>
              </a:rPr>
              <a:t>Secondary Somatic</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Fatigue</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Sleep disturbances</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Muscle tension</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Arousal </a:t>
            </a:r>
          </a:p>
          <a:p>
            <a:pPr eaLnBrk="1" fontAlgn="auto" hangingPunct="1">
              <a:spcAft>
                <a:spcPts val="0"/>
              </a:spcAft>
              <a:buClr>
                <a:schemeClr val="tx1">
                  <a:lumMod val="50000"/>
                  <a:lumOff val="50000"/>
                </a:schemeClr>
              </a:buClr>
              <a:defRPr/>
            </a:pPr>
            <a:r>
              <a:rPr lang="en-US" sz="2000" b="1" dirty="0" smtClean="0">
                <a:solidFill>
                  <a:schemeClr val="tx1">
                    <a:lumMod val="85000"/>
                  </a:schemeClr>
                </a:solidFill>
              </a:rPr>
              <a:t>Secondary Behavioral</a:t>
            </a:r>
          </a:p>
          <a:p>
            <a:pPr marL="411480" lvl="1" indent="-182880" eaLnBrk="1" fontAlgn="auto" hangingPunct="1">
              <a:spcAft>
                <a:spcPts val="0"/>
              </a:spcAft>
              <a:buClr>
                <a:schemeClr val="tx1">
                  <a:lumMod val="50000"/>
                  <a:lumOff val="50000"/>
                </a:schemeClr>
              </a:buClr>
              <a:defRPr/>
            </a:pPr>
            <a:r>
              <a:rPr lang="en-US" sz="2000" dirty="0" smtClean="0">
                <a:solidFill>
                  <a:schemeClr val="tx1">
                    <a:lumMod val="85000"/>
                  </a:schemeClr>
                </a:solidFill>
              </a:rPr>
              <a:t>Avoidance</a:t>
            </a:r>
          </a:p>
          <a:p>
            <a:pPr eaLnBrk="1" fontAlgn="auto" hangingPunct="1">
              <a:spcAft>
                <a:spcPts val="0"/>
              </a:spcAft>
              <a:buClr>
                <a:schemeClr val="tx1">
                  <a:lumMod val="50000"/>
                  <a:lumOff val="50000"/>
                </a:schemeClr>
              </a:buClr>
              <a:defRPr/>
            </a:pPr>
            <a:endParaRPr lang="en-US" sz="2000" dirty="0" smtClean="0">
              <a:solidFill>
                <a:schemeClr val="tx1">
                  <a:lumMod val="85000"/>
                </a:schemeClr>
              </a:solidFill>
            </a:endParaRPr>
          </a:p>
        </p:txBody>
      </p:sp>
      <p:sp>
        <p:nvSpPr>
          <p:cNvPr id="12293" name="TextBox 7"/>
          <p:cNvSpPr txBox="1">
            <a:spLocks noChangeArrowheads="1"/>
          </p:cNvSpPr>
          <p:nvPr/>
        </p:nvSpPr>
        <p:spPr bwMode="auto">
          <a:xfrm>
            <a:off x="3962400" y="3505200"/>
            <a:ext cx="3743325" cy="1477962"/>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altLang="en-US" dirty="0">
                <a:solidFill>
                  <a:srgbClr val="FFFF00"/>
                </a:solidFill>
              </a:rPr>
              <a:t>Many of these pieces are present in all the anxiety disorders, as well as other disorders with anxious features</a:t>
            </a:r>
          </a:p>
        </p:txBody>
      </p:sp>
      <p:sp>
        <p:nvSpPr>
          <p:cNvPr id="2" name="Footer Placeholder 1"/>
          <p:cNvSpPr>
            <a:spLocks noGrp="1"/>
          </p:cNvSpPr>
          <p:nvPr>
            <p:ph type="ftr" sz="quarter" idx="11"/>
          </p:nvPr>
        </p:nvSpPr>
        <p:spPr>
          <a:xfrm>
            <a:off x="4405745" y="6492875"/>
            <a:ext cx="4184073" cy="365125"/>
          </a:xfrm>
        </p:spPr>
        <p:txBody>
          <a:bodyPr/>
          <a:lstStyle/>
          <a:p>
            <a:pPr algn="l">
              <a:defRPr/>
            </a:pPr>
            <a:r>
              <a:rPr lang="en-US" smtClean="0">
                <a:solidFill>
                  <a:schemeClr val="accent3">
                    <a:lumMod val="75000"/>
                  </a:schemeClr>
                </a:solidFill>
              </a:rPr>
              <a:t>Novel text copyright S. E. Ball &amp; L.H. Ball, All Rights Reserved</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Novel text copyright S. E. Ball &amp; L.H. Ball, All Rights Reserved</a:t>
            </a:r>
            <a:endParaRPr lang="en-US"/>
          </a:p>
        </p:txBody>
      </p:sp>
      <p:pic>
        <p:nvPicPr>
          <p:cNvPr id="2050" name="Picture 2" descr="http://northofneutral.files.wordpress.com/2009/11/amygdala-hija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67039"/>
            <a:ext cx="7410450" cy="5695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6326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p:nvPr>
        </p:nvSpPr>
        <p:spPr>
          <a:xfrm>
            <a:off x="3013492" y="5624514"/>
            <a:ext cx="5139908" cy="936696"/>
          </a:xfrm>
          <a:solidFill>
            <a:schemeClr val="accent3">
              <a:lumMod val="20000"/>
              <a:lumOff val="80000"/>
            </a:schemeClr>
          </a:solidFill>
          <a:ln>
            <a:solidFill>
              <a:schemeClr val="accent3"/>
            </a:solidFill>
          </a:ln>
        </p:spPr>
        <p:txBody>
          <a:bodyPr>
            <a:noAutofit/>
          </a:bodyPr>
          <a:lstStyle/>
          <a:p>
            <a:pPr eaLnBrk="1" fontAlgn="auto" hangingPunct="1">
              <a:spcAft>
                <a:spcPts val="0"/>
              </a:spcAft>
              <a:defRPr/>
            </a:pPr>
            <a:r>
              <a:rPr lang="en-US" sz="2400" dirty="0" smtClean="0">
                <a:solidFill>
                  <a:schemeClr val="bg2">
                    <a:lumMod val="50000"/>
                  </a:schemeClr>
                </a:solidFill>
                <a:cs typeface="Trebuchet MS" pitchFamily="34" charset="0"/>
              </a:rPr>
              <a:t>Medications for the Treatment of Anxiety and Fear</a:t>
            </a:r>
          </a:p>
        </p:txBody>
      </p:sp>
      <p:sp>
        <p:nvSpPr>
          <p:cNvPr id="15364" name="Rectangle 3"/>
          <p:cNvSpPr>
            <a:spLocks noGrp="1"/>
          </p:cNvSpPr>
          <p:nvPr>
            <p:ph idx="1"/>
          </p:nvPr>
        </p:nvSpPr>
        <p:spPr>
          <a:xfrm>
            <a:off x="1" y="0"/>
            <a:ext cx="4641272" cy="4983163"/>
          </a:xfrm>
          <a:solidFill>
            <a:schemeClr val="accent4">
              <a:lumMod val="20000"/>
              <a:lumOff val="80000"/>
            </a:schemeClr>
          </a:solidFill>
        </p:spPr>
        <p:txBody>
          <a:bodyPr rtlCol="0">
            <a:normAutofit/>
          </a:bodyPr>
          <a:lstStyle/>
          <a:p>
            <a:pPr marL="182880" indent="-182880" eaLnBrk="1" fontAlgn="auto" hangingPunct="1">
              <a:lnSpc>
                <a:spcPct val="90000"/>
              </a:lnSpc>
              <a:spcAft>
                <a:spcPts val="0"/>
              </a:spcAft>
              <a:buClr>
                <a:schemeClr val="tx1">
                  <a:lumMod val="50000"/>
                  <a:lumOff val="50000"/>
                </a:schemeClr>
              </a:buClr>
              <a:defRPr/>
            </a:pPr>
            <a:endParaRPr lang="en-US" sz="2200" dirty="0" smtClean="0">
              <a:solidFill>
                <a:schemeClr val="tx1">
                  <a:lumMod val="85000"/>
                </a:schemeClr>
              </a:solidFill>
            </a:endParaRPr>
          </a:p>
          <a:p>
            <a:pPr marL="182880" indent="-182880" eaLnBrk="1" fontAlgn="auto" hangingPunct="1">
              <a:lnSpc>
                <a:spcPct val="90000"/>
              </a:lnSpc>
              <a:spcAft>
                <a:spcPts val="0"/>
              </a:spcAft>
              <a:buClr>
                <a:schemeClr val="tx1">
                  <a:lumMod val="50000"/>
                  <a:lumOff val="50000"/>
                </a:schemeClr>
              </a:buClr>
              <a:defRPr/>
            </a:pPr>
            <a:r>
              <a:rPr lang="en-US" sz="2200" dirty="0" smtClean="0">
                <a:solidFill>
                  <a:schemeClr val="tx1">
                    <a:lumMod val="85000"/>
                  </a:schemeClr>
                </a:solidFill>
              </a:rPr>
              <a:t>Anxiety </a:t>
            </a:r>
            <a:r>
              <a:rPr lang="en-US" sz="2200" dirty="0" smtClean="0">
                <a:solidFill>
                  <a:schemeClr val="tx1">
                    <a:lumMod val="85000"/>
                  </a:schemeClr>
                </a:solidFill>
              </a:rPr>
              <a:t>is mediated by a number of brain structures, and it can be interrupted by different medications.</a:t>
            </a:r>
          </a:p>
          <a:p>
            <a:pPr marL="182880" indent="-182880" eaLnBrk="1" fontAlgn="auto" hangingPunct="1">
              <a:lnSpc>
                <a:spcPct val="90000"/>
              </a:lnSpc>
              <a:spcAft>
                <a:spcPts val="0"/>
              </a:spcAft>
              <a:buClr>
                <a:schemeClr val="tx1">
                  <a:lumMod val="50000"/>
                  <a:lumOff val="50000"/>
                </a:schemeClr>
              </a:buClr>
              <a:defRPr/>
            </a:pPr>
            <a:r>
              <a:rPr lang="en-US" sz="2200" dirty="0" smtClean="0">
                <a:solidFill>
                  <a:schemeClr val="tx1">
                    <a:lumMod val="85000"/>
                  </a:schemeClr>
                </a:solidFill>
              </a:rPr>
              <a:t>The </a:t>
            </a:r>
            <a:r>
              <a:rPr lang="en-US" sz="2200" u="sng" dirty="0" smtClean="0">
                <a:solidFill>
                  <a:schemeClr val="tx1">
                    <a:lumMod val="85000"/>
                  </a:schemeClr>
                </a:solidFill>
              </a:rPr>
              <a:t>amygdala is a central controlling structure</a:t>
            </a:r>
            <a:r>
              <a:rPr lang="en-US" sz="2200" dirty="0" smtClean="0">
                <a:solidFill>
                  <a:schemeClr val="tx1">
                    <a:lumMod val="85000"/>
                  </a:schemeClr>
                </a:solidFill>
              </a:rPr>
              <a:t>, which sends axons to structures controlling the phenomenological experience of fear (anterior cingulate and orbitofrontal cortex), motor avoidance (periaqueductal gray), endocrine and emotional reflexes (hypothalamus), and respiration (</a:t>
            </a:r>
            <a:r>
              <a:rPr lang="en-US" sz="2200" dirty="0" err="1" smtClean="0">
                <a:solidFill>
                  <a:schemeClr val="tx1">
                    <a:lumMod val="85000"/>
                  </a:schemeClr>
                </a:solidFill>
              </a:rPr>
              <a:t>parabrachial</a:t>
            </a:r>
            <a:r>
              <a:rPr lang="en-US" sz="2200" dirty="0" smtClean="0">
                <a:solidFill>
                  <a:schemeClr val="tx1">
                    <a:lumMod val="85000"/>
                  </a:schemeClr>
                </a:solidFill>
              </a:rPr>
              <a:t> nuclei). </a:t>
            </a:r>
          </a:p>
          <a:p>
            <a:pPr marL="182880" indent="-182880" eaLnBrk="1" fontAlgn="auto" hangingPunct="1">
              <a:lnSpc>
                <a:spcPct val="90000"/>
              </a:lnSpc>
              <a:spcAft>
                <a:spcPts val="0"/>
              </a:spcAft>
              <a:buClr>
                <a:schemeClr val="tx1">
                  <a:lumMod val="50000"/>
                  <a:lumOff val="50000"/>
                </a:schemeClr>
              </a:buClr>
              <a:defRPr/>
            </a:pPr>
            <a:endParaRPr lang="en-US" sz="2200" dirty="0" smtClean="0">
              <a:solidFill>
                <a:schemeClr val="tx1">
                  <a:lumMod val="85000"/>
                </a:schemeClr>
              </a:solidFill>
            </a:endParaRPr>
          </a:p>
        </p:txBody>
      </p:sp>
      <p:sp>
        <p:nvSpPr>
          <p:cNvPr id="95234" name="Footer Placeholder 4"/>
          <p:cNvSpPr>
            <a:spLocks noGrp="1"/>
          </p:cNvSpPr>
          <p:nvPr>
            <p:ph type="ftr" sz="quarter" idx="11"/>
          </p:nvPr>
        </p:nvSpPr>
        <p:spPr bwMode="auto">
          <a:xfrm>
            <a:off x="5197475" y="6650182"/>
            <a:ext cx="3681413" cy="207818"/>
          </a:xfrm>
          <a:ln>
            <a:miter lim="800000"/>
            <a:headEnd/>
            <a:tailEnd/>
          </a:ln>
        </p:spPr>
        <p:txBody>
          <a:bodyPr/>
          <a:lstStyle/>
          <a:p>
            <a:pPr>
              <a:defRPr/>
            </a:pPr>
            <a:r>
              <a:rPr lang="en-US" smtClean="0">
                <a:solidFill>
                  <a:schemeClr val="tx1"/>
                </a:solidFill>
              </a:rPr>
              <a:t>Novel text copyright S. E. Ball &amp; L.H. Ball, All Rights Reserved</a:t>
            </a:r>
            <a:endParaRPr lang="en-US" dirty="0" smtClean="0"/>
          </a:p>
        </p:txBody>
      </p:sp>
      <p:pic>
        <p:nvPicPr>
          <p:cNvPr id="20485" name="Picture 5" descr="amygdala-woman-no-fe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2552700"/>
            <a:ext cx="28194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ext Box 6"/>
          <p:cNvSpPr txBox="1">
            <a:spLocks noChangeArrowheads="1"/>
          </p:cNvSpPr>
          <p:nvPr/>
        </p:nvSpPr>
        <p:spPr bwMode="auto">
          <a:xfrm>
            <a:off x="5410200" y="1295400"/>
            <a:ext cx="3170238" cy="366713"/>
          </a:xfrm>
          <a:prstGeom prst="rect">
            <a:avLst/>
          </a:prstGeom>
          <a:solidFill>
            <a:srgbClr val="C943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n-US" altLang="en-US" dirty="0">
                <a:solidFill>
                  <a:srgbClr val="EDF21A"/>
                </a:solidFill>
              </a:rPr>
              <a:t>Anterior cingulate </a:t>
            </a:r>
            <a:r>
              <a:rPr lang="en-US" altLang="en-US" dirty="0" err="1">
                <a:solidFill>
                  <a:srgbClr val="EDF21A"/>
                </a:solidFill>
              </a:rPr>
              <a:t>gyrus</a:t>
            </a:r>
            <a:endParaRPr lang="en-US" altLang="en-US" dirty="0">
              <a:solidFill>
                <a:srgbClr val="EDF21A"/>
              </a:solidFill>
            </a:endParaRPr>
          </a:p>
        </p:txBody>
      </p:sp>
      <p:sp>
        <p:nvSpPr>
          <p:cNvPr id="20487" name="Text Box 7"/>
          <p:cNvSpPr txBox="1">
            <a:spLocks noChangeArrowheads="1"/>
          </p:cNvSpPr>
          <p:nvPr/>
        </p:nvSpPr>
        <p:spPr bwMode="auto">
          <a:xfrm>
            <a:off x="5791200" y="5257800"/>
            <a:ext cx="2789238" cy="366713"/>
          </a:xfrm>
          <a:prstGeom prst="rect">
            <a:avLst/>
          </a:prstGeom>
          <a:solidFill>
            <a:srgbClr val="C943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pPr>
            <a:r>
              <a:rPr lang="en-US" altLang="en-US">
                <a:solidFill>
                  <a:srgbClr val="EDF21A"/>
                </a:solidFill>
              </a:rPr>
              <a:t>Orbitofrontal cortex</a:t>
            </a:r>
          </a:p>
        </p:txBody>
      </p:sp>
      <p:sp>
        <p:nvSpPr>
          <p:cNvPr id="20488" name="Line 8"/>
          <p:cNvSpPr>
            <a:spLocks noChangeShapeType="1"/>
          </p:cNvSpPr>
          <p:nvPr/>
        </p:nvSpPr>
        <p:spPr bwMode="auto">
          <a:xfrm flipH="1">
            <a:off x="6096000" y="1752600"/>
            <a:ext cx="2286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489" name="Line 9"/>
          <p:cNvSpPr>
            <a:spLocks noChangeShapeType="1"/>
          </p:cNvSpPr>
          <p:nvPr/>
        </p:nvSpPr>
        <p:spPr bwMode="auto">
          <a:xfrm flipV="1">
            <a:off x="6134100" y="4068763"/>
            <a:ext cx="0" cy="11890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20490" name="Picture 11" descr="http://www.neilslade.com/gifs/brain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024438"/>
            <a:ext cx="2743200" cy="183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1" name="Picture 13" descr="http://www.drjack.co.uk/wp-content/uploads/2010/12/AmygdalaNucle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73963" y="1719263"/>
            <a:ext cx="1006475"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1143000"/>
          </a:xfrm>
        </p:spPr>
        <p:txBody>
          <a:bodyPr>
            <a:normAutofit/>
          </a:bodyPr>
          <a:lstStyle/>
          <a:p>
            <a:pPr algn="ctr"/>
            <a:r>
              <a:rPr lang="en-US" sz="2800" dirty="0" smtClean="0"/>
              <a:t>Controlling Anxiety Pharmacologically: Brain Structures &amp; Meds</a:t>
            </a:r>
            <a:endParaRPr lang="en-US" sz="2800" dirty="0"/>
          </a:p>
        </p:txBody>
      </p:sp>
      <p:sp>
        <p:nvSpPr>
          <p:cNvPr id="3" name="Content Placeholder 2"/>
          <p:cNvSpPr>
            <a:spLocks noGrp="1"/>
          </p:cNvSpPr>
          <p:nvPr>
            <p:ph idx="1"/>
          </p:nvPr>
        </p:nvSpPr>
        <p:spPr>
          <a:xfrm>
            <a:off x="228600" y="1609416"/>
            <a:ext cx="7772400" cy="4846320"/>
          </a:xfrm>
        </p:spPr>
        <p:txBody>
          <a:bodyPr/>
          <a:lstStyle/>
          <a:p>
            <a:pPr marL="182880" indent="-182880">
              <a:buClr>
                <a:schemeClr val="tx1">
                  <a:lumMod val="50000"/>
                  <a:lumOff val="50000"/>
                </a:schemeClr>
              </a:buClr>
              <a:defRPr/>
            </a:pPr>
            <a:r>
              <a:rPr lang="en-US" sz="2800" dirty="0" smtClean="0">
                <a:solidFill>
                  <a:schemeClr val="tx1">
                    <a:lumMod val="85000"/>
                  </a:schemeClr>
                </a:solidFill>
              </a:rPr>
              <a:t>Benzodiazepine-sensitive GABA-A receptors</a:t>
            </a:r>
          </a:p>
          <a:p>
            <a:pPr marL="411480" lvl="1" indent="-182880">
              <a:buClr>
                <a:schemeClr val="tx1">
                  <a:lumMod val="50000"/>
                  <a:lumOff val="50000"/>
                </a:schemeClr>
              </a:buClr>
              <a:defRPr/>
            </a:pPr>
            <a:r>
              <a:rPr lang="en-US" dirty="0" smtClean="0">
                <a:solidFill>
                  <a:schemeClr val="tx1">
                    <a:lumMod val="85000"/>
                  </a:schemeClr>
                </a:solidFill>
              </a:rPr>
              <a:t>Benzodiazepines </a:t>
            </a:r>
            <a:r>
              <a:rPr lang="en-US" dirty="0" smtClean="0">
                <a:solidFill>
                  <a:schemeClr val="tx1">
                    <a:lumMod val="85000"/>
                  </a:schemeClr>
                </a:solidFill>
              </a:rPr>
              <a:t>as a class of drugs [are </a:t>
            </a:r>
            <a:r>
              <a:rPr lang="en-US" dirty="0" smtClean="0">
                <a:solidFill>
                  <a:schemeClr val="tx1">
                    <a:lumMod val="85000"/>
                  </a:schemeClr>
                </a:solidFill>
              </a:rPr>
              <a:t>positive </a:t>
            </a:r>
            <a:r>
              <a:rPr lang="en-US" dirty="0" err="1" smtClean="0">
                <a:solidFill>
                  <a:schemeClr val="tx1">
                    <a:lumMod val="85000"/>
                  </a:schemeClr>
                </a:solidFill>
              </a:rPr>
              <a:t>allosteric</a:t>
            </a:r>
            <a:r>
              <a:rPr lang="en-US" dirty="0" smtClean="0">
                <a:solidFill>
                  <a:schemeClr val="tx1">
                    <a:lumMod val="85000"/>
                  </a:schemeClr>
                </a:solidFill>
              </a:rPr>
              <a:t> modulators, and in that role </a:t>
            </a:r>
            <a:r>
              <a:rPr lang="en-US" dirty="0" smtClean="0">
                <a:solidFill>
                  <a:schemeClr val="tx1">
                    <a:lumMod val="85000"/>
                  </a:schemeClr>
                </a:solidFill>
              </a:rPr>
              <a:t>they] </a:t>
            </a:r>
            <a:r>
              <a:rPr lang="en-US" dirty="0" smtClean="0">
                <a:solidFill>
                  <a:schemeClr val="tx1">
                    <a:lumMod val="85000"/>
                  </a:schemeClr>
                </a:solidFill>
              </a:rPr>
              <a:t>enhance the opening of </a:t>
            </a:r>
            <a:r>
              <a:rPr lang="en-US" dirty="0" err="1" smtClean="0">
                <a:solidFill>
                  <a:schemeClr val="tx1">
                    <a:lumMod val="85000"/>
                  </a:schemeClr>
                </a:solidFill>
              </a:rPr>
              <a:t>ligand</a:t>
            </a:r>
            <a:r>
              <a:rPr lang="en-US" dirty="0" smtClean="0">
                <a:solidFill>
                  <a:schemeClr val="tx1">
                    <a:lumMod val="85000"/>
                  </a:schemeClr>
                </a:solidFill>
              </a:rPr>
              <a:t>-gated (and inhibitory) </a:t>
            </a:r>
            <a:r>
              <a:rPr lang="en-US" dirty="0" smtClean="0">
                <a:solidFill>
                  <a:schemeClr val="tx1">
                    <a:lumMod val="85000"/>
                  </a:schemeClr>
                </a:solidFill>
              </a:rPr>
              <a:t>chloride channels, inhibiting anxiety</a:t>
            </a:r>
          </a:p>
          <a:p>
            <a:pPr marL="164592" indent="-182880">
              <a:buClr>
                <a:schemeClr val="tx1">
                  <a:lumMod val="50000"/>
                  <a:lumOff val="50000"/>
                </a:schemeClr>
              </a:buClr>
              <a:defRPr/>
            </a:pPr>
            <a:r>
              <a:rPr lang="en-US" sz="2400" dirty="0" smtClean="0">
                <a:solidFill>
                  <a:schemeClr val="tx1">
                    <a:lumMod val="85000"/>
                  </a:schemeClr>
                </a:solidFill>
              </a:rPr>
              <a:t>When inhibited, 5HT</a:t>
            </a:r>
            <a:r>
              <a:rPr lang="en-US" sz="2400" baseline="-25000" dirty="0" smtClean="0">
                <a:solidFill>
                  <a:schemeClr val="tx1">
                    <a:lumMod val="85000"/>
                  </a:schemeClr>
                </a:solidFill>
              </a:rPr>
              <a:t>1A</a:t>
            </a:r>
            <a:r>
              <a:rPr lang="en-US" sz="2400" dirty="0" smtClean="0">
                <a:solidFill>
                  <a:schemeClr val="tx1">
                    <a:lumMod val="85000"/>
                  </a:schemeClr>
                </a:solidFill>
              </a:rPr>
              <a:t> receptors in the </a:t>
            </a:r>
            <a:r>
              <a:rPr lang="en-US" sz="2400" dirty="0" err="1" smtClean="0">
                <a:solidFill>
                  <a:schemeClr val="tx1">
                    <a:lumMod val="85000"/>
                  </a:schemeClr>
                </a:solidFill>
              </a:rPr>
              <a:t>amygdaloid</a:t>
            </a:r>
            <a:r>
              <a:rPr lang="en-US" sz="2400" dirty="0" smtClean="0">
                <a:solidFill>
                  <a:schemeClr val="tx1">
                    <a:lumMod val="85000"/>
                  </a:schemeClr>
                </a:solidFill>
              </a:rPr>
              <a:t> complex reduce firing in their neurons and thus inhibit </a:t>
            </a:r>
            <a:r>
              <a:rPr lang="en-US" sz="2400" dirty="0" smtClean="0">
                <a:solidFill>
                  <a:schemeClr val="tx1">
                    <a:lumMod val="85000"/>
                  </a:schemeClr>
                </a:solidFill>
              </a:rPr>
              <a:t>anxiety (inhibiting the inhibitors).</a:t>
            </a:r>
          </a:p>
          <a:p>
            <a:pPr marL="164592" indent="-182880">
              <a:buClr>
                <a:schemeClr val="tx1">
                  <a:lumMod val="50000"/>
                  <a:lumOff val="50000"/>
                </a:schemeClr>
              </a:buClr>
              <a:defRPr/>
            </a:pPr>
            <a:r>
              <a:rPr lang="en-US" altLang="en-US" sz="2400" dirty="0" err="1" smtClean="0"/>
              <a:t>Noradrenaline</a:t>
            </a:r>
            <a:r>
              <a:rPr lang="en-US" altLang="en-US" sz="2400" dirty="0" smtClean="0"/>
              <a:t> also activates </a:t>
            </a:r>
            <a:r>
              <a:rPr lang="en-US" altLang="en-US" sz="2400" dirty="0" err="1" smtClean="0"/>
              <a:t>amgydaloid</a:t>
            </a:r>
            <a:r>
              <a:rPr lang="en-US" altLang="en-US" sz="2400" dirty="0" smtClean="0"/>
              <a:t> fear structures and the other brain structures that it innervates in anxiety/fear. Logically then, NE antagonists should help to curb fear</a:t>
            </a:r>
            <a:endParaRPr lang="en-US" sz="2400" dirty="0" smtClean="0">
              <a:solidFill>
                <a:schemeClr val="tx1">
                  <a:lumMod val="85000"/>
                </a:schemeClr>
              </a:solidFill>
            </a:endParaRPr>
          </a:p>
          <a:p>
            <a:pPr marL="164592" indent="-182880">
              <a:buClr>
                <a:schemeClr val="tx1">
                  <a:lumMod val="50000"/>
                  <a:lumOff val="50000"/>
                </a:schemeClr>
              </a:buClr>
              <a:defRPr/>
            </a:pPr>
            <a:endParaRPr lang="en-US" dirty="0"/>
          </a:p>
        </p:txBody>
      </p:sp>
      <p:sp>
        <p:nvSpPr>
          <p:cNvPr id="4" name="Footer Placeholder 3"/>
          <p:cNvSpPr>
            <a:spLocks noGrp="1"/>
          </p:cNvSpPr>
          <p:nvPr>
            <p:ph type="ftr" sz="quarter" idx="11"/>
          </p:nvPr>
        </p:nvSpPr>
        <p:spPr/>
        <p:txBody>
          <a:bodyPr/>
          <a:lstStyle/>
          <a:p>
            <a:r>
              <a:rPr lang="en-US" smtClean="0"/>
              <a:t>Novel text copyright S. E. Ball &amp; L.H. Ball, All Rights Reserved</a:t>
            </a:r>
            <a:endParaRPr lang="en-US"/>
          </a:p>
        </p:txBody>
      </p:sp>
    </p:spTree>
    <p:extLst>
      <p:ext uri="{BB962C8B-B14F-4D97-AF65-F5344CB8AC3E}">
        <p14:creationId xmlns:p14="http://schemas.microsoft.com/office/powerpoint/2010/main" xmlns="" val="4534068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bwMode="auto">
          <a:xfrm>
            <a:off x="3200400" y="6477000"/>
            <a:ext cx="5640388" cy="254000"/>
          </a:xfrm>
          <a:ln>
            <a:miter lim="800000"/>
            <a:headEnd/>
            <a:tailEnd/>
          </a:ln>
        </p:spPr>
        <p:txBody>
          <a:bodyPr/>
          <a:lstStyle/>
          <a:p>
            <a:pPr algn="l">
              <a:defRPr/>
            </a:pPr>
            <a:r>
              <a:rPr lang="en-US" smtClean="0"/>
              <a:t>Novel text copyright S. E. Ball &amp; L.H. Ball, All Rights Reserved</a:t>
            </a:r>
            <a:endParaRPr lang="en-US" dirty="0" smtClean="0"/>
          </a:p>
        </p:txBody>
      </p:sp>
      <p:sp>
        <p:nvSpPr>
          <p:cNvPr id="17411" name="Rectangle 2"/>
          <p:cNvSpPr>
            <a:spLocks noGrp="1" noChangeArrowheads="1"/>
          </p:cNvSpPr>
          <p:nvPr>
            <p:ph type="title" idx="4294967295"/>
          </p:nvPr>
        </p:nvSpPr>
        <p:spPr>
          <a:xfrm>
            <a:off x="0" y="0"/>
            <a:ext cx="9144000" cy="1011670"/>
          </a:xfrm>
          <a:solidFill>
            <a:schemeClr val="accent3">
              <a:lumMod val="20000"/>
              <a:lumOff val="80000"/>
            </a:schemeClr>
          </a:solidFill>
        </p:spPr>
        <p:txBody>
          <a:bodyPr lIns="92075" tIns="46038" rIns="92075" bIns="46038">
            <a:normAutofit/>
          </a:bodyPr>
          <a:lstStyle/>
          <a:p>
            <a:pPr algn="ctr" eaLnBrk="1" fontAlgn="auto" hangingPunct="1">
              <a:spcAft>
                <a:spcPts val="0"/>
              </a:spcAft>
              <a:defRPr/>
            </a:pPr>
            <a:r>
              <a:rPr lang="en-US" sz="3100" dirty="0" smtClean="0">
                <a:cs typeface="Trebuchet MS" pitchFamily="34" charset="0"/>
              </a:rPr>
              <a:t>Anti-Anxiety Medications (Anxiolytics</a:t>
            </a:r>
            <a:r>
              <a:rPr lang="en-US" dirty="0" smtClean="0">
                <a:cs typeface="Trebuchet MS" pitchFamily="34" charset="0"/>
              </a:rPr>
              <a:t>)</a:t>
            </a:r>
          </a:p>
        </p:txBody>
      </p:sp>
      <p:sp>
        <p:nvSpPr>
          <p:cNvPr id="24580" name="Rectangle 3"/>
          <p:cNvSpPr>
            <a:spLocks noGrp="1" noChangeArrowheads="1"/>
          </p:cNvSpPr>
          <p:nvPr>
            <p:ph type="body" idx="4294967295"/>
          </p:nvPr>
        </p:nvSpPr>
        <p:spPr>
          <a:xfrm>
            <a:off x="180108" y="1219200"/>
            <a:ext cx="8049491" cy="4525963"/>
          </a:xfrm>
          <a:noFill/>
        </p:spPr>
        <p:txBody>
          <a:bodyPr lIns="92075" tIns="46038" rIns="92075" bIns="46038">
            <a:normAutofit lnSpcReduction="10000"/>
          </a:bodyPr>
          <a:lstStyle/>
          <a:p>
            <a:pPr eaLnBrk="1" hangingPunct="1">
              <a:lnSpc>
                <a:spcPct val="90000"/>
              </a:lnSpc>
            </a:pPr>
            <a:r>
              <a:rPr lang="en-US" altLang="en-US" b="1" u="sng" dirty="0" smtClean="0"/>
              <a:t>GABA agonists: Benzodiazepines</a:t>
            </a:r>
          </a:p>
          <a:p>
            <a:pPr eaLnBrk="1" hangingPunct="1">
              <a:lnSpc>
                <a:spcPct val="90000"/>
              </a:lnSpc>
              <a:buFont typeface="Arial" charset="0"/>
              <a:buNone/>
            </a:pPr>
            <a:endParaRPr lang="en-US" altLang="en-US" dirty="0" smtClean="0"/>
          </a:p>
          <a:p>
            <a:pPr lvl="1" eaLnBrk="1" hangingPunct="1">
              <a:lnSpc>
                <a:spcPct val="90000"/>
              </a:lnSpc>
            </a:pPr>
            <a:r>
              <a:rPr lang="en-US" altLang="en-US" sz="2000" dirty="0" smtClean="0"/>
              <a:t>Librium (</a:t>
            </a:r>
            <a:r>
              <a:rPr lang="en-US" altLang="en-US" sz="2000" dirty="0" err="1" smtClean="0"/>
              <a:t>chlordiazepoxide</a:t>
            </a:r>
            <a:r>
              <a:rPr lang="en-US" altLang="en-US" sz="2000" dirty="0" smtClean="0"/>
              <a:t>)</a:t>
            </a:r>
          </a:p>
          <a:p>
            <a:pPr lvl="1" eaLnBrk="1" hangingPunct="1">
              <a:lnSpc>
                <a:spcPct val="90000"/>
              </a:lnSpc>
            </a:pPr>
            <a:endParaRPr lang="en-US" altLang="en-US" sz="2000" dirty="0" smtClean="0"/>
          </a:p>
          <a:p>
            <a:pPr lvl="1" eaLnBrk="1" hangingPunct="1">
              <a:lnSpc>
                <a:spcPct val="90000"/>
              </a:lnSpc>
            </a:pPr>
            <a:r>
              <a:rPr lang="en-US" altLang="en-US" sz="2000" dirty="0" smtClean="0"/>
              <a:t>Valium (diazepam)</a:t>
            </a:r>
          </a:p>
          <a:p>
            <a:pPr lvl="1" eaLnBrk="1" hangingPunct="1">
              <a:lnSpc>
                <a:spcPct val="90000"/>
              </a:lnSpc>
            </a:pPr>
            <a:endParaRPr lang="en-US" altLang="en-US" sz="2000" dirty="0" smtClean="0"/>
          </a:p>
          <a:p>
            <a:pPr lvl="1" eaLnBrk="1" hangingPunct="1">
              <a:lnSpc>
                <a:spcPct val="90000"/>
              </a:lnSpc>
            </a:pPr>
            <a:r>
              <a:rPr lang="en-US" altLang="en-US" sz="2000" dirty="0" smtClean="0"/>
              <a:t>Xanax (alprazolam, a </a:t>
            </a:r>
            <a:r>
              <a:rPr lang="en-US" altLang="en-US" sz="2000" dirty="0" err="1" smtClean="0"/>
              <a:t>triazolobenzodiazepine</a:t>
            </a:r>
            <a:r>
              <a:rPr lang="en-US" altLang="en-US" sz="2000" dirty="0" smtClean="0"/>
              <a:t>)</a:t>
            </a:r>
          </a:p>
          <a:p>
            <a:pPr lvl="1" eaLnBrk="1" hangingPunct="1">
              <a:lnSpc>
                <a:spcPct val="90000"/>
              </a:lnSpc>
            </a:pPr>
            <a:endParaRPr lang="en-US" altLang="en-US" sz="2000" dirty="0" smtClean="0"/>
          </a:p>
          <a:p>
            <a:pPr lvl="1" eaLnBrk="1" hangingPunct="1">
              <a:lnSpc>
                <a:spcPct val="90000"/>
              </a:lnSpc>
            </a:pPr>
            <a:r>
              <a:rPr lang="en-US" altLang="en-US" sz="2000" dirty="0" smtClean="0"/>
              <a:t>Ativan (</a:t>
            </a:r>
            <a:r>
              <a:rPr lang="en-US" altLang="en-US" sz="2000" dirty="0" err="1" smtClean="0"/>
              <a:t>lorazepam</a:t>
            </a:r>
            <a:r>
              <a:rPr lang="en-US" altLang="en-US" sz="2000" dirty="0" smtClean="0"/>
              <a:t>)</a:t>
            </a:r>
          </a:p>
          <a:p>
            <a:pPr lvl="1" eaLnBrk="1" hangingPunct="1">
              <a:lnSpc>
                <a:spcPct val="90000"/>
              </a:lnSpc>
            </a:pPr>
            <a:endParaRPr lang="en-US" altLang="en-US" sz="2000" dirty="0" smtClean="0"/>
          </a:p>
          <a:p>
            <a:pPr lvl="1" eaLnBrk="1" hangingPunct="1">
              <a:lnSpc>
                <a:spcPct val="90000"/>
              </a:lnSpc>
            </a:pPr>
            <a:r>
              <a:rPr lang="en-US" altLang="en-US" sz="2000" dirty="0" err="1" smtClean="0"/>
              <a:t>Tranxene</a:t>
            </a:r>
            <a:r>
              <a:rPr lang="en-US" altLang="en-US" sz="2000" dirty="0" smtClean="0"/>
              <a:t> (</a:t>
            </a:r>
            <a:r>
              <a:rPr lang="en-US" altLang="en-US" sz="2000" dirty="0" err="1" smtClean="0"/>
              <a:t>clorazepate</a:t>
            </a:r>
            <a:r>
              <a:rPr lang="en-US" altLang="en-US" sz="2000" dirty="0" smtClean="0"/>
              <a:t>)</a:t>
            </a:r>
          </a:p>
          <a:p>
            <a:pPr lvl="1" eaLnBrk="1" hangingPunct="1">
              <a:lnSpc>
                <a:spcPct val="90000"/>
              </a:lnSpc>
            </a:pPr>
            <a:endParaRPr lang="en-US" altLang="en-US" sz="2000" dirty="0" smtClean="0"/>
          </a:p>
          <a:p>
            <a:pPr lvl="1" eaLnBrk="1" hangingPunct="1">
              <a:lnSpc>
                <a:spcPct val="90000"/>
              </a:lnSpc>
            </a:pPr>
            <a:r>
              <a:rPr lang="en-US" altLang="en-US" sz="2000" dirty="0" smtClean="0"/>
              <a:t>And more</a:t>
            </a:r>
          </a:p>
        </p:txBody>
      </p:sp>
      <p:pic>
        <p:nvPicPr>
          <p:cNvPr id="24581" name="Picture 6" descr="ANd9GcRulXda7kk7NTSRtOjzKArJ0X62POBIEB6ay2TdFXI7kfzDLJEVgfVmIIk">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5825" y="1752600"/>
            <a:ext cx="10953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8" descr="ANd9GcT1cjTg09QlCTT6aJRBblFoWc2PuzTFF3XqSfHJVoPhH_2fDEVbr2IXdDY">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610225" y="1752600"/>
            <a:ext cx="10953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10" descr="ANd9GcT1vnkoeB8p571bnBIwbg-a0dO4txC_YJ7gty0zRN5O8xXmYRYY6tI460c">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72300" y="1676400"/>
            <a:ext cx="9525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12" descr="ANd9GcQsk_4EaatLFJj0pbZ0zjos084vrF2mrHD2-dKV0dSb4ixLupey2Cxjz1g">
            <a:hlinkClick r:id="rId9"/>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33800" y="2482850"/>
            <a:ext cx="8509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5" name="Picture 14" descr="ANd9GcQeK0PHtWErP5OSK7zp45ffGGPASptUraAW5DAQxs8zNoXo-H8MD6qZmO4">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77150" y="2819400"/>
            <a:ext cx="100965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6" name="Line 15"/>
          <p:cNvSpPr>
            <a:spLocks noChangeShapeType="1"/>
          </p:cNvSpPr>
          <p:nvPr/>
        </p:nvSpPr>
        <p:spPr bwMode="auto">
          <a:xfrm>
            <a:off x="4572000" y="2895600"/>
            <a:ext cx="304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24587" name="Picture 17" descr="ANd9GcSBzepvdQm_lFJXv-h6M7wXjHdamuTJT7RAxVeU_IfYMllOmpgOtg_yKE_g">
            <a:hlinkClick r:id="rId13"/>
          </p:cNvPr>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724775" y="4048125"/>
            <a:ext cx="1038225"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8" name="Picture 19" descr="ANd9GcTW6-fau2dngbiLBxWXV3CQzOqes5wPLHPXVKRRX-3bXhFqhM3R1zenqQ">
            <a:hlinkClick r:id="rId15"/>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096125" y="3656013"/>
            <a:ext cx="676275"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9" name="Line 20"/>
          <p:cNvSpPr>
            <a:spLocks noChangeShapeType="1"/>
          </p:cNvSpPr>
          <p:nvPr/>
        </p:nvSpPr>
        <p:spPr bwMode="auto">
          <a:xfrm>
            <a:off x="3276600" y="3657600"/>
            <a:ext cx="3733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90" name="Line 21"/>
          <p:cNvSpPr>
            <a:spLocks noChangeShapeType="1"/>
          </p:cNvSpPr>
          <p:nvPr/>
        </p:nvSpPr>
        <p:spPr bwMode="auto">
          <a:xfrm>
            <a:off x="7772400" y="3962400"/>
            <a:ext cx="228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24591" name="Picture 23" descr="ANd9GcRMq1JLh3QILiwXdYklcXV0TSYN_kjjmsuGhWs2SYAt-6ZRx8qilI0Wo9k">
            <a:hlinkClick r:id="rId17"/>
          </p:cNvPr>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733800" y="3829050"/>
            <a:ext cx="10953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2" name="Picture 27" descr="ANd9GcTcEuUvIiAeIla0VyfnCh3dxm1AppevJq6au8r9bwGTZf3pVNPzSNCvnBg">
            <a:hlinkClick r:id="rId19"/>
          </p:cNvP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5257800" y="3962400"/>
            <a:ext cx="79057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93" name="Picture 29" descr="ANd9GcQrNB37q-W9B_U5E4J2p3XF2Ox1hRHR9Sh8TAoF8AZP-qaRtzk8fPuG0w">
            <a:hlinkClick r:id="rId21"/>
          </p:cNvPr>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5029200" y="5476875"/>
            <a:ext cx="990600"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4" name="Line 30"/>
          <p:cNvSpPr>
            <a:spLocks noChangeShapeType="1"/>
          </p:cNvSpPr>
          <p:nvPr/>
        </p:nvSpPr>
        <p:spPr bwMode="auto">
          <a:xfrm>
            <a:off x="4800600" y="41910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24595" name="Picture 32" descr="ANd9GcQjrSmwBz_BfCFrmxmr7qMbojaIKBwb7zTNRspYjBQtJZlhlD_QJA">
            <a:hlinkClick r:id="rId23"/>
          </p:cNvPr>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705225" y="5505450"/>
            <a:ext cx="1095375"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6" name="Line 33"/>
          <p:cNvSpPr>
            <a:spLocks noChangeShapeType="1"/>
          </p:cNvSpPr>
          <p:nvPr/>
        </p:nvSpPr>
        <p:spPr bwMode="auto">
          <a:xfrm>
            <a:off x="1981200" y="4953000"/>
            <a:ext cx="1676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a:spLocks noGrp="1"/>
          </p:cNvSpPr>
          <p:nvPr>
            <p:ph type="ftr" sz="quarter" idx="11"/>
          </p:nvPr>
        </p:nvSpPr>
        <p:spPr bwMode="auto">
          <a:xfrm>
            <a:off x="3713019" y="6492875"/>
            <a:ext cx="4513709" cy="365125"/>
          </a:xfrm>
          <a:ln>
            <a:miter lim="800000"/>
            <a:headEnd/>
            <a:tailEnd/>
          </a:ln>
        </p:spPr>
        <p:txBody>
          <a:bodyPr/>
          <a:lstStyle/>
          <a:p>
            <a:pPr>
              <a:defRPr/>
            </a:pPr>
            <a:r>
              <a:rPr lang="en-US" smtClean="0">
                <a:solidFill>
                  <a:schemeClr val="tx2">
                    <a:lumMod val="75000"/>
                  </a:schemeClr>
                </a:solidFill>
              </a:rPr>
              <a:t>Novel text copyright S. E. Ball &amp; L.H. Ball, All Rights Reserved</a:t>
            </a:r>
            <a:endParaRPr lang="en-US" dirty="0" smtClean="0">
              <a:solidFill>
                <a:schemeClr val="tx2">
                  <a:lumMod val="75000"/>
                </a:schemeClr>
              </a:solidFill>
            </a:endParaRPr>
          </a:p>
        </p:txBody>
      </p:sp>
      <p:sp>
        <p:nvSpPr>
          <p:cNvPr id="18435" name="Rectangle 2"/>
          <p:cNvSpPr>
            <a:spLocks noGrp="1" noChangeArrowheads="1"/>
          </p:cNvSpPr>
          <p:nvPr>
            <p:ph type="title" idx="4294967295"/>
          </p:nvPr>
        </p:nvSpPr>
        <p:spPr>
          <a:xfrm>
            <a:off x="0" y="0"/>
            <a:ext cx="4641273" cy="928255"/>
          </a:xfrm>
          <a:solidFill>
            <a:schemeClr val="accent6">
              <a:lumMod val="60000"/>
              <a:lumOff val="40000"/>
            </a:schemeClr>
          </a:solidFill>
        </p:spPr>
        <p:txBody>
          <a:bodyPr lIns="92075" tIns="46038" rIns="92075" bIns="46038">
            <a:normAutofit/>
          </a:bodyPr>
          <a:lstStyle/>
          <a:p>
            <a:pPr algn="ctr" eaLnBrk="1" fontAlgn="auto" hangingPunct="1">
              <a:spcAft>
                <a:spcPts val="0"/>
              </a:spcAft>
              <a:defRPr/>
            </a:pPr>
            <a:r>
              <a:rPr lang="en-US" sz="2400" dirty="0" smtClean="0">
                <a:solidFill>
                  <a:schemeClr val="accent1">
                    <a:lumMod val="50000"/>
                  </a:schemeClr>
                </a:solidFill>
                <a:effectLst>
                  <a:outerShdw blurRad="38100" dist="38100" dir="2700000" algn="tl">
                    <a:srgbClr val="000000">
                      <a:alpha val="43137"/>
                    </a:srgbClr>
                  </a:outerShdw>
                </a:effectLst>
                <a:cs typeface="Trebuchet MS" pitchFamily="34" charset="0"/>
              </a:rPr>
              <a:t>Anti-Anxiety Medications (Anxiolytics)</a:t>
            </a:r>
          </a:p>
        </p:txBody>
      </p:sp>
      <p:sp>
        <p:nvSpPr>
          <p:cNvPr id="25604" name="Rectangle 3"/>
          <p:cNvSpPr>
            <a:spLocks noGrp="1" noChangeArrowheads="1"/>
          </p:cNvSpPr>
          <p:nvPr>
            <p:ph type="body" idx="4294967295"/>
          </p:nvPr>
        </p:nvSpPr>
        <p:spPr>
          <a:xfrm>
            <a:off x="484909" y="983673"/>
            <a:ext cx="8271164" cy="5500253"/>
          </a:xfrm>
          <a:noFill/>
        </p:spPr>
        <p:txBody>
          <a:bodyPr lIns="92075" tIns="46038" rIns="92075" bIns="46038"/>
          <a:lstStyle/>
          <a:p>
            <a:pPr eaLnBrk="1" hangingPunct="1">
              <a:lnSpc>
                <a:spcPct val="90000"/>
              </a:lnSpc>
            </a:pPr>
            <a:r>
              <a:rPr lang="en-US" altLang="en-US" sz="2800" dirty="0" smtClean="0"/>
              <a:t>Common side effects of GABA agonists</a:t>
            </a:r>
          </a:p>
          <a:p>
            <a:pPr lvl="1" eaLnBrk="1" hangingPunct="1">
              <a:lnSpc>
                <a:spcPct val="90000"/>
              </a:lnSpc>
            </a:pPr>
            <a:r>
              <a:rPr lang="en-US" altLang="en-US" dirty="0" smtClean="0"/>
              <a:t>Sedation</a:t>
            </a:r>
          </a:p>
          <a:p>
            <a:pPr lvl="1" eaLnBrk="1" hangingPunct="1">
              <a:lnSpc>
                <a:spcPct val="90000"/>
              </a:lnSpc>
            </a:pPr>
            <a:r>
              <a:rPr lang="en-US" altLang="en-US" dirty="0" smtClean="0"/>
              <a:t>Dizziness</a:t>
            </a:r>
          </a:p>
          <a:p>
            <a:pPr lvl="1" eaLnBrk="1" hangingPunct="1">
              <a:lnSpc>
                <a:spcPct val="90000"/>
              </a:lnSpc>
            </a:pPr>
            <a:r>
              <a:rPr lang="en-US" altLang="en-US" dirty="0" smtClean="0"/>
              <a:t>Poor coordination</a:t>
            </a:r>
          </a:p>
          <a:p>
            <a:pPr lvl="1" eaLnBrk="1" hangingPunct="1">
              <a:lnSpc>
                <a:spcPct val="90000"/>
              </a:lnSpc>
            </a:pPr>
            <a:r>
              <a:rPr lang="en-US" altLang="en-US" dirty="0" smtClean="0"/>
              <a:t>Lowered libido</a:t>
            </a:r>
          </a:p>
          <a:p>
            <a:pPr lvl="1" eaLnBrk="1" hangingPunct="1">
              <a:lnSpc>
                <a:spcPct val="90000"/>
              </a:lnSpc>
            </a:pPr>
            <a:r>
              <a:rPr lang="en-US" altLang="en-US" dirty="0" err="1" smtClean="0"/>
              <a:t>Disinhibition</a:t>
            </a:r>
            <a:endParaRPr lang="en-US" altLang="en-US" dirty="0" smtClean="0"/>
          </a:p>
          <a:p>
            <a:pPr lvl="1" eaLnBrk="1" hangingPunct="1">
              <a:lnSpc>
                <a:spcPct val="90000"/>
              </a:lnSpc>
            </a:pPr>
            <a:r>
              <a:rPr lang="en-US" altLang="en-US" dirty="0" smtClean="0"/>
              <a:t>Cognitive problems</a:t>
            </a:r>
          </a:p>
          <a:p>
            <a:pPr lvl="1" eaLnBrk="1" hangingPunct="1">
              <a:lnSpc>
                <a:spcPct val="90000"/>
              </a:lnSpc>
            </a:pPr>
            <a:r>
              <a:rPr lang="en-US" altLang="en-US" dirty="0" smtClean="0"/>
              <a:t>Addiction, tolerance, and withdrawal</a:t>
            </a:r>
          </a:p>
          <a:p>
            <a:pPr eaLnBrk="1" hangingPunct="1">
              <a:lnSpc>
                <a:spcPct val="90000"/>
              </a:lnSpc>
            </a:pPr>
            <a:r>
              <a:rPr lang="en-US" altLang="en-US" sz="2800" dirty="0" smtClean="0"/>
              <a:t>Benzodiazepines open chloride channels in GABA</a:t>
            </a:r>
            <a:r>
              <a:rPr lang="en-US" altLang="en-US" sz="2800" baseline="-25000" dirty="0" smtClean="0"/>
              <a:t>A</a:t>
            </a:r>
            <a:r>
              <a:rPr lang="en-US" altLang="en-US" sz="2800" dirty="0" smtClean="0"/>
              <a:t> receptors on postsynaptic neurons, allowing excess chloride to enter the cell and reduce neuron excitability. They are thus also effective in managing seizure disorders.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bwMode="auto">
          <a:xfrm>
            <a:off x="6426200" y="6092825"/>
            <a:ext cx="1974850" cy="692150"/>
          </a:xfrm>
          <a:ln>
            <a:miter lim="800000"/>
            <a:headEnd/>
            <a:tailEnd/>
          </a:ln>
        </p:spPr>
        <p:txBody>
          <a:bodyPr/>
          <a:lstStyle/>
          <a:p>
            <a:pPr algn="ctr">
              <a:defRPr/>
            </a:pPr>
            <a:r>
              <a:rPr lang="en-US" smtClean="0"/>
              <a:t>Novel text copyright S. E. Ball &amp; L.H. Ball, All Rights Reserved</a:t>
            </a:r>
            <a:endParaRPr lang="en-US" dirty="0" smtClean="0"/>
          </a:p>
        </p:txBody>
      </p:sp>
      <p:sp>
        <p:nvSpPr>
          <p:cNvPr id="19459" name="Rectangle 2"/>
          <p:cNvSpPr>
            <a:spLocks noGrp="1" noChangeArrowheads="1"/>
          </p:cNvSpPr>
          <p:nvPr>
            <p:ph type="title" idx="4294967295"/>
          </p:nvPr>
        </p:nvSpPr>
        <p:spPr>
          <a:xfrm>
            <a:off x="401782" y="1"/>
            <a:ext cx="4514706" cy="1200944"/>
          </a:xfrm>
        </p:spPr>
        <p:txBody>
          <a:bodyPr lIns="92075" tIns="46038" rIns="92075" bIns="46038">
            <a:normAutofit/>
          </a:bodyPr>
          <a:lstStyle/>
          <a:p>
            <a:pPr eaLnBrk="1" fontAlgn="auto" hangingPunct="1">
              <a:spcAft>
                <a:spcPts val="0"/>
              </a:spcAft>
              <a:defRPr/>
            </a:pPr>
            <a:r>
              <a:rPr lang="en-US" sz="2400" dirty="0" smtClean="0">
                <a:solidFill>
                  <a:schemeClr val="accent3">
                    <a:lumMod val="75000"/>
                  </a:schemeClr>
                </a:solidFill>
                <a:effectLst>
                  <a:outerShdw blurRad="38100" dist="38100" dir="2700000" algn="tl">
                    <a:srgbClr val="000000">
                      <a:alpha val="43137"/>
                    </a:srgbClr>
                  </a:outerShdw>
                </a:effectLst>
                <a:cs typeface="Trebuchet MS" pitchFamily="34" charset="0"/>
              </a:rPr>
              <a:t>Anti-Anxiety Medications (Anxiolytics)</a:t>
            </a:r>
          </a:p>
        </p:txBody>
      </p:sp>
      <p:sp>
        <p:nvSpPr>
          <p:cNvPr id="26628" name="Rectangle 3"/>
          <p:cNvSpPr>
            <a:spLocks noGrp="1" noChangeArrowheads="1"/>
          </p:cNvSpPr>
          <p:nvPr>
            <p:ph type="body" idx="4294967295"/>
          </p:nvPr>
        </p:nvSpPr>
        <p:spPr>
          <a:xfrm>
            <a:off x="228600" y="1143000"/>
            <a:ext cx="5824538" cy="4516437"/>
          </a:xfrm>
          <a:noFill/>
        </p:spPr>
        <p:txBody>
          <a:bodyPr lIns="92075" tIns="46038" rIns="92075" bIns="46038">
            <a:normAutofit/>
          </a:bodyPr>
          <a:lstStyle/>
          <a:p>
            <a:pPr eaLnBrk="1" hangingPunct="1"/>
            <a:r>
              <a:rPr lang="en-US" altLang="en-US" sz="2400" b="1" u="sng" dirty="0" smtClean="0"/>
              <a:t>Serotonin and anxiety</a:t>
            </a:r>
          </a:p>
          <a:p>
            <a:pPr lvl="1" eaLnBrk="1" hangingPunct="1"/>
            <a:r>
              <a:rPr lang="en-US" altLang="en-US" sz="2000" dirty="0" smtClean="0">
                <a:solidFill>
                  <a:schemeClr val="tx1"/>
                </a:solidFill>
              </a:rPr>
              <a:t>SSRIs, as noted above, are effective in controlling panic, social anxiety, generalized anxiety disorder, obsessive-compulsive disorder, and the </a:t>
            </a:r>
            <a:r>
              <a:rPr lang="en-US" altLang="en-US" sz="2000" dirty="0" smtClean="0">
                <a:solidFill>
                  <a:schemeClr val="tx1"/>
                </a:solidFill>
              </a:rPr>
              <a:t>like</a:t>
            </a:r>
            <a:endParaRPr lang="en-US" altLang="en-US" sz="2000" dirty="0" smtClean="0">
              <a:solidFill>
                <a:schemeClr val="tx1"/>
              </a:solidFill>
            </a:endParaRPr>
          </a:p>
          <a:p>
            <a:pPr lvl="1" eaLnBrk="1" hangingPunct="1"/>
            <a:r>
              <a:rPr lang="en-US" altLang="en-US" sz="2000" dirty="0" smtClean="0">
                <a:solidFill>
                  <a:schemeClr val="tx1"/>
                </a:solidFill>
              </a:rPr>
              <a:t>The 5-HT</a:t>
            </a:r>
            <a:r>
              <a:rPr lang="en-US" altLang="en-US" sz="2000" baseline="-25000" dirty="0" smtClean="0">
                <a:solidFill>
                  <a:schemeClr val="tx1"/>
                </a:solidFill>
              </a:rPr>
              <a:t>1A</a:t>
            </a:r>
            <a:r>
              <a:rPr lang="en-US" altLang="en-US" sz="2000" dirty="0" smtClean="0">
                <a:solidFill>
                  <a:schemeClr val="tx1"/>
                </a:solidFill>
              </a:rPr>
              <a:t> partial agonist </a:t>
            </a:r>
            <a:r>
              <a:rPr lang="en-US" altLang="en-US" sz="2000" dirty="0" err="1" smtClean="0">
                <a:solidFill>
                  <a:schemeClr val="tx1"/>
                </a:solidFill>
              </a:rPr>
              <a:t>buspirone</a:t>
            </a:r>
            <a:r>
              <a:rPr lang="en-US" altLang="en-US" sz="2000" dirty="0" smtClean="0">
                <a:solidFill>
                  <a:schemeClr val="tx1"/>
                </a:solidFill>
              </a:rPr>
              <a:t> (</a:t>
            </a:r>
            <a:r>
              <a:rPr lang="en-US" altLang="en-US" sz="2000" dirty="0" err="1" smtClean="0">
                <a:solidFill>
                  <a:schemeClr val="tx1"/>
                </a:solidFill>
              </a:rPr>
              <a:t>Buspar</a:t>
            </a:r>
            <a:r>
              <a:rPr lang="en-US" altLang="en-US" sz="2000" dirty="0" smtClean="0">
                <a:solidFill>
                  <a:schemeClr val="tx1"/>
                </a:solidFill>
              </a:rPr>
              <a:t>) is an effective general control for anxiety.</a:t>
            </a:r>
          </a:p>
          <a:p>
            <a:pPr lvl="2" eaLnBrk="1" hangingPunct="1"/>
            <a:r>
              <a:rPr lang="en-US" altLang="en-US" sz="2000" dirty="0" smtClean="0"/>
              <a:t>A similarly acting agent, </a:t>
            </a:r>
            <a:r>
              <a:rPr lang="en-US" altLang="en-US" sz="2000" dirty="0" err="1" smtClean="0"/>
              <a:t>gepirone</a:t>
            </a:r>
            <a:r>
              <a:rPr lang="en-US" altLang="en-US" sz="2000" dirty="0" smtClean="0"/>
              <a:t> ER (</a:t>
            </a:r>
            <a:r>
              <a:rPr lang="en-US" altLang="en-US" sz="2000" dirty="0" err="1" smtClean="0"/>
              <a:t>Ariza</a:t>
            </a:r>
            <a:r>
              <a:rPr lang="en-US" altLang="en-US" sz="2000" dirty="0" smtClean="0"/>
              <a:t>, </a:t>
            </a:r>
            <a:r>
              <a:rPr lang="en-US" altLang="en-US" sz="2000" dirty="0" err="1" smtClean="0"/>
              <a:t>Veriza</a:t>
            </a:r>
            <a:r>
              <a:rPr lang="en-US" altLang="en-US" sz="2000" dirty="0" smtClean="0"/>
              <a:t>) is in development.</a:t>
            </a:r>
          </a:p>
        </p:txBody>
      </p:sp>
      <p:pic>
        <p:nvPicPr>
          <p:cNvPr id="26629" name="Picture 5" descr="See full size imag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96025" y="2762250"/>
            <a:ext cx="1009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9" descr="buspa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53138" y="3524250"/>
            <a:ext cx="250507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8" descr="https://encrypted-tbn0.gstatic.com/images?q=tbn:ANd9GcTquzrPdfC8oamVnloSlYPI3E-98B_jmRIPMWYZ7akzDAY4fWT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76600" y="5029200"/>
            <a:ext cx="3476625"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10" descr="http://www.cnsforum.com/content/pictures/imagebank/hirespng/hrl_rcpt_sys_SN1A_parag.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07088" y="298450"/>
            <a:ext cx="2835275"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bwMode="auto">
          <a:xfrm>
            <a:off x="3560618" y="6580909"/>
            <a:ext cx="4662777" cy="277091"/>
          </a:xfrm>
          <a:ln>
            <a:miter lim="800000"/>
            <a:headEnd/>
            <a:tailEnd/>
          </a:ln>
        </p:spPr>
        <p:txBody>
          <a:bodyPr/>
          <a:lstStyle/>
          <a:p>
            <a:pPr>
              <a:defRPr/>
            </a:pPr>
            <a:r>
              <a:rPr lang="en-US" smtClean="0">
                <a:solidFill>
                  <a:schemeClr val="accent3">
                    <a:lumMod val="75000"/>
                  </a:schemeClr>
                </a:solidFill>
              </a:rPr>
              <a:t>Novel text copyright S. E. Ball &amp; L.H. Ball, All Rights Reserved</a:t>
            </a:r>
            <a:endParaRPr lang="en-US" dirty="0" smtClean="0">
              <a:solidFill>
                <a:schemeClr val="accent3">
                  <a:lumMod val="75000"/>
                </a:schemeClr>
              </a:solidFill>
            </a:endParaRPr>
          </a:p>
        </p:txBody>
      </p:sp>
      <p:sp>
        <p:nvSpPr>
          <p:cNvPr id="20483" name="Rectangle 2"/>
          <p:cNvSpPr>
            <a:spLocks noGrp="1" noChangeArrowheads="1"/>
          </p:cNvSpPr>
          <p:nvPr>
            <p:ph type="title" idx="4294967295"/>
          </p:nvPr>
        </p:nvSpPr>
        <p:spPr>
          <a:xfrm>
            <a:off x="0" y="355600"/>
            <a:ext cx="6597650" cy="1330325"/>
          </a:xfrm>
        </p:spPr>
        <p:txBody>
          <a:bodyPr lIns="92075" tIns="46038" rIns="92075" bIns="46038">
            <a:normAutofit/>
          </a:bodyPr>
          <a:lstStyle/>
          <a:p>
            <a:pPr eaLnBrk="1" fontAlgn="auto" hangingPunct="1">
              <a:spcAft>
                <a:spcPts val="0"/>
              </a:spcAft>
              <a:defRPr/>
            </a:pPr>
            <a:r>
              <a:rPr lang="en-US" sz="3600" dirty="0" smtClean="0">
                <a:solidFill>
                  <a:schemeClr val="accent3">
                    <a:lumMod val="75000"/>
                  </a:schemeClr>
                </a:solidFill>
                <a:cs typeface="Trebuchet MS" pitchFamily="34" charset="0"/>
              </a:rPr>
              <a:t>Anti-Anxiety Medications (Anxiolytics)</a:t>
            </a:r>
          </a:p>
        </p:txBody>
      </p:sp>
      <p:sp>
        <p:nvSpPr>
          <p:cNvPr id="27652" name="Rectangle 3"/>
          <p:cNvSpPr>
            <a:spLocks noGrp="1" noChangeArrowheads="1"/>
          </p:cNvSpPr>
          <p:nvPr>
            <p:ph type="body" idx="4294967295"/>
          </p:nvPr>
        </p:nvSpPr>
        <p:spPr>
          <a:xfrm>
            <a:off x="3709989" y="1330035"/>
            <a:ext cx="4443411" cy="5140037"/>
          </a:xfrm>
          <a:noFill/>
        </p:spPr>
        <p:txBody>
          <a:bodyPr lIns="92075" tIns="46038" rIns="92075" bIns="46038">
            <a:normAutofit lnSpcReduction="10000"/>
          </a:bodyPr>
          <a:lstStyle/>
          <a:p>
            <a:pPr eaLnBrk="1" hangingPunct="1"/>
            <a:r>
              <a:rPr lang="en-US" altLang="en-US" sz="2400" b="1" u="sng" dirty="0" smtClean="0"/>
              <a:t>Norepinephrine and anxiety</a:t>
            </a:r>
          </a:p>
          <a:p>
            <a:pPr lvl="1" eaLnBrk="1" hangingPunct="1"/>
            <a:r>
              <a:rPr lang="en-US" altLang="en-US" sz="2400" dirty="0" smtClean="0"/>
              <a:t>Some patients with anxiety respond favorably to NE antagonists for alpha 1 and beta 2 norepinephrine receptors (alpha 1 adrenergic blockers and beta blockers respectively), suggesting, as intimated by functional </a:t>
            </a:r>
            <a:r>
              <a:rPr lang="en-US" altLang="en-US" sz="2400" dirty="0" err="1" smtClean="0"/>
              <a:t>neuroanatomy</a:t>
            </a:r>
            <a:r>
              <a:rPr lang="en-US" altLang="en-US" sz="2400" dirty="0" smtClean="0"/>
              <a:t>, that norepinephrine plays a role in activating the symptoms of anxiety.</a:t>
            </a:r>
          </a:p>
        </p:txBody>
      </p:sp>
      <p:pic>
        <p:nvPicPr>
          <p:cNvPr id="27653" name="Picture 7" descr="See full size imag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2743200"/>
            <a:ext cx="24765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Text Box 8"/>
          <p:cNvSpPr txBox="1">
            <a:spLocks noChangeArrowheads="1"/>
          </p:cNvSpPr>
          <p:nvPr/>
        </p:nvSpPr>
        <p:spPr bwMode="auto">
          <a:xfrm>
            <a:off x="328613" y="4694238"/>
            <a:ext cx="3381375" cy="366712"/>
          </a:xfrm>
          <a:prstGeom prst="rect">
            <a:avLst/>
          </a:prstGeom>
          <a:solidFill>
            <a:schemeClr val="accent2">
              <a:lumMod val="75000"/>
            </a:schemeClr>
          </a:solidFill>
          <a:ln>
            <a:noFill/>
          </a:ln>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50000"/>
              </a:spcBef>
              <a:defRPr/>
            </a:pPr>
            <a:r>
              <a:rPr lang="en-US" dirty="0" smtClean="0">
                <a:solidFill>
                  <a:srgbClr val="EDF21A"/>
                </a:solidFill>
              </a:rPr>
              <a:t>Propranolol, a beta blocker</a:t>
            </a:r>
          </a:p>
        </p:txBody>
      </p:sp>
      <p:pic>
        <p:nvPicPr>
          <p:cNvPr id="27655" name="Picture 10" descr="ANd9GcTE6QZy1A-QRiJ_Ex6mOG1amjifarIgW_Mwh8HLP_4WQL-Ww0fvEofnpQ">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4400" y="1950460"/>
            <a:ext cx="11049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diatric Psychopharmacology&amp;quot;&quot;/&gt;&lt;property id=&quot;20307&quot; value=&quot;256&quot;/&gt;&lt;/object&gt;&lt;object type=&quot;3&quot; unique_id=&quot;10005&quot;&gt;&lt;property id=&quot;20148&quot; value=&quot;5&quot;/&gt;&lt;property id=&quot;20300&quot; value=&quot;Slide 2&quot;/&gt;&lt;property id=&quot;20307&quot; value=&quot;262&quot;/&gt;&lt;/object&gt;&lt;object type=&quot;3&quot; unique_id=&quot;10006&quot;&gt;&lt;property id=&quot;20148&quot; value=&quot;5&quot;/&gt;&lt;property id=&quot;20300&quot; value=&quot;Slide 3&quot;/&gt;&lt;property id=&quot;20307&quot; value=&quot;263&quot;/&gt;&lt;/object&gt;&lt;object type=&quot;3&quot; unique_id=&quot;10007&quot;&gt;&lt;property id=&quot;20148&quot; value=&quot;5&quot;/&gt;&lt;property id=&quot;20300&quot; value=&quot;Slide 4 - &amp;quot;Prologue&amp;quot;&quot;/&gt;&lt;property id=&quot;20307&quot; value=&quot;258&quot;/&gt;&lt;/object&gt;&lt;object type=&quot;3&quot; unique_id=&quot;10008&quot;&gt;&lt;property id=&quot;20148&quot; value=&quot;5&quot;/&gt;&lt;property id=&quot;20300&quot; value=&quot;Slide 5 - &amp;quot;Some General Assumptions&amp;quot;&quot;/&gt;&lt;property id=&quot;20307&quot; value=&quot;269&quot;/&gt;&lt;/object&gt;&lt;object type=&quot;3&quot; unique_id=&quot;10009&quot;&gt;&lt;property id=&quot;20148&quot; value=&quot;5&quot;/&gt;&lt;property id=&quot;20300&quot; value=&quot;Slide 6 - &amp;quot;Introduction&amp;quot;&quot;/&gt;&lt;property id=&quot;20307&quot; value=&quot;266&quot;/&gt;&lt;/object&gt;&lt;object type=&quot;3&quot; unique_id=&quot;10010&quot;&gt;&lt;property id=&quot;20148&quot; value=&quot;5&quot;/&gt;&lt;property id=&quot;20300&quot; value=&quot;Slide 7 - &amp;quot;Pharmacodynamics&amp;quot;&quot;/&gt;&lt;property id=&quot;20307&quot; value=&quot;264&quot;/&gt;&lt;/object&gt;&lt;object type=&quot;3&quot; unique_id=&quot;10011&quot;&gt;&lt;property id=&quot;20148&quot; value=&quot;5&quot;/&gt;&lt;property id=&quot;20300&quot; value=&quot;Slide 8 - &amp;quot;Pharmacokinetics&amp;quot;&quot;/&gt;&lt;property id=&quot;20307&quot; value=&quot;265&quot;/&gt;&lt;/object&gt;&lt;object type=&quot;3&quot; unique_id=&quot;10012&quot;&gt;&lt;property id=&quot;20148&quot; value=&quot;5&quot;/&gt;&lt;property id=&quot;20300&quot; value=&quot;Slide 9 - &amp;quot;Neurons&amp;quot;&quot;/&gt;&lt;property id=&quot;20307&quot; value=&quot;267&quot;/&gt;&lt;/object&gt;&lt;object type=&quot;3&quot; unique_id=&quot;10013&quot;&gt;&lt;property id=&quot;20148&quot; value=&quot;5&quot;/&gt;&lt;property id=&quot;20300&quot; value=&quot;Slide 10 - &amp;quot;Three Kinds of Neurons&amp;quot;&quot;/&gt;&lt;property id=&quot;20307&quot; value=&quot;273&quot;/&gt;&lt;/object&gt;&lt;object type=&quot;3&quot; unique_id=&quot;10014&quot;&gt;&lt;property id=&quot;20148&quot; value=&quot;5&quot;/&gt;&lt;property id=&quot;20300&quot; value=&quot;Slide 11 - &amp;quot;Three Kinds of Neurons&amp;quot;&quot;/&gt;&lt;property id=&quot;20307&quot; value=&quot;275&quot;/&gt;&lt;/object&gt;&lt;object type=&quot;3&quot; unique_id=&quot;10015&quot;&gt;&lt;property id=&quot;20148&quot; value=&quot;5&quot;/&gt;&lt;property id=&quot;20300&quot; value=&quot;Slide 12 - &amp;quot;Sensory neurons…&amp;quot;&quot;/&gt;&lt;property id=&quot;20307&quot; value=&quot;274&quot;/&gt;&lt;/object&gt;&lt;object type=&quot;3&quot; unique_id=&quot;10016&quot;&gt;&lt;property id=&quot;20148&quot; value=&quot;5&quot;/&gt;&lt;property id=&quot;20300&quot; value=&quot;Slide 13 - &amp;quot;Multipolar Neurons…&amp;quot;&quot;/&gt;&lt;property id=&quot;20307&quot; value=&quot;276&quot;/&gt;&lt;/object&gt;&lt;object type=&quot;3&quot; unique_id=&quot;10017&quot;&gt;&lt;property id=&quot;20148&quot; value=&quot;5&quot;/&gt;&lt;property id=&quot;20300&quot; value=&quot;Slide 14 - &amp;quot;Multipolar Neurons…&amp;quot;&quot;/&gt;&lt;property id=&quot;20307&quot; value=&quot;277&quot;/&gt;&lt;/object&gt;&lt;object type=&quot;3&quot; unique_id=&quot;10018&quot;&gt;&lt;property id=&quot;20148&quot; value=&quot;5&quot;/&gt;&lt;property id=&quot;20300&quot; value=&quot;Slide 15 - &amp;quot;Multipolar Neurons…&amp;quot;&quot;/&gt;&lt;property id=&quot;20307&quot; value=&quot;278&quot;/&gt;&lt;/object&gt;&lt;object type=&quot;3&quot; unique_id=&quot;10019&quot;&gt;&lt;property id=&quot;20148&quot; value=&quot;5&quot;/&gt;&lt;property id=&quot;20300&quot; value=&quot;Slide 16 - &amp;quot;A Ballad of Just 3 Neurons&amp;quot;&quot;/&gt;&lt;property id=&quot;20307&quot; value=&quot;279&quot;/&gt;&lt;/object&gt;&lt;object type=&quot;3&quot; unique_id=&quot;10020&quot;&gt;&lt;property id=&quot;20148&quot; value=&quot;5&quot;/&gt;&lt;property id=&quot;20300&quot; value=&quot;Slide 17 - &amp;quot;Amateur Animation&amp;quot;&quot;/&gt;&lt;property id=&quot;20307&quot; value=&quot;281&quot;/&gt;&lt;/object&gt;&lt;object type=&quot;3&quot; unique_id=&quot;10021&quot;&gt;&lt;property id=&quot;20148&quot; value=&quot;5&quot;/&gt;&lt;property id=&quot;20300&quot; value=&quot;Slide 18 - &amp;quot;A Ballad of 1001 neurons&amp;quot;&quot;/&gt;&lt;property id=&quot;20307&quot; value=&quot;280&quot;/&gt;&lt;/object&gt;&lt;object type=&quot;3&quot; unique_id=&quot;10026&quot;&gt;&lt;property id=&quot;20148&quot; value=&quot;5&quot;/&gt;&lt;property id=&quot;20300&quot; value=&quot;Slide 35 - &amp;quot;The Ways Psychoactive Drugs WOrk&amp;quot;&quot;/&gt;&lt;property id=&quot;20307&quot; value=&quot;259&quot;/&gt;&lt;/object&gt;&lt;object type=&quot;3&quot; unique_id=&quot;10027&quot;&gt;&lt;property id=&quot;20148&quot; value=&quot;5&quot;/&gt;&lt;property id=&quot;20300&quot; value=&quot;Slide 55 - &amp;quot;Specific Drug Classes &amp;amp; How They Work&amp;quot;&quot;/&gt;&lt;property id=&quot;20307&quot; value=&quot;260&quot;/&gt;&lt;/object&gt;&lt;object type=&quot;3&quot; unique_id=&quot;10028&quot;&gt;&lt;property id=&quot;20148&quot; value=&quot;5&quot;/&gt;&lt;property id=&quot;20300&quot; value=&quot;Slide 56 - &amp;quot;Proactive Strategies for the Rest of Us&amp;quot;&quot;/&gt;&lt;property id=&quot;20307&quot; value=&quot;261&quot;/&gt;&lt;/object&gt;&lt;object type=&quot;3&quot; unique_id=&quot;10029&quot;&gt;&lt;property id=&quot;20148&quot; value=&quot;5&quot;/&gt;&lt;property id=&quot;20300&quot; value=&quot;Slide 57&quot;/&gt;&lt;property id=&quot;20307&quot; value=&quot;257&quot;/&gt;&lt;/object&gt;&lt;object type=&quot;3&quot; unique_id=&quot;10628&quot;&gt;&lt;property id=&quot;20148&quot; value=&quot;5&quot;/&gt;&lt;property id=&quot;20300&quot; value=&quot;Slide 19 - &amp;quot;First Takeaway Point&amp;quot;&quot;/&gt;&lt;property id=&quot;20307&quot; value=&quot;282&quot;/&gt;&lt;/object&gt;&lt;object type=&quot;3&quot; unique_id=&quot;10629&quot;&gt;&lt;property id=&quot;20148&quot; value=&quot;5&quot;/&gt;&lt;property id=&quot;20300&quot; value=&quot;Slide 20 - &amp;quot;Synapsing in a Pharmacologically relevant View&amp;quot;&quot;/&gt;&lt;property id=&quot;20307&quot; value=&quot;283&quot;/&gt;&lt;/object&gt;&lt;object type=&quot;3&quot; unique_id=&quot;10630&quot;&gt;&lt;property id=&quot;20148&quot; value=&quot;5&quot;/&gt;&lt;property id=&quot;20300&quot; value=&quot;Slide 21 - &amp;quot;Synaptic Transmission&amp;quot;&quot;/&gt;&lt;property id=&quot;20307&quot; value=&quot;284&quot;/&gt;&lt;/object&gt;&lt;object type=&quot;3&quot; unique_id=&quot;10631&quot;&gt;&lt;property id=&quot;20148&quot; value=&quot;5&quot;/&gt;&lt;property id=&quot;20300&quot; value=&quot;Slide 22 - &amp;quot;Eccles’ Lock and Key Model&amp;quot;&quot;/&gt;&lt;property id=&quot;20307&quot; value=&quot;285&quot;/&gt;&lt;/object&gt;&lt;object type=&quot;3&quot; unique_id=&quot;10632&quot;&gt;&lt;property id=&quot;20148&quot; value=&quot;5&quot;/&gt;&lt;property id=&quot;20300&quot; value=&quot;Slide 23 - &amp;quot;Eccles’ Lock and Key Model&amp;quot;&quot;/&gt;&lt;property id=&quot;20307&quot; value=&quot;287&quot;/&gt;&lt;/object&gt;&lt;object type=&quot;3&quot; unique_id=&quot;10633&quot;&gt;&lt;property id=&quot;20148&quot; value=&quot;5&quot;/&gt;&lt;property id=&quot;20300&quot; value=&quot;Slide 24 - &amp;quot;G Protein-Linked Receptors&amp;quot;&quot;/&gt;&lt;property id=&quot;20307&quot; value=&quot;290&quot;/&gt;&lt;/object&gt;&lt;object type=&quot;3&quot; unique_id=&quot;10634&quot;&gt;&lt;property id=&quot;20148&quot; value=&quot;5&quot;/&gt;&lt;property id=&quot;20300&quot; value=&quot;Slide 25 - &amp;quot;Eccles’ Lock and Key Model&amp;quot;&quot;/&gt;&lt;property id=&quot;20307&quot; value=&quot;288&quot;/&gt;&lt;/object&gt;&lt;object type=&quot;3&quot; unique_id=&quot;10635&quot;&gt;&lt;property id=&quot;20148&quot; value=&quot;5&quot;/&gt;&lt;property id=&quot;20300&quot; value=&quot;Slide 26 - &amp;quot;Eccles’ Lock and Key Model&amp;quot;&quot;/&gt;&lt;property id=&quot;20307&quot; value=&quot;289&quot;/&gt;&lt;/object&gt;&lt;object type=&quot;3&quot; unique_id=&quot;10636&quot;&gt;&lt;property id=&quot;20148&quot; value=&quot;5&quot;/&gt;&lt;property id=&quot;20300&quot; value=&quot;Slide 27 - &amp;quot;Ligand-Gated Receptors&amp;quot;&quot;/&gt;&lt;property id=&quot;20307&quot; value=&quot;291&quot;/&gt;&lt;/object&gt;&lt;object type=&quot;3&quot; unique_id=&quot;10637&quot;&gt;&lt;property id=&quot;20148&quot; value=&quot;5&quot;/&gt;&lt;property id=&quot;20300&quot; value=&quot;Slide 28 - &amp;quot;GABA &amp;#x0D;&amp;#x0A;Ionotropic Receptor&amp;quot;&quot;/&gt;&lt;property id=&quot;20307&quot; value=&quot;292&quot;/&gt;&lt;/object&gt;&lt;object type=&quot;3&quot; unique_id=&quot;10811&quot;&gt;&lt;property id=&quot;20148&quot; value=&quot;5&quot;/&gt;&lt;property id=&quot;20300&quot; value=&quot;Slide 29 - &amp;quot;Important Factoid&amp;quot;&quot;/&gt;&lt;property id=&quot;20307&quot; value=&quot;293&quot;/&gt;&lt;/object&gt;&lt;object type=&quot;3&quot; unique_id=&quot;10882&quot;&gt;&lt;property id=&quot;20148&quot; value=&quot;5&quot;/&gt;&lt;property id=&quot;20300&quot; value=&quot;Slide 30 - &amp;quot;An Important and Complicating Factor&amp;quot;&quot;/&gt;&lt;property id=&quot;20307&quot; value=&quot;294&quot;/&gt;&lt;/object&gt;&lt;object type=&quot;3&quot; unique_id=&quot;10883&quot;&gt;&lt;property id=&quot;20148&quot; value=&quot;5&quot;/&gt;&lt;property id=&quot;20300&quot; value=&quot;Slide 31 - &amp;quot;An Important and Complicating Factor&amp;quot;&quot;/&gt;&lt;property id=&quot;20307&quot; value=&quot;295&quot;/&gt;&lt;/object&gt;&lt;object type=&quot;3&quot; unique_id=&quot;10884&quot;&gt;&lt;property id=&quot;20148&quot; value=&quot;5&quot;/&gt;&lt;property id=&quot;20300&quot; value=&quot;Slide 32 - &amp;quot;Inhibitory &amp;amp; Excitatory Links&amp;quot;&quot;/&gt;&lt;property id=&quot;20307&quot; value=&quot;296&quot;/&gt;&lt;/object&gt;&lt;object type=&quot;3&quot; unique_id=&quot;10885&quot;&gt;&lt;property id=&quot;20148&quot; value=&quot;5&quot;/&gt;&lt;property id=&quot;20300&quot; value=&quot;Slide 33 - &amp;quot;Excitatory Links&amp;quot;&quot;/&gt;&lt;property id=&quot;20307&quot; value=&quot;297&quot;/&gt;&lt;/object&gt;&lt;object type=&quot;3&quot; unique_id=&quot;10886&quot;&gt;&lt;property id=&quot;20148&quot; value=&quot;5&quot;/&gt;&lt;property id=&quot;20300&quot; value=&quot;Slide 34 - &amp;quot;autoreceptor Function&amp;quot;&quot;/&gt;&lt;property id=&quot;20307&quot; value=&quot;298&quot;/&gt;&lt;/object&gt;&lt;object type=&quot;3&quot; unique_id=&quot;14134&quot;&gt;&lt;property id=&quot;20148&quot; value=&quot;5&quot;/&gt;&lt;property id=&quot;20300&quot; value=&quot;Slide 36 - &amp;quot;General Ideas&amp;quot;&quot;/&gt;&lt;property id=&quot;20307&quot; value=&quot;316&quot;/&gt;&lt;/object&gt;&lt;object type=&quot;3&quot; unique_id=&quot;14135&quot;&gt;&lt;property id=&quot;20148&quot; value=&quot;5&quot;/&gt;&lt;property id=&quot;20300&quot; value=&quot;Slide 39 - &amp;quot;The Lock and Key Model: Agonism&amp;quot;&quot;/&gt;&lt;property id=&quot;20307&quot; value=&quot;299&quot;/&gt;&lt;/object&gt;&lt;object type=&quot;3&quot; unique_id=&quot;14136&quot;&gt;&lt;property id=&quot;20148&quot; value=&quot;5&quot;/&gt;&lt;property id=&quot;20300&quot; value=&quot;Slide 40 - &amp;quot;Eccles’ Lock and Key Model: Drugs&amp;quot;&quot;/&gt;&lt;property id=&quot;20307&quot; value=&quot;300&quot;/&gt;&lt;/object&gt;&lt;object type=&quot;3&quot; unique_id=&quot;14137&quot;&gt;&lt;property id=&quot;20148&quot; value=&quot;5&quot;/&gt;&lt;property id=&quot;20300&quot; value=&quot;Slide 41 - &amp;quot;Agonism&amp;quot;&quot;/&gt;&lt;property id=&quot;20307&quot; value=&quot;301&quot;/&gt;&lt;/object&gt;&lt;object type=&quot;3&quot; unique_id=&quot;14138&quot;&gt;&lt;property id=&quot;20148&quot; value=&quot;5&quot;/&gt;&lt;property id=&quot;20300&quot; value=&quot;Slide 42 - &amp;quot;Agonism: &amp;#x0D;&amp;#x0A;Clumsy But Informative Model&amp;quot;&quot;/&gt;&lt;property id=&quot;20307&quot; value=&quot;302&quot;/&gt;&lt;/object&gt;&lt;object type=&quot;3&quot; unique_id=&quot;14140&quot;&gt;&lt;property id=&quot;20148&quot; value=&quot;5&quot;/&gt;&lt;property id=&quot;20300&quot; value=&quot;Slide 44 - &amp;quot;Eccles’ Lock and Key Model: Drugs&amp;quot;&quot;/&gt;&lt;property id=&quot;20307&quot; value=&quot;304&quot;/&gt;&lt;/object&gt;&lt;object type=&quot;3&quot; unique_id=&quot;14141&quot;&gt;&lt;property id=&quot;20148&quot; value=&quot;5&quot;/&gt;&lt;property id=&quot;20300&quot; value=&quot;Slide 45 - &amp;quot;Eccles’ Lock and Key Model: Drugs&amp;quot;&quot;/&gt;&lt;property id=&quot;20307&quot; value=&quot;305&quot;/&gt;&lt;/object&gt;&lt;object type=&quot;3&quot; unique_id=&quot;14142&quot;&gt;&lt;property id=&quot;20148&quot; value=&quot;5&quot;/&gt;&lt;property id=&quot;20300&quot; value=&quot;Slide 46 - &amp;quot;(Silent) Antagonism&amp;quot;&quot;/&gt;&lt;property id=&quot;20307&quot; value=&quot;306&quot;/&gt;&lt;/object&gt;&lt;object type=&quot;3&quot; unique_id=&quot;14143&quot;&gt;&lt;property id=&quot;20148&quot; value=&quot;5&quot;/&gt;&lt;property id=&quot;20300&quot; value=&quot;Slide 47 - &amp;quot;Model of (Silent) Antagonism&amp;quot;&quot;/&gt;&lt;property id=&quot;20307&quot; value=&quot;307&quot;/&gt;&lt;/object&gt;&lt;object type=&quot;3&quot; unique_id=&quot;14144&quot;&gt;&lt;property id=&quot;20148&quot; value=&quot;5&quot;/&gt;&lt;property id=&quot;20300&quot; value=&quot;Slide 49 - &amp;quot;Eccles’ Lock and Key Model: Drugs&amp;quot;&quot;/&gt;&lt;property id=&quot;20307&quot; value=&quot;308&quot;/&gt;&lt;/object&gt;&lt;object type=&quot;3&quot; unique_id=&quot;14145&quot;&gt;&lt;property id=&quot;20148&quot; value=&quot;5&quot;/&gt;&lt;property id=&quot;20300&quot; value=&quot;Slide 50 - &amp;quot;Eccles’ Lock and Key Model: Drugs&amp;quot;&quot;/&gt;&lt;property id=&quot;20307&quot; value=&quot;309&quot;/&gt;&lt;/object&gt;&lt;object type=&quot;3&quot; unique_id=&quot;14146&quot;&gt;&lt;property id=&quot;20148&quot; value=&quot;5&quot;/&gt;&lt;property id=&quot;20300&quot; value=&quot;Slide 51 - &amp;quot;Partial Agonism&amp;quot;&quot;/&gt;&lt;property id=&quot;20307&quot; value=&quot;310&quot;/&gt;&lt;/object&gt;&lt;object type=&quot;3&quot; unique_id=&quot;14147&quot;&gt;&lt;property id=&quot;20148&quot; value=&quot;5&quot;/&gt;&lt;property id=&quot;20300&quot; value=&quot;Slide 52 - &amp;quot;Partial Agonism 1&amp;quot;&quot;/&gt;&lt;property id=&quot;20307&quot; value=&quot;311&quot;/&gt;&lt;/object&gt;&lt;object type=&quot;3&quot; unique_id=&quot;14148&quot;&gt;&lt;property id=&quot;20148&quot; value=&quot;5&quot;/&gt;&lt;property id=&quot;20300&quot; value=&quot;Slide 53 - &amp;quot;Partial Agonism 2&amp;quot;&quot;/&gt;&lt;property id=&quot;20307&quot; value=&quot;312&quot;/&gt;&lt;/object&gt;&lt;object type=&quot;3&quot; unique_id=&quot;14674&quot;&gt;&lt;property id=&quot;20148&quot; value=&quot;5&quot;/&gt;&lt;property id=&quot;20300&quot; value=&quot;Slide 38 - &amp;quot;Agonism&amp;quot;&quot;/&gt;&lt;property id=&quot;20307&quot; value=&quot;317&quot;/&gt;&lt;/object&gt;&lt;object type=&quot;3&quot; unique_id=&quot;14675&quot;&gt;&lt;property id=&quot;20148&quot; value=&quot;5&quot;/&gt;&lt;property id=&quot;20300&quot; value=&quot;Slide 58 - &amp;quot;Footnote: Indirect Agonism&amp;quot;&quot;/&gt;&lt;property id=&quot;20307&quot; value=&quot;318&quot;/&gt;&lt;/object&gt;&lt;object type=&quot;3&quot; unique_id=&quot;15267&quot;&gt;&lt;property id=&quot;20148&quot; value=&quot;5&quot;/&gt;&lt;property id=&quot;20300&quot; value=&quot;Slide 37 - &amp;quot;Agonists, Blockers, &amp;amp; Partial Agonists&amp;quot;&quot;/&gt;&lt;property id=&quot;20307&quot; value=&quot;319&quot;/&gt;&lt;/object&gt;&lt;object type=&quot;3&quot; unique_id=&quot;15268&quot;&gt;&lt;property id=&quot;20148&quot; value=&quot;5&quot;/&gt;&lt;property id=&quot;20300&quot; value=&quot;Slide 43 - &amp;quot;Antagonists&amp;quot;&quot;/&gt;&lt;property id=&quot;20307&quot; value=&quot;320&quot;/&gt;&lt;/object&gt;&lt;object type=&quot;3&quot; unique_id=&quot;15269&quot;&gt;&lt;property id=&quot;20148&quot; value=&quot;5&quot;/&gt;&lt;property id=&quot;20300&quot; value=&quot;Slide 48 - &amp;quot;Partial Agonism&amp;quot;&quot;/&gt;&lt;property id=&quot;20307&quot; value=&quot;321&quot;/&gt;&lt;/object&gt;&lt;object type=&quot;3&quot; unique_id=&quot;15270&quot;&gt;&lt;property id=&quot;20148&quot; value=&quot;5&quot;/&gt;&lt;property id=&quot;20300&quot; value=&quot;Slide 54 - &amp;quot;Reuptake Inhibitors&amp;quot;&quot;/&gt;&lt;property id=&quot;20307&quot; value=&quot;32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10.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3.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Opulent</Template>
  <TotalTime>2282</TotalTime>
  <Words>12852</Words>
  <Application>Microsoft Office PowerPoint</Application>
  <PresentationFormat>On-screen Show (4:3)</PresentationFormat>
  <Paragraphs>1245</Paragraphs>
  <Slides>167</Slides>
  <Notes>20</Notes>
  <HiddenSlides>0</HiddenSlides>
  <MMClips>0</MMClips>
  <ScaleCrop>false</ScaleCrop>
  <HeadingPairs>
    <vt:vector size="4" baseType="variant">
      <vt:variant>
        <vt:lpstr>Theme</vt:lpstr>
      </vt:variant>
      <vt:variant>
        <vt:i4>1</vt:i4>
      </vt:variant>
      <vt:variant>
        <vt:lpstr>Slide Titles</vt:lpstr>
      </vt:variant>
      <vt:variant>
        <vt:i4>167</vt:i4>
      </vt:variant>
    </vt:vector>
  </HeadingPairs>
  <TitlesOfParts>
    <vt:vector size="168" baseType="lpstr">
      <vt:lpstr>Opulent</vt:lpstr>
      <vt:lpstr>Pediatric Psychopharmacology</vt:lpstr>
      <vt:lpstr>Slide 2</vt:lpstr>
      <vt:lpstr>Slide 3</vt:lpstr>
      <vt:lpstr>Prologue</vt:lpstr>
      <vt:lpstr>If You Are Considering Attending…</vt:lpstr>
      <vt:lpstr>Some General Assumptions</vt:lpstr>
      <vt:lpstr>Introduction</vt:lpstr>
      <vt:lpstr>Pharmacodynamics</vt:lpstr>
      <vt:lpstr>Pharmacokinetics</vt:lpstr>
      <vt:lpstr>Neurons</vt:lpstr>
      <vt:lpstr>Three Kinds of Neurons</vt:lpstr>
      <vt:lpstr>Three Kinds of Neurons</vt:lpstr>
      <vt:lpstr>Sensory neurons…</vt:lpstr>
      <vt:lpstr>Multipolar Neurons…</vt:lpstr>
      <vt:lpstr>Multipolar Neurons…</vt:lpstr>
      <vt:lpstr>Multipolar Neurons…</vt:lpstr>
      <vt:lpstr>A Ballad of Just 3 Neurons</vt:lpstr>
      <vt:lpstr>Amateur Animation</vt:lpstr>
      <vt:lpstr>A Ballad of 1001 neurons</vt:lpstr>
      <vt:lpstr>First Takeaway Point</vt:lpstr>
      <vt:lpstr>Synapsing in a Pharmacologically relevant View</vt:lpstr>
      <vt:lpstr>Synaptic Transmission</vt:lpstr>
      <vt:lpstr>Eccles’ Lock and Key Model</vt:lpstr>
      <vt:lpstr>Eccles’ Lock and Key Model</vt:lpstr>
      <vt:lpstr>G Protein-Linked Receptors</vt:lpstr>
      <vt:lpstr>Eccles’ Lock and Key Model</vt:lpstr>
      <vt:lpstr>Eccles’ Lock and Key Model</vt:lpstr>
      <vt:lpstr>Ligand-Gated Receptors</vt:lpstr>
      <vt:lpstr>GABA  Ionotropic Receptor</vt:lpstr>
      <vt:lpstr>Important Factoid</vt:lpstr>
      <vt:lpstr>An Important and Complicating Factor</vt:lpstr>
      <vt:lpstr>An Important and Complicating Factor</vt:lpstr>
      <vt:lpstr>Inhibitory &amp; Excitatory Links</vt:lpstr>
      <vt:lpstr>Excitatory Links</vt:lpstr>
      <vt:lpstr>autoreceptor Function</vt:lpstr>
      <vt:lpstr>The Ways Psychoactive Drugs WOrk</vt:lpstr>
      <vt:lpstr>General Ideas</vt:lpstr>
      <vt:lpstr>Agonists, Blockers, &amp; Partial Agonists</vt:lpstr>
      <vt:lpstr>Agonism</vt:lpstr>
      <vt:lpstr>The Lock and Key Model: Agonism</vt:lpstr>
      <vt:lpstr>Eccles’ Lock and Key Model: Drugs</vt:lpstr>
      <vt:lpstr>Agonism</vt:lpstr>
      <vt:lpstr>Agonism:  Clumsy But Informative Model</vt:lpstr>
      <vt:lpstr>Antagonists</vt:lpstr>
      <vt:lpstr>Eccles’ Lock and Key Model: Drugs</vt:lpstr>
      <vt:lpstr>Eccles’ Lock and Key Model: Drugs</vt:lpstr>
      <vt:lpstr>(Silent) Antagonism</vt:lpstr>
      <vt:lpstr>Model of (Silent) Antagonism</vt:lpstr>
      <vt:lpstr>Partial Agonism</vt:lpstr>
      <vt:lpstr>Eccles’ Lock and Key Model: Drugs</vt:lpstr>
      <vt:lpstr>Eccles’ Lock and Key Model: Drugs</vt:lpstr>
      <vt:lpstr>Partial Agonism</vt:lpstr>
      <vt:lpstr>Partial Agonism 1</vt:lpstr>
      <vt:lpstr>Partial Agonism 2</vt:lpstr>
      <vt:lpstr>Reuptake Inhibitors</vt:lpstr>
      <vt:lpstr>Neurotransmitter Reuptake</vt:lpstr>
      <vt:lpstr>Presynaptic Reuptake: Dopamine, Norepinephrine, &amp; Serotonin</vt:lpstr>
      <vt:lpstr>Other Presynaptic  reuptake mechanisms</vt:lpstr>
      <vt:lpstr>The Beginning of SSRI Treatment (S.M. Stahl)</vt:lpstr>
      <vt:lpstr>After a Period of SSRI Treatment (S.M. Stahl)</vt:lpstr>
      <vt:lpstr>Important Brain Structures in Pschopharmacology</vt:lpstr>
      <vt:lpstr>The Prefrontal Cortex &amp; Relevant Circuits</vt:lpstr>
      <vt:lpstr>Dorsolateral Prefrontal Cortex </vt:lpstr>
      <vt:lpstr>CSTC: Dorsolateral Prefrontal Cortex &amp; Executive Function</vt:lpstr>
      <vt:lpstr>Orbito-frontal Cortex</vt:lpstr>
      <vt:lpstr>CSTC: Orbito-frontal Cortex &amp; Impulsivity/Compulsivity</vt:lpstr>
      <vt:lpstr>Anterior Cingulate Cortex</vt:lpstr>
      <vt:lpstr>CSTC: Dorsal ACC &amp; Selective Attention</vt:lpstr>
      <vt:lpstr>CSTC: Ventral (Subgenual) ACC &amp;  Ventromedial PFC Regulation of Affect</vt:lpstr>
      <vt:lpstr>CSTC Circuits: Take-away Point</vt:lpstr>
      <vt:lpstr>Specific Drug Classes &amp; How They Work</vt:lpstr>
      <vt:lpstr>Attention-Deficit/ Hyperactivity Disorder</vt:lpstr>
      <vt:lpstr>Characteristics of ADHD: A Quick Reminder</vt:lpstr>
      <vt:lpstr>Characteristics of ADHD: A Quick Reminder</vt:lpstr>
      <vt:lpstr>May I suggest…</vt:lpstr>
      <vt:lpstr>Putative Neural Bases of ADHD</vt:lpstr>
      <vt:lpstr>Slide 77</vt:lpstr>
      <vt:lpstr>Putative Neural Basis of Hyperactivity</vt:lpstr>
      <vt:lpstr>Wanna Ramp Up The Prefrontal Cortex? Stimulant Drugs Work Well</vt:lpstr>
      <vt:lpstr>ADHD Stimulant Medication: Pharmacokinetic Control of Abuse Potential</vt:lpstr>
      <vt:lpstr>ADHD Medication</vt:lpstr>
      <vt:lpstr>ADHD Medication</vt:lpstr>
      <vt:lpstr>Tricks of the ADHD Trade:  Daytrana Patch</vt:lpstr>
      <vt:lpstr>Vyvanse (lisdexamfetamine/ L-lysine-d-amphetamine)</vt:lpstr>
      <vt:lpstr>Slide 85</vt:lpstr>
      <vt:lpstr>Stimulant Side Effects</vt:lpstr>
      <vt:lpstr>ADHD Medication: A Non-Stimulant</vt:lpstr>
      <vt:lpstr>Special Considerations with Children &amp; Adolescents</vt:lpstr>
      <vt:lpstr>2A Agonists: Guanfacine (Tenex)  &amp; Clonidine (Catapres)</vt:lpstr>
      <vt:lpstr>Anti-Anxiety Drugs</vt:lpstr>
      <vt:lpstr>A Negligibly Non-Neural Model of Fear &amp; Anxiety</vt:lpstr>
      <vt:lpstr>Focal Components of Anxiety from A Psychiatric Perspective</vt:lpstr>
      <vt:lpstr>Slide 93</vt:lpstr>
      <vt:lpstr>Medications for the Treatment of Anxiety and Fear</vt:lpstr>
      <vt:lpstr>Controlling Anxiety Pharmacologically: Brain Structures &amp; Meds</vt:lpstr>
      <vt:lpstr>Anti-Anxiety Medications (Anxiolytics)</vt:lpstr>
      <vt:lpstr>Anti-Anxiety Medications (Anxiolytics)</vt:lpstr>
      <vt:lpstr>Anti-Anxiety Medications (Anxiolytics)</vt:lpstr>
      <vt:lpstr>Anti-Anxiety Medications (Anxiolytics)</vt:lpstr>
      <vt:lpstr>Special Considerations with Children &amp; Adolescents</vt:lpstr>
      <vt:lpstr>Antidepressants</vt:lpstr>
      <vt:lpstr>A Quick Look at Depression</vt:lpstr>
      <vt:lpstr>The Monoamine Hypothesis and Depression</vt:lpstr>
      <vt:lpstr>Monoamines &amp; Depressive Symptoms</vt:lpstr>
      <vt:lpstr>The Monoamine Hypothesis Concerning Depression</vt:lpstr>
      <vt:lpstr>Current Thinking (Simplified)</vt:lpstr>
      <vt:lpstr>Not surprisingly…</vt:lpstr>
      <vt:lpstr>Overview of Cortically Organized Functions &amp; the Monoamines</vt:lpstr>
      <vt:lpstr>Overview of Cortically Organized Functions &amp; the Monoamines</vt:lpstr>
      <vt:lpstr>Overview of Cortically Organized Functions &amp; the Monoamines</vt:lpstr>
      <vt:lpstr>Antidepressant Medications</vt:lpstr>
      <vt:lpstr>Selective Serotonin Reuptake Inhibitors (SERT Blockers)</vt:lpstr>
      <vt:lpstr>The Beginning of SSRI Treatment (Stahl)</vt:lpstr>
      <vt:lpstr>After a Period of SSRI Treatment (Stahl)</vt:lpstr>
      <vt:lpstr>Clinically…</vt:lpstr>
      <vt:lpstr>OK, some other Effects</vt:lpstr>
      <vt:lpstr>Currently Available Selective Serotonin Reuptake Inhibitors (SSRI’s)</vt:lpstr>
      <vt:lpstr>SNRI’s</vt:lpstr>
      <vt:lpstr>Serotonin Norepinephrine Reuptake Inhibitors (SERT &amp; NET Blockers in a Single Molecule)</vt:lpstr>
      <vt:lpstr>Mechanisms of Action</vt:lpstr>
      <vt:lpstr>Side Effects of Generalized Excessive Norepinephrine in Selected Areas</vt:lpstr>
      <vt:lpstr>Currently Available SNRI’s</vt:lpstr>
      <vt:lpstr>NDRI</vt:lpstr>
      <vt:lpstr>Norepinephrine-Dopamine Reuptake Inhibitors (NET &amp; DAT Blockers in a Single Molecule)</vt:lpstr>
      <vt:lpstr>Available NDRI’s</vt:lpstr>
      <vt:lpstr>α2 Blockers</vt:lpstr>
      <vt:lpstr>What Happens When α2 Receptors Are Antagonized?</vt:lpstr>
      <vt:lpstr>Alpha 2 (α2) Antagonists for Depression not selective) </vt:lpstr>
      <vt:lpstr>Other ANtidepressants</vt:lpstr>
      <vt:lpstr>Non-Selective Cyclic Antidepressants</vt:lpstr>
      <vt:lpstr>Non-Selective Cyclic Antidepressants</vt:lpstr>
      <vt:lpstr>Slide 132</vt:lpstr>
      <vt:lpstr>Undesirable Effects of TCA’s</vt:lpstr>
      <vt:lpstr>Antipsychotic &amp; Antimanic Drugs</vt:lpstr>
      <vt:lpstr>SCHIZOPHRENIA: The DSM-5</vt:lpstr>
      <vt:lpstr>Stahl’s Five-Dimensional Model of Psychotic Behavior</vt:lpstr>
      <vt:lpstr>The Dopamine Hypothesis</vt:lpstr>
      <vt:lpstr>The Dopamine Hypothesis</vt:lpstr>
      <vt:lpstr>The NMDA Hypothesis and Schizophrenia</vt:lpstr>
      <vt:lpstr>Inhibitory &amp; Excitatory Links</vt:lpstr>
      <vt:lpstr>Excitatory Links</vt:lpstr>
      <vt:lpstr>Typical Antipsychotic Medications</vt:lpstr>
      <vt:lpstr>Typical Antipsychotic Medications</vt:lpstr>
      <vt:lpstr>Conventional Antipsychotic Medications in Current Use (from Staub, 2013)</vt:lpstr>
      <vt:lpstr>Typical Antipsychotic Medications</vt:lpstr>
      <vt:lpstr>The Atypical Antipsychotics: Functional Classification</vt:lpstr>
      <vt:lpstr>The Atypical Antipsychotics: Loose Chemical Classification</vt:lpstr>
      <vt:lpstr>Up Side, Down Side: Atypical Antipsychotics</vt:lpstr>
      <vt:lpstr>Disadvantages of Atypical Antipsychotics</vt:lpstr>
      <vt:lpstr>Atypical Antipsychotic Drugs (Stahl, 2013 &amp; others)</vt:lpstr>
      <vt:lpstr>Atypical Antipsychotic Drugs(Stahl, 2013, &amp; others)</vt:lpstr>
      <vt:lpstr>A Prescriptive Note</vt:lpstr>
      <vt:lpstr>Manic Episode: A Defining Syndrome</vt:lpstr>
      <vt:lpstr>Effective Mood Stabilizing Agents</vt:lpstr>
      <vt:lpstr>Lithium Carbonate (Li2CO3)</vt:lpstr>
      <vt:lpstr>The Selective Use of Anticonvulsant Medications as Mood Stabilizers </vt:lpstr>
      <vt:lpstr>Anticonvulsant Medications as Mood Stabilizers (mostly blockers of sodium ion channels)</vt:lpstr>
      <vt:lpstr>Side Effects &amp; Control of Bipolar Expressions</vt:lpstr>
      <vt:lpstr>Additional Concerns with Children &amp; Adolescents</vt:lpstr>
      <vt:lpstr>Effective Mood Stabilizing Agents</vt:lpstr>
      <vt:lpstr>Lithium Carbonate (Li2CO3)</vt:lpstr>
      <vt:lpstr>The Selective Use of Anticonvulsant Medications as Mood Stabilizers </vt:lpstr>
      <vt:lpstr>Anticonvulsant Medications as Mood Stabilizers (mostly blockers of sodium ion channels)</vt:lpstr>
      <vt:lpstr>Being the Physician’s Steward</vt:lpstr>
      <vt:lpstr>What the Doc Should Do Why she does it, Why She Doesn’t</vt:lpstr>
      <vt:lpstr>Fine Tuning Observational Data to Assess the Intervention</vt:lpstr>
      <vt:lpstr>Talking to Parents Talking to Physicians</vt:lpstr>
    </vt:vector>
  </TitlesOfParts>
  <Company>Texas A&amp;M University - Commerce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Psychopharmacology</dc:title>
  <dc:creator>faculty</dc:creator>
  <cp:lastModifiedBy>Cammi Derr</cp:lastModifiedBy>
  <cp:revision>157</cp:revision>
  <dcterms:created xsi:type="dcterms:W3CDTF">2014-09-27T21:04:50Z</dcterms:created>
  <dcterms:modified xsi:type="dcterms:W3CDTF">2014-10-02T09:07:49Z</dcterms:modified>
</cp:coreProperties>
</file>